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2"/>
  </p:notesMasterIdLst>
  <p:sldIdLst>
    <p:sldId id="326" r:id="rId2"/>
    <p:sldId id="257" r:id="rId3"/>
    <p:sldId id="664" r:id="rId4"/>
    <p:sldId id="474" r:id="rId5"/>
    <p:sldId id="467" r:id="rId6"/>
    <p:sldId id="468" r:id="rId7"/>
    <p:sldId id="475" r:id="rId8"/>
    <p:sldId id="476" r:id="rId9"/>
    <p:sldId id="477" r:id="rId10"/>
    <p:sldId id="478" r:id="rId11"/>
    <p:sldId id="469" r:id="rId12"/>
    <p:sldId id="470" r:id="rId13"/>
    <p:sldId id="479" r:id="rId14"/>
    <p:sldId id="480" r:id="rId15"/>
    <p:sldId id="481" r:id="rId16"/>
    <p:sldId id="471" r:id="rId17"/>
    <p:sldId id="472" r:id="rId18"/>
    <p:sldId id="473" r:id="rId19"/>
    <p:sldId id="482" r:id="rId20"/>
    <p:sldId id="641" r:id="rId21"/>
    <p:sldId id="642" r:id="rId22"/>
    <p:sldId id="484" r:id="rId23"/>
    <p:sldId id="483" r:id="rId24"/>
    <p:sldId id="485" r:id="rId25"/>
    <p:sldId id="487" r:id="rId26"/>
    <p:sldId id="486" r:id="rId27"/>
    <p:sldId id="488" r:id="rId28"/>
    <p:sldId id="492" r:id="rId29"/>
    <p:sldId id="493" r:id="rId30"/>
    <p:sldId id="491" r:id="rId31"/>
    <p:sldId id="490" r:id="rId32"/>
    <p:sldId id="489" r:id="rId33"/>
    <p:sldId id="494" r:id="rId34"/>
    <p:sldId id="495" r:id="rId35"/>
    <p:sldId id="496" r:id="rId36"/>
    <p:sldId id="497" r:id="rId37"/>
    <p:sldId id="643" r:id="rId38"/>
    <p:sldId id="505" r:id="rId39"/>
    <p:sldId id="499" r:id="rId40"/>
    <p:sldId id="498" r:id="rId41"/>
    <p:sldId id="500" r:id="rId42"/>
    <p:sldId id="514" r:id="rId43"/>
    <p:sldId id="501" r:id="rId44"/>
    <p:sldId id="503" r:id="rId45"/>
    <p:sldId id="504" r:id="rId46"/>
    <p:sldId id="502" r:id="rId47"/>
    <p:sldId id="513" r:id="rId48"/>
    <p:sldId id="515" r:id="rId49"/>
    <p:sldId id="516" r:id="rId50"/>
    <p:sldId id="644" r:id="rId51"/>
    <p:sldId id="506" r:id="rId52"/>
    <p:sldId id="517" r:id="rId53"/>
    <p:sldId id="533" r:id="rId54"/>
    <p:sldId id="645" r:id="rId55"/>
    <p:sldId id="518" r:id="rId56"/>
    <p:sldId id="519" r:id="rId57"/>
    <p:sldId id="520" r:id="rId58"/>
    <p:sldId id="521" r:id="rId59"/>
    <p:sldId id="522" r:id="rId60"/>
    <p:sldId id="523" r:id="rId61"/>
    <p:sldId id="524" r:id="rId62"/>
    <p:sldId id="525" r:id="rId63"/>
    <p:sldId id="526" r:id="rId64"/>
    <p:sldId id="528" r:id="rId65"/>
    <p:sldId id="527" r:id="rId66"/>
    <p:sldId id="529" r:id="rId67"/>
    <p:sldId id="530" r:id="rId68"/>
    <p:sldId id="531" r:id="rId69"/>
    <p:sldId id="532" r:id="rId70"/>
    <p:sldId id="534" r:id="rId71"/>
    <p:sldId id="535" r:id="rId72"/>
    <p:sldId id="536" r:id="rId73"/>
    <p:sldId id="265" r:id="rId74"/>
    <p:sldId id="266" r:id="rId75"/>
    <p:sldId id="537" r:id="rId76"/>
    <p:sldId id="538" r:id="rId77"/>
    <p:sldId id="539" r:id="rId78"/>
    <p:sldId id="540" r:id="rId79"/>
    <p:sldId id="541" r:id="rId80"/>
    <p:sldId id="542" r:id="rId81"/>
    <p:sldId id="543" r:id="rId82"/>
    <p:sldId id="507" r:id="rId83"/>
    <p:sldId id="544" r:id="rId84"/>
    <p:sldId id="545" r:id="rId85"/>
    <p:sldId id="546" r:id="rId86"/>
    <p:sldId id="549" r:id="rId87"/>
    <p:sldId id="547" r:id="rId88"/>
    <p:sldId id="550" r:id="rId89"/>
    <p:sldId id="548" r:id="rId90"/>
    <p:sldId id="551" r:id="rId91"/>
    <p:sldId id="552" r:id="rId92"/>
    <p:sldId id="553" r:id="rId93"/>
    <p:sldId id="554" r:id="rId94"/>
    <p:sldId id="555" r:id="rId95"/>
    <p:sldId id="556" r:id="rId96"/>
    <p:sldId id="557" r:id="rId97"/>
    <p:sldId id="558" r:id="rId98"/>
    <p:sldId id="646" r:id="rId99"/>
    <p:sldId id="647" r:id="rId100"/>
    <p:sldId id="653" r:id="rId101"/>
    <p:sldId id="508" r:id="rId102"/>
    <p:sldId id="559" r:id="rId103"/>
    <p:sldId id="560" r:id="rId104"/>
    <p:sldId id="583" r:id="rId105"/>
    <p:sldId id="584" r:id="rId106"/>
    <p:sldId id="585" r:id="rId107"/>
    <p:sldId id="586" r:id="rId108"/>
    <p:sldId id="587" r:id="rId109"/>
    <p:sldId id="568" r:id="rId110"/>
    <p:sldId id="588" r:id="rId111"/>
    <p:sldId id="589" r:id="rId112"/>
    <p:sldId id="590" r:id="rId113"/>
    <p:sldId id="591" r:id="rId114"/>
    <p:sldId id="594" r:id="rId115"/>
    <p:sldId id="592" r:id="rId116"/>
    <p:sldId id="593" r:id="rId117"/>
    <p:sldId id="595" r:id="rId118"/>
    <p:sldId id="596" r:id="rId119"/>
    <p:sldId id="597" r:id="rId120"/>
    <p:sldId id="272" r:id="rId121"/>
    <p:sldId id="273" r:id="rId122"/>
    <p:sldId id="274" r:id="rId123"/>
    <p:sldId id="569" r:id="rId124"/>
    <p:sldId id="648" r:id="rId125"/>
    <p:sldId id="649" r:id="rId126"/>
    <p:sldId id="650" r:id="rId127"/>
    <p:sldId id="509" r:id="rId128"/>
    <p:sldId id="510" r:id="rId129"/>
    <p:sldId id="570" r:id="rId130"/>
    <p:sldId id="668" r:id="rId131"/>
    <p:sldId id="276" r:id="rId132"/>
    <p:sldId id="669" r:id="rId133"/>
    <p:sldId id="651" r:id="rId134"/>
    <p:sldId id="652" r:id="rId135"/>
    <p:sldId id="511" r:id="rId136"/>
    <p:sldId id="512" r:id="rId137"/>
    <p:sldId id="598" r:id="rId138"/>
    <p:sldId id="599" r:id="rId139"/>
    <p:sldId id="285" r:id="rId140"/>
    <p:sldId id="286" r:id="rId141"/>
    <p:sldId id="563" r:id="rId142"/>
    <p:sldId id="600" r:id="rId143"/>
    <p:sldId id="602" r:id="rId144"/>
    <p:sldId id="601" r:id="rId145"/>
    <p:sldId id="603" r:id="rId146"/>
    <p:sldId id="604" r:id="rId147"/>
    <p:sldId id="571" r:id="rId148"/>
    <p:sldId id="605" r:id="rId149"/>
    <p:sldId id="606" r:id="rId150"/>
    <p:sldId id="607" r:id="rId151"/>
    <p:sldId id="608" r:id="rId152"/>
    <p:sldId id="609" r:id="rId153"/>
    <p:sldId id="610" r:id="rId154"/>
    <p:sldId id="665" r:id="rId155"/>
    <p:sldId id="666" r:id="rId156"/>
    <p:sldId id="667" r:id="rId157"/>
    <p:sldId id="658" r:id="rId158"/>
    <p:sldId id="659" r:id="rId159"/>
    <p:sldId id="661" r:id="rId160"/>
    <p:sldId id="660" r:id="rId161"/>
    <p:sldId id="657" r:id="rId162"/>
    <p:sldId id="562" r:id="rId163"/>
    <p:sldId id="561" r:id="rId164"/>
    <p:sldId id="564" r:id="rId165"/>
    <p:sldId id="565" r:id="rId166"/>
    <p:sldId id="572" r:id="rId167"/>
    <p:sldId id="612" r:id="rId168"/>
    <p:sldId id="613" r:id="rId169"/>
    <p:sldId id="566" r:id="rId170"/>
    <p:sldId id="567" r:id="rId171"/>
    <p:sldId id="614" r:id="rId172"/>
    <p:sldId id="615" r:id="rId173"/>
    <p:sldId id="616" r:id="rId174"/>
    <p:sldId id="573" r:id="rId175"/>
    <p:sldId id="574" r:id="rId176"/>
    <p:sldId id="575" r:id="rId177"/>
    <p:sldId id="670" r:id="rId178"/>
    <p:sldId id="576" r:id="rId179"/>
    <p:sldId id="577" r:id="rId180"/>
    <p:sldId id="578" r:id="rId181"/>
    <p:sldId id="579" r:id="rId182"/>
    <p:sldId id="580" r:id="rId183"/>
    <p:sldId id="581" r:id="rId184"/>
    <p:sldId id="617" r:id="rId185"/>
    <p:sldId id="618" r:id="rId186"/>
    <p:sldId id="619" r:id="rId187"/>
    <p:sldId id="582" r:id="rId188"/>
    <p:sldId id="620" r:id="rId189"/>
    <p:sldId id="621" r:id="rId190"/>
    <p:sldId id="624" r:id="rId191"/>
    <p:sldId id="622" r:id="rId192"/>
    <p:sldId id="623" r:id="rId193"/>
    <p:sldId id="636" r:id="rId194"/>
    <p:sldId id="625" r:id="rId195"/>
    <p:sldId id="626" r:id="rId196"/>
    <p:sldId id="627" r:id="rId197"/>
    <p:sldId id="628" r:id="rId198"/>
    <p:sldId id="629" r:id="rId199"/>
    <p:sldId id="630" r:id="rId200"/>
    <p:sldId id="631" r:id="rId201"/>
    <p:sldId id="638" r:id="rId202"/>
    <p:sldId id="637" r:id="rId203"/>
    <p:sldId id="633" r:id="rId204"/>
    <p:sldId id="634" r:id="rId205"/>
    <p:sldId id="635" r:id="rId206"/>
    <p:sldId id="662" r:id="rId207"/>
    <p:sldId id="287" r:id="rId208"/>
    <p:sldId id="288" r:id="rId209"/>
    <p:sldId id="289" r:id="rId210"/>
    <p:sldId id="663" r:id="rId2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68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48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viewProps" Target="view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theme" Target="theme/theme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notesMaster" Target="notesMasters/notes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464F27-E6CD-438D-9148-66B0155F1599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25306-68C8-4BA9-ABA4-5C4A6CFEA3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158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BEEFE-750A-7CC9-9050-5F10286F7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A1DA839-F360-A474-E0F6-ACA53A3733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7E330FF-2E8D-84CB-F5A5-6C00373903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5F5C7C-E4B0-AB31-7286-8F09BDAA38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7348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43F89-D126-8348-7CD5-0B98A6398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11C0353-23B6-B2C7-C87E-A0B11D39E7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F278FA7-C586-E0E7-D1A6-AC2648B0ED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59641B-6071-AA44-8F50-7BC476ABC4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50824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01B30-3D29-61D6-D922-C76878FF3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43135BE-39AD-275D-79C8-7B6244B4B6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5C81002-525B-37F9-27C8-B26786B83A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4C6E0D-285D-DF8C-841C-90C665EB7F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67254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E9AF5-DD8B-B96A-63D9-A6018408A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41D5281-FE5E-F91E-C635-02D3180D35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E8DBC2D-E98C-67C7-4363-2709B5FB74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1BFA9E-D3CF-F5EB-042E-20B13FF23F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445169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5D624-D87B-A3D7-60AF-167FA723C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FF6545F-F495-37AA-1F89-B823EAE06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102F6F1-4036-0E83-FF78-56DC0A2213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93AFCC-7BA6-493E-F142-62A7F38351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80890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4AB74-A98A-0735-E7B3-ADE5BB51C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7B55775-B5E0-302B-073D-DF520BDDDA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51C9B76-790E-FB1E-6D37-725133F1F2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921C76-F5E8-9106-DE38-3DEDF266C2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58301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A1605-0DD8-8DBA-A8B8-02EBAA553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F7E0896-6F08-467E-5150-3573CC45FB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BE9A77D-29D9-60FE-38FE-9D1B5C84BC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39C65A-BFC9-437E-3946-CD08A14473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08043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177CD-6E05-54C2-D3E9-5F76A897F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121F5C2-9B9C-C8EA-A894-D4EB07057E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E3F542B-E481-0FDD-2BC8-A7272B30FC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E9B0A8-0525-3924-0895-E46E5DFA7B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85639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BCACA-0B6D-5D1A-5B2B-7A3967F5C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FB344F0-5116-90B6-E49B-3633D8F300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9D01D3B-0C5F-DC1C-0D24-3BE13F55C6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415576-C1E3-BE43-2FAA-C3C3DCEF13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46167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03022-B309-5682-C0C9-016B9F313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D3FC2B3-4578-8D7E-EA76-3AF8823213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E615AF0-B597-C54A-E216-256120DC3C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B8B55C-B163-7CAA-E1E9-A99238DC02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929497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A1C5A-EBD4-143E-60BB-0F0CE6B70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719CA02-83DE-5DDF-3BB3-38540336E9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AC67DCB-1D7D-B6B0-2F41-27A0536BD4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12F031-FAC9-C4C5-D3D3-0761DB5D69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36833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ED47F-5F4E-A8FC-1D55-BEE0E9767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0CCB04D-6DB7-30FA-DDF0-DD6F7BF134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E077FB3-0391-7392-A6C4-B478A1C43E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EA127C-2B5C-0631-6E5E-A266E4EFA1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8555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00BD2-44F5-6187-2850-B94D96BEC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B179006-7733-A3B9-DAC9-A17AA546FA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575C1EB-012F-8BA1-3647-74A6815173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555B33-38F4-ED23-183F-8C462869EA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71936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453BC-8622-4417-2204-0BB0743AA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521017D-4D94-BBB7-7671-8641155ADE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CB6F3D0-B6A1-B0AF-1CE5-526F4B3BBD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8309F8-4224-9DCB-894B-2AED45763C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936571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7E5AC-BCFC-FB62-9FE6-9825D26CD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CEA38CE-BF02-DEB4-7A41-1CD51A1C40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76F82E8-C441-F388-BF99-3BF1A1BE29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07A217-8F53-33D6-CE64-69DA9BD899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49271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26810-65A3-F52B-6C51-1F59F1522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3B00B1D-D63B-D06D-58EB-161E692587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ACEC78D-28E5-5D10-7EEE-6DA6C2C66D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E8D056-6F93-CB48-B931-926868865B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2621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95C7E-C6C7-4415-7DAE-A5E03249E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81F16B8-5948-F3CD-1A35-165BAB06B1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453ADB1-EB4F-BE79-FC7E-E525E2BE30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D8D19B-5716-1744-3011-3EE26E041F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45420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39432-EA84-63A2-4F7E-3789FF550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D405BA3-8AD8-51D6-9594-25A5F257C7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2CC024E-EE89-03A2-C33E-832B24FD96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FBA18B-D104-7695-AF1E-DC957C1C68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98990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32EBB-3110-D6B1-BE83-731A6E97C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B48DF12-C934-03F9-039C-C5F202C633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575FBA5-D628-BF47-FD61-842C77C81B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95B204-C42A-255D-6C7A-B60F34EADC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90554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084C2-10A8-682A-CFFB-57E8DE22E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4CF2A17-0677-381B-01DC-151D7DD934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1ED9CE7-87A5-EEC0-9FD6-3D297CB73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43CF2B-0802-F960-B800-C6899BB677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74537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C8C24-F068-18DC-0B3A-1CBB19646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058B189-FC4A-7000-821C-38D3D83A4C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CD8D783-6CD5-AF62-4DA1-EE4FFC5301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725DF9-EA89-31F4-F3C4-172580E15A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77167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913A6-9ABB-F93E-D559-9D0242D05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50D703A-0A0F-CBD1-EAFF-4A7F1BB83E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9B0ADB7-ACBF-CE24-8B05-7987A4BC2F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E815C3-4E78-A171-2688-234E0E40D4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28915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B5853-EADC-F22C-0783-7E120BB80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1733C71-CCA8-6FE4-4CC8-4D70E4F8F2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B495988-0C7F-BBB0-8135-B60D2D1AD4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D8C29B-0939-D5B7-105E-2553E344DB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824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C224C-426F-7204-5E4F-1365734A8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262BB23-90C1-EE2A-EC9B-EA56DEFFDC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28FA4D6-806E-3FCE-AD53-CC8FAE505D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5B18E6-FA96-4749-7792-F9ED05090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01668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55206-3F79-90C1-73C2-2B39B1BEE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FD76F01-F851-A9B2-43A4-4F7BC63427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7C525DF-5AFB-5526-E091-CAC876578F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2F557E-0629-32B2-7B32-D96EA96088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8120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4B22A-2704-8170-E12E-476F5EDE8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6331F9E-3AD5-5EA5-A896-4838492AE1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1D607E7-9ED7-714A-C630-C4C7C89203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B6D4D7-69D9-98B9-8F35-E2B3B737BA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39381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B245C-163B-5C88-05A0-7F6A9F08D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54612EE-0B76-FF22-A6EE-C6B84FF41F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A63E81E-B7AA-B4A2-4595-1F357DE68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275426-CC05-637B-1663-8648ED57C1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60995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D216E-3B59-26FA-F0FF-0748BF435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D5675A7-E972-5F40-15FE-91FD776CED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5466B90-2238-81E8-0608-DB1222D837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5AE249-CF31-FEAF-C746-867E4A522B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349204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0077B-8235-1A07-6F68-A10FC208E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673B3B7-144D-B2AA-473D-EF88D7D901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C5290B6-FA32-AA01-DE3C-8D55A6878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37489F-55EA-BEA8-7D12-43072DE272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07608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55969-0112-0A0E-7AFE-5E7F594E8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1A9D378-EF97-D23C-65B9-19636FF41D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7936304-AFD0-9ABC-8B75-9645D17B42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C29645-F407-C859-D9E8-19241CC86A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5495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80FD5-BA82-AA7C-2663-462D13BEF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0C4E0B4-A387-1BDF-8499-8AE618677D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43EA274-6F37-F110-6812-8AE99E201A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3378B6-7290-4190-9080-6AE2EF253E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34000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D46E1-516A-A01A-BB2E-8AAD39285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295CABC-AD1C-A439-3B96-E2D8F96620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6D78CDD-C4B9-31D6-CE19-4B4766CAB6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407D94-DD6B-C040-6E32-EA6641A326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94087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EAA9D-28FF-3D1F-2472-EAB5D6CBB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B108355-5F98-F321-A5CF-824B24A317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8767512-4E77-F32E-F5A3-2DA0995A88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C3484B-47CD-4584-B826-5251658EB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218353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2E23B-FC76-0D32-AAA3-54A1FFB57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35314A9-8678-2A96-EFDF-FCB43287CD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8B5576C-ABB9-9055-7180-C933D22A62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2ECC8D-5C46-B255-96F3-CEA517B5D7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4040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63E16-9B7F-14A7-389F-603F6BD19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7F3DD8D-A58B-6B4A-51A9-5132BD97FA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834A97D-9810-B0E6-343D-7102356E3C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77C249-90CB-11C9-76B2-8E26F1F2E8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783418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F83E4-5BD3-84AC-2F17-B9C6B8033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45EF04E-4527-03ED-CF8E-ABB57EA93B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5D7FB03-8DE0-D0EF-1744-0EB8FE9009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BDD51E-8F44-C78B-5A6D-462008A561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8196299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FEAC2-8317-B68A-4407-EB02E1FF0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A8A747E-6B1E-4BBF-5BD3-3AD0C2CF88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31B17C6-93AC-D01D-CFCC-10082273E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68B68C-6EC3-3474-49D7-0721F8644C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043557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3B880-015C-7055-4049-818289E3A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B7B7C25-EF8E-C6F2-A2AF-9A202EDEC4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0727342-BA55-A994-ED57-9EB816676A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E70198-7969-D3C6-75F9-E93854867F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00495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C89A5-3F89-AC7C-1D88-0AA46442F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C13B32B-C205-2000-BA86-9892D7EB32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C596DC2-B897-1E12-1EEA-E9737F3758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E42E66-E82F-31B1-0937-D8AC92388E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303976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4472E-3D66-F223-A0F2-9838D922A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7601ECC-FBBC-94E0-02D6-C6592E6FF3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C92CF56-139C-038B-D319-70CA385FF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4D8650-CEB0-0905-3351-856C099F85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02471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2A53F-839E-307A-62C4-CD2A36114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0773752-013A-E51E-F403-A49E1D584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C6A0CC8-FA7A-C9CC-AA6A-7AA73C5BBF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90E9DC-5B54-4D5B-6A68-8A38B6A9EF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764373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C8731-A211-69D1-B936-0D5DA2C29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3D5432D-796E-627B-6961-E1412A14A7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16D53DA-7EC4-306E-1551-552619144D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9565C5-EF79-3900-E461-A418F9F69B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318803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9AB18-7336-B4D1-0CAB-C29B35B7E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9276B17-1CA9-28BA-9B0E-ABB28E5DE4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2419199-D832-8054-1EED-AA8D444E50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AD9478-2B98-1E10-61BF-75A58603DC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106746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CED19-2370-0DF6-70C6-F397932D6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5F22768-549D-C68F-5DFF-B321F3A87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66898DB-7518-9739-0124-25AD79B4CC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884A62-1CFE-211E-4E6F-DF6D5E210C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70236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14FA6-87E2-ACF5-1D95-7C42FA70F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C239938-724D-18FB-9DB0-869A42CACE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F7E5B71-0C5E-1999-8527-F1AA1C6011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59445A-5155-02A0-E0EC-9A2B800052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186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01F76-E2E9-BA92-5A59-F122F4017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35C0122-114F-D02A-C3CA-621C9FBD62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C6DEAF8-7ED1-E4DF-C1A0-1B25812674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49925F-DB97-8F96-A990-88C9DC0EB8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332710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B18CC-21E1-8A4B-BFEC-60B8CF628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000430F-CE22-D833-5373-621A78D26D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6EE3205-7AFD-FBF2-DC41-6E7F3B0904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079057-7A0A-CA3A-4922-E1A07DFCB9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46005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F71BB-CF2A-FFA8-BB68-B7B69CDA4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4FC4A95-4221-7100-BB2B-4820D166B4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1BCB7D7-4F85-3611-A340-2FDC70FB3E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BDF6C7-6A2E-C969-FFB6-F9DABFA734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92834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FDBB0-5E32-CABD-566A-150E79E9B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9869863-43BD-5AF3-CD9F-C57F15C9FF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1BC0063-2243-994F-36E8-B7FF97D905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927B84-0CE9-DEE5-2080-B7E63E2C0A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0186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D8E86-DCFB-F1B9-3BD5-67EA26859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11BED71-F7E0-766A-CCDA-FF256501BC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1BA5530-F519-3424-66ED-840695206B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8900EC-2E94-5197-4D69-2F0EC9CFD4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807269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378C2-690B-4993-830B-13F69753E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F3B36CE-1E95-23B9-3EC4-16AB4B5830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BC07849-3717-E89E-6157-78E6BBEAAA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E3EC77-0806-2FD2-1A69-E405A2A069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33574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0F627-AA2D-11F3-E236-819F0CF32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0C49DD3-8BBE-ECCB-E7AC-507EC26776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770DB68-AC6C-6FD6-47EB-5DBDECD2D4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ECE1E0-A263-F53B-EF22-37833B36AE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9826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40547-A0CD-8038-B44A-0CAE76D9C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4B978F3-FB08-CF0F-BB44-81223DB5B2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515093E-718D-4777-70F1-F5815D1631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192F66-6B5B-BF8A-F0A5-98ECFB8E45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916175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FDECC-91FF-5508-40E5-2BA436778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E818098-E5F9-4522-A305-30CF3602B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6BE538D-6E59-ECDA-D8C7-7988B58651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31D6F0-37A6-5DE6-C456-2B3651370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33071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00049-BB79-CC8C-F730-806D3B842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50F70EF-248C-BF67-9AE3-F4D83E5F0B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0A2386E-F2AD-A226-35BB-954763F3D2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0920EA-7124-4EF4-2F08-322E4EE819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451797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9A4FB-6D5F-9F1D-7F55-F4706AA12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FCFFB8F-4E9B-174E-F23D-A961FCD44F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6D7E6FB-5325-BC61-2CC9-DFDB608609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E55F20-CD66-F5F0-B1A8-4D68C231AF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382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2D79CD-33E0-A7BF-7E06-2BE217990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10AD9C8-7384-FF18-3F68-45ADEE1456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51CC82-5740-E370-711B-21B5C522D0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B16362-7D09-8F13-C8B1-4E214AC775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6212534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B17CC-368C-2C69-8F9D-5B6404AA8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B830ADE-2082-7F13-DC86-9D8C746ED0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8823339-B88C-C7AA-3E74-B2D061655A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E83800-54EE-67D3-7799-E552EDCCFF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0401598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300A5-6003-F897-05C9-0486F0FC6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02CA3B2-9CD7-90EA-7EA0-A25E74C19B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9E930EC-ECA7-0693-2D55-B4297E918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B34C4A-428A-1295-EB7E-0862434021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0728153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75892-7820-3E19-992B-5A130A18C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E5AEE03-17F1-FB80-B171-DD6E149337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FB4993B-6C61-4129-AFF0-7AA376AB49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1CCB6F-0C83-7714-EEA4-E63656422A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503132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5255A-6055-FDF2-BCE3-8369BB83D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E6ECAB7-F98D-DD0B-03D3-BF0D71097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ADBF27F-5238-02F7-F8AC-94D2342EAD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02F5BF-B006-E45D-E422-9AF89C8CB2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251822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850DC-9F91-7941-3BAA-291C75CF6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A73C8C4-43B3-9E91-B127-A763752D10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0FAC031-F3A1-21D5-9F21-80D8F6C8E5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280415-BC7A-3948-0F79-621882CFA6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599999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35372-C252-1F1C-BBED-8F2CD07CA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B757B7A-E804-488D-86B1-52C3D9DC04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D307EEA-79E9-1404-3FA2-22CDEB315E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E6E3EA-717F-0C82-B182-E7324B7F65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65687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23B1A-C577-DD4A-13DD-C58BAAD45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34C6F57-63A5-7A3F-5D5E-12A3D452F8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33BAF5E-4369-D2E8-F349-08A810D3D6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E1C36E-035E-2295-EA36-ECDE5A3841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91462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DA99E-6734-DC6D-E5FA-73B2A0A9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196E04C-7E11-E4D0-852D-1A300853E0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F7D90DC-1C72-9470-16CB-5BA7B0F0F2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65033E-7FAB-585D-73D4-1494257C0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712723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C974C-3E10-EFBC-3952-867FCD156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4F78B66-2CDE-3F04-269A-27BED3FE2E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320B4CA-5BEB-B672-A6AB-5898115190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34B49A-D43E-8750-D742-290E05D49B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390352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509A5-0E80-D30F-4C8E-1AD235499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A8740DC-205F-A734-E911-96617ACA8C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9633A94-7216-60F2-AC2A-1D0555577C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3364B2-DA27-17D7-471F-79DDFFE0F0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68609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187AD-6CD2-0EBF-B760-C636C7E63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A6DE67B-B4D2-CD12-D27D-682F195D42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E2476F2-3BFD-77B8-9F77-3853403E73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4796C4-028D-0424-D914-2052ED8081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15893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545C5-DD73-36DC-D5B1-CC778D8C4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ED851DA-1E94-9C86-9271-DB1C91E0CD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AF9C62C-41D7-51D6-E905-2D8EB16A37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335744-34FE-DB2D-A990-2E3F220DA5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512310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94E4A-6947-1C22-0BFA-A32CBFB77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9BCABC2-B01A-874A-2344-CDC9C0F932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E0C8012-AAF2-24A3-24DE-C5410D277E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151AA5-CDDE-A4DD-04BB-C5C36A0930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4063445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A82D5-73FA-1D35-D57E-271FCC1DB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80D0856-8FDE-D10A-921C-6470B22DAC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252E51C-F51A-55A9-6B56-F306E476D5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EC9E87-A88C-5DA1-9C61-932CE490CD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67987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7D714-05B4-E05C-04CE-7C7B4E856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FBFB4E2-09C1-A610-6783-0A53EF8637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A4A6E99-32AC-5385-1E11-75FCEE8383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23ECB3-9063-626E-3B95-28D560610B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096884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FB8E6-D167-4C91-9410-BEA1BB5D9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674C75C-F97E-F4DD-F798-0D9E4BEFCE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25D8C20-B02A-569C-781C-DAB430F95F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25E9D8-BA44-BDD1-6DBA-D7C905A9F3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15545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85DBF-BBB7-8E13-C503-B4CDA91C9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8E0EE56-4B54-BD50-3D05-AA4F628538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C16EB1E-EAF8-03D0-B561-6E9F9E23B6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18DAFC-9B0B-CE0E-D6AC-7664FBA3AD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465146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49D59-D7C3-04F2-C3E0-05A75903C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B91C1A7-B953-295B-1DD3-8A438C9DB1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09114B0-1980-A3B9-20A2-4104EACA9D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564AE4-241C-1B5F-19CB-D4B3DB999A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5846414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38648-0DD5-FAAE-1B76-3ECCF61A7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C57198F-2428-28D8-963F-0D98C1696B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D6EB490-2006-EA4C-7176-5ED2A164DE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D75345-D4CB-6BA9-B36A-8D120F4F0E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629393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2CFD1-404B-C484-A1D2-6B40D6656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06A730E-A290-20E4-C9FB-703EEB985E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6DC1934-2978-E56C-850A-138FC42367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3040F3-59AB-7FD4-3B87-FE79689CBA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818869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7E171-BB73-553B-81BE-4278D1EE2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60075D0-D88F-0D03-1604-4D2171E64E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D45BE27-29CA-D7A7-4407-E8F812C44B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434EDC-A526-634F-7DE6-4E4EA1EA1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95319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691F8-6E72-EA20-D9EC-9BF992BD4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BD4E8C3-E55B-C559-EEA0-C8FF77A67B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A41FC8A-CEAB-84C0-0F73-C8820E5004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FA70F6-F86C-6742-5BAC-65468C40D2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875028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35A2A-AB7A-8601-566B-DBF6645CE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390E642-AED5-1D78-EF63-FE681AF917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8C1C0EF-541F-F055-A566-B2AF16D5CE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EA53308-2114-0BE3-3DE2-AE3532B312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18637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FBF32-AC9A-A658-2FE5-D455852A8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48971F7-C9A0-4703-0170-4CF68F7AF9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34F9599-9159-813A-1017-F005C1EC3A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DE749A-57A7-2FF0-07BA-DB3363844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24125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58FA3-49A8-41AD-6ADC-CD0047DA2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00D18EA-B1BB-F2A0-C5FB-0BF7C6821C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8DBB95B-CA6B-1509-73E3-7F7B7EFB2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85B52D-1488-30A5-1606-0E25CD4826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213634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AC58D-ED21-280D-531C-00524E331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D54294B-4485-6B6E-FA63-B472D1C92E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E354E88-1D67-C1E1-3B77-608CF3320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C8A6B9-6FA9-20BB-D04A-AFC85161D3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132478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20337-1A38-6186-B237-D90F3DC76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CAEB355-64C6-877B-E824-894E598C66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07DBDE7-5B2B-0CB1-8C58-CF07753A45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43BAD0-FEB7-D707-BF87-2DF78E9763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655889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F2B26-950A-2770-D3E0-D6847340C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0105875-6EFA-A48E-58AC-31F08B2AC6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0AAD0D8-D0A9-7658-8C56-3CBC565AB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474995-DF96-4983-CE1F-E7A321F207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971548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A8454-2678-8560-75D9-6BB36180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B3E9205-242A-CF4A-09CF-69643C992A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9CC7D4D-58FA-584C-7D30-BB07811400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446947-52CB-6777-3538-65264BCF0D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30272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99636-7700-A192-8F47-6761C06BD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3E2DE70-6D9E-66E0-C31B-09F87928ED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B6E5CD2-9A86-1716-3802-37363B017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5C1758-3C87-B4C1-E147-775F115BFF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4180510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7FDE9-B0A0-AF6F-2374-C0948459C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9E56614-4A54-E9CD-35B7-064ABA2776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4E6C879-5066-EFC3-62B8-D3DF45D60A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91BEFA-BC2F-3547-C95C-C06518DF81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323377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DAD23-09D0-C507-4E63-B42DB54A7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9F3F564-4109-5A7E-010E-95EC4CAFE7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39D9F27-B76C-9232-9BE8-B70993AC6E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7E17D0-7DD8-5FFC-53C9-82FDABC063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761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947A5-6D03-B092-206A-84418B706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3F8D1E1-316D-288E-34FF-33B2C990C8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4AC3B52-A3E0-0A33-23D5-1AEDAF7FE7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F11465-6C7F-91CF-9CC6-4E4668C383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584898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3AA2E-825C-9FE4-6481-44BEAB784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08BBE77-5180-EF98-60D0-ED6E829FE1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889539E-1782-124A-0DA5-0A695DF843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F2D46E-E47B-46F6-8F96-BA00D2A4B8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706472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73C9D-0341-648A-99AA-6D299AE05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E572F9B-4E15-E8A2-52D6-094A995EB6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3AB63FF-90E1-6EE2-22C6-7AF58D1BC1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6CF2F0-EE6B-A7EB-2D81-0ACDEFFBAA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757224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2BCB0-112D-C071-E53D-15E419BC5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33CB939-714A-F63E-1EFF-B02908F3C3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C6C4E5F-FD49-4A42-AC91-FA01714718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F10AF8-7534-1069-E9FC-16BD66CDB3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329232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54F57-7039-6069-E2FC-0184CE8C3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4EB84D4-77EE-B3E8-0B98-4D00C2A58F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33884C9-6C0C-C20B-1005-C48B177DBC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13D96E-264F-9B93-A94C-69A9A1900E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2167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CE365-F2EC-47DF-71F7-1C8F61818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7B7AC3D-AC24-B6CB-C330-FB70C5D917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092FADC-27E9-45B2-EF44-2324B5D6A9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09399F-6961-6473-4026-0EBFD05FB8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4024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1C1CA-0A13-4D8E-2793-BC6B5BD59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502909C-D763-CB5B-A6C2-CA1CEF3F3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D66B515-6607-7160-13BE-D990ED12EA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DEE264-506F-6DA9-939C-6DE280FC8C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587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9863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FA1DE-1A6B-1276-1DD2-28157E113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3D2B37F-F7F4-9CE3-1128-C917A9FC23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FA4A8A2-2509-2F0B-A5E2-59515D3C07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B2C98C-EED2-5E66-BE92-7BEC42577C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15836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94951-EAC2-674E-0CA7-EE4A133F3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A564A7B-DA44-3B92-7D1B-A895507299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761B963-7558-E160-C7AD-3DE4AFA58D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EFA84F-8274-1E30-BA5C-BC62660F29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51093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3D446-D007-3664-8C57-AEBDE689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914C680-83EA-97E9-EDD8-1012A42D81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3D9F111-DF62-ED0D-2927-9D8EEA8E2D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086020-E805-CDFB-7146-1BC9D481A3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2074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11444-7C97-D54A-4627-2187D99D5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A51D9E3-0039-7245-37F0-10B062D3AE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C5DF7D1-2FD1-A01E-AB6E-4A4105E05D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8283A8-CF07-B7FC-C6A1-70259BF9C0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972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A0BA5-7DA4-9AB0-FE94-96B672E21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69A722F-EDBB-A4F5-F6B4-87AE37E6AC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E086720-5138-FCD6-9E89-FBE84108D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72D0D0-BDDA-89F4-4855-84547ECD7C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553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7F271-6647-3716-1290-CD8606A77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BE10C02-0C62-1D72-2812-3B97A352D3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815A886-E256-69E7-8CA1-1BED303760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0CFA94-C87F-E2A2-DD91-3C94A80B5B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8040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C442C-8D57-37B0-06ED-9B9A6B47A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F3DAE72-DE76-D504-0AB8-FCBA2EFDB7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744AFF7-63DD-AC83-6B8F-91B20DAFE9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28D1EE-5A19-C9CD-6093-CC3FAA5F24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24416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DB3A6-9F91-7897-7531-A9316F9EF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2434622-7907-5307-FD1F-9F77E2DC93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E118E76-522D-1176-A76B-3D73CF35E4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404968-5FCE-A3DF-0975-04B9B75261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40831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45293-5C9B-070A-DB88-4B5F3F4B8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3246663-4696-5144-7D83-D24DEEF9A0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8C31540-6F03-5C66-00E1-1B378F19A4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A0C1D4-2DE2-D33A-6DBF-095E625404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0769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C9015-5D88-E65D-D92B-CC90B9348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8ECD60E-A8CA-17DC-FFE0-63F97F34BC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827A8C9-E5CB-421C-4F6C-FE67280677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CA6FD3-2C5A-4507-ADE6-C940F942FC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320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AFE50-EE23-0F45-41E7-CD7B0C27F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C904CB2-39ED-36AA-319B-FDA8659B49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82863E-A500-FB5F-FC2B-2D44141B31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1CBDBE-B565-56C3-2671-9B1290BB79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1691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56DC1-492D-3DB0-B7A9-14945483D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FF4F9BC-4653-B051-CE8B-A356FCD6B7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8C2AB01-F568-7598-D8EB-A3E76798B4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058DF3-BAC8-8DAE-8B1F-BB01FDA970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3308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47FB9-55AC-DE3B-C86F-9ABF34DE4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A70FCD1-748A-B02A-505D-6ECEF64D04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4D9B343-BC28-0ECA-7FEB-D3079AC8A6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F4830E-EE6F-E28E-32D8-D8F9FD5464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4097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6E40B-0C4B-055B-32C9-790E08609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D8DCC75-E5E1-C959-B6B3-F92436ECCA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66BDAAC-8B87-6584-90BF-EC624D75D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9E0D39-B267-4C5C-C460-E91AC9ED79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3620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D7D79-E131-BF0C-125C-18C5CD3AB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92E9315-0FA3-66C1-42A5-F8F9AAD04D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CB2014C-579D-33CF-3518-95D0160702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D0732C-36F3-8A23-4B08-14D369A94C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8913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C2610-A81F-ABE3-09BA-29D0BD508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295B460-05A6-B9A1-1824-0C57D31D4E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A6C5DA1-710F-F6C3-E906-8EAF818305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4E98C2-978F-735D-6A12-A158DB249B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8816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F7B19-8739-450C-2295-B931559B1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9432FB6-13E6-C81D-879B-7824B6B18D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CD8804C-11BD-DDCF-A3F0-12683DD059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6F24D1-9097-EDD7-BF4D-268E4DC55B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8620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0C287-36FB-8F78-4999-0DB1CF967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1AA7620-C567-021F-A681-4D99660DAC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D94AC65-EF20-B600-8E31-C23D0F77C4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2BD41B-F538-7B8C-CDA4-AE7A030C86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39661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C87C2-832C-5E5F-0612-8FA5BDB1A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88871F9-24FE-92B4-81FB-54F7F91B1E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6BF19EC-79D4-A4C4-A5A6-213ECA002B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0E4D68-4555-D66B-F726-7EE18787D8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1188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AC806-9179-5636-0523-DE3740E20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38F2ABB-AEAF-49EA-0721-31662ACDDF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31341F9-1085-E9ED-AEB0-963C095111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DB5553-876B-5F5E-A6F7-60F12AAF5D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2742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6B5BB-7319-84E4-1BD8-47C14F50C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22BC599-5DD5-D901-E481-DAA47650E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CFF7C32-643B-74DE-9DAE-5EC0EAFFFD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DDDA7F-426A-FA0E-469F-4EAD02BB77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797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CC601-078B-6974-D332-710A95DCA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C1EAF79-2316-1641-BC84-FA868BA0E9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A183B40-2D20-BE30-7D98-45D6051A00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900960-4495-9727-9D27-88ED50AB7C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32265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6B049-D81F-B32F-6C0E-4CCAB079E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E1D7BB4-8ED8-DE52-F82D-80337C0D1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41CB802-C24C-004C-8F88-031F7103B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D4DBDD-212A-E78B-A04D-C6A3936AFF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0549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14E57-68F5-B5C6-1A87-1677EBFDE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C80E8E3-752A-C045-3AD7-AF1E6DB5CA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2161481-A9B8-9A7F-FAE5-726545664C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2F4AE0-76E8-47F3-FDA3-973C4798A2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9206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C15CD-A8E9-296E-0E3E-E97A62045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ACF8CEF-384F-781C-0E2B-28904A47E4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15ED1DC-27B8-BB54-42DC-0A53342698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79478E-EA77-12CD-1D90-902628310F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6018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B6EAC-E436-C301-7A4D-9FD67C659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8014D2D-4A3C-4763-1A30-9FA6A44AB7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8B85C9F-4F06-5FCB-7636-204CA3CCE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343AAF-3F99-3124-62D1-96F0DCEDA7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8957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D4A4D-9054-4C36-4C85-D35825E80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5DF77EC-9F94-E379-0A4F-594FFE0502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E6DE34B-E4F0-047A-55E5-A97D4EB9AB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C2AB2B-6DE9-E00B-E0D8-A554AAA04E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0576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2345B-AA0A-32F6-6CCB-7A5EEEDAB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778CCE5-60D3-AE22-1601-A526D7EE0F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E97ABAE-650C-4C43-C176-3881ED0AE4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180A79-47F5-FAE0-16FC-E8CB3CED29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30123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8E34F-1044-4E52-B86B-E221F1E39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ED4D3DE-B304-6286-CC98-E9BF54DCF5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4D6BB23-EED7-AEFF-44D4-5D9D492821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88645E-2E0A-37FB-7D43-45FDCA69D6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8742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C6086-6982-037E-D3D5-18AEFB1D0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ED44222-8CD3-DFCE-476F-3FA2147485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9D150EF-8439-BA2D-C7C1-67ABB9A095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46CA44-408D-3BEB-D438-37244A8DEC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76396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2B4B4-3036-09B4-17FA-FA9E3A0E2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BCBD4CF-91F9-A22F-0115-C8B19D8249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E271B0D-8AC6-366C-EB3C-366D800726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F703E4-8003-8312-90AD-27A552C0E3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07815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4540F-261E-49E0-876F-FAFB1D88E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F9CBC51-07DC-3F29-DD5E-BB8F7AD21A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88D9F0A-5AE3-D7A2-43AD-2AF56AEDCA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67B94C-D16D-F56F-7799-350E27A248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3333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276C7-3AB6-D92C-682D-A00BAA644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B5E9B77-A6FD-3CD1-0653-2DFA48902D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A32C2E2-DFCD-06C2-EA1D-B1674A322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FF682A-5EA5-7723-FF11-CCF6189FFC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6138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D8B94-0923-0B68-4A46-D5DA9CE9C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81627E5-C29D-6679-0DF8-D4D99060A9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5C6DDAA-5DAB-ACE6-FAD1-F1112C2602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9DEA39-6F5E-3F28-7635-AE9A290B55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4096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EF469-F0BC-AC41-5566-000E9124D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E5D4854-C3BB-8BEC-9F5D-1BA17C1637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753E7D2-A2B2-5F19-6854-402657FEC5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C551E4-B432-9B87-B008-B5D3309CF8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1008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456AF-9B0F-BCCE-7336-220669954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01D0BB3-3DF5-D9CD-1805-CD5170D16C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41DA368-86C3-1E07-4CE4-8F9826BAA3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0D6030-6A24-2EF9-49EE-6D5C635CE3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38040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61415-569B-0308-2966-61C928CA0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035B388-7DE9-1D26-552C-D0CCD0B227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10B9F68-336D-F434-8B84-AC0CB0905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F89976-8EE5-3F22-DAEF-FCCD68201B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5352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42339-1FB4-3EED-555F-3C8190C67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8592BC1-00A9-3534-C76D-79F858F2A5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2FA8EF5-7F72-9D9D-D71A-78BF59F733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BEC6E0-2915-849B-AFA0-E3E4536FB0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16116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ED9EF-1634-2EC2-86E0-FDED16A03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C4BF6E6-61A6-EB58-367A-3B7891C0C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EA19A68-A3ED-72D7-7BBD-BE61D6B4A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4F3292-EC89-DBB1-4C7E-F1331BD745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61339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DFFC4-B3F7-35FB-875F-EACAA359C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097D545-222C-44C3-0E16-AE436FEE06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171A832-F97D-23A2-E5CF-9F7FF54B5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58A2C5-288A-527E-68FB-8890593EAA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1927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32903-02D0-8A3E-BD5B-C8F22B29D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6645F9B-B0C1-612F-FF9F-2A459015B8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BB334A2-3A8C-CFBB-34CE-99B770304E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3F7695-BE44-A302-630E-B7C635DBD7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93835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C2FAA-B0BD-8270-5E85-115F7A1AF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E1E3061-9153-C4F8-42E4-7ED8E53B09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5AFFD3C-946F-6E76-064B-5AAE66851B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22D136-3995-5A86-B438-201523762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64670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79245-8E30-0896-B204-63F63CA4D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A9A41F7-5D41-FC57-125D-46347D9373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4BA99BC-5A0F-F74E-8F8F-785BFB931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F5EA03-C3EB-543D-9CF1-60366A0805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311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3E4A3-9BEB-3A9E-701C-36E59F6BE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A412A93-E7ED-3DF6-0B1B-CF9997412E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E013C32-6872-67AA-82F6-15D42F893A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C04FB2-1E15-6EE8-BD94-96CA4C9D93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57802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0F05D-B484-1D8D-07D8-0226DBD5F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BB74D37-C51A-E7B6-C15F-63B7A7AFCD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3DCF628-AA2A-6272-6DDE-6A59093902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1A4C6E-1361-FE8E-4A97-89FC95F607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93416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3C3D6-63ED-A319-2FEF-1EDFC01BE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3EA56A4-4D8F-AAC5-9E59-2E51205A2C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52399A3-FD04-A5D0-DD79-764B51B498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7FA5F4-F398-110F-0BA4-52B417342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0162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5DAA7-5F4F-D46A-39EE-28F2A25C2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83695C7-CD65-4D7A-BB80-76F3AE0F2C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185AB51-2C86-F54D-7FEA-30DA135BC9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D19921-5245-1E99-DBB3-873FBDE98E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58378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B329B-84D7-0C0E-19B4-3BCBCC37B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E4F8AC2-3F7C-3EF0-377D-6BC275D47B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6DE3F84-DDCE-BEAE-352F-B3DB19268E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3C822D-6A57-19B7-AD9E-A9F068920B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52403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F84EE-41CD-838E-4BE1-497900103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24DAD60-5A35-9213-E73B-0A46007833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DFE59F1-2AC8-E531-725B-64E6CAC54D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90D4FA-A313-1B8E-FDA4-903832EBFB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64280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3AB52-9901-8683-8C83-B5B19E5AA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28AA044-8507-6FCF-F787-10EDF2CC6A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85E2875-CF10-2263-D4C3-E77E2013FF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D1874D-6025-8E55-709E-66B6E77229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73254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C947A-8B01-D0B0-6845-3ED51FED5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E0F89E8-AB97-B024-FFBC-CE19D933DF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24FE214-3B75-C51E-B759-5C54B6277E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F7D306-1A3C-D277-9938-6A403AB055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25735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001BF-96DC-989C-95AF-9A2E1032E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945DC9C-E446-53F1-4508-1F16E4DA4F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57449D8-FD07-52E2-2F06-D1AEE29AB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79BCCF-A45C-99FA-6AC6-0805FF35F6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730044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A9C74-0198-0B49-1A1A-1E8419708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98CB041-2569-287E-5EEE-541887E3B2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DD020B5-F75B-D81F-DC25-DEFB044711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EB03D3-97F7-A39F-82DE-3EC541AAC2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92303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22034-E066-52D4-967A-B025820DC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B4324D5-B5B4-0718-E79A-EAEF3498F0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659BACD-3EAF-D5FB-B657-62343622F0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3C6C99-42B0-1862-8F7B-CA4748740B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001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461B6-6CB6-9BC5-6D0F-63698F10D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D06FFFB-7C7E-B742-4194-6AC2F68098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156E958-0D8D-DDF7-878D-85DE511D34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D87B6E-8275-8463-9ED3-54609855A6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101903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AE307-F50C-C600-BF2A-C2EEE7B0B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D9A471E-0C86-142C-4A86-C9FEF95C36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81DF79C-841E-BD6C-206C-821C844BC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2855D9-9A56-2BC1-C5CB-2D9192A504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78479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F6739-4E7B-FA5E-D4E4-5093751B4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CE04161-19BF-63C5-84EC-91527E4530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C2CEA7F-3BC6-DA67-6A0C-9AB38DEA1C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EFD701-7544-16B4-DEBE-5932F67089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29639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D62A4-0353-7ED2-2E21-DD10C9A5F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7E70CC4-C899-C35B-5C45-6FE45EEE63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999A8A7-D1F9-A2E8-EA0E-42854BD3BB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BD6DEF-F840-0843-171B-F0FD0359B0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073141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8A016-4C5F-9C1B-684B-6C424436B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2CBA7C3-3F12-8AF2-6F62-5D2D5C3787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5506EEF-DEF4-0800-79C7-09C0C52B8E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DB58BE-6C20-EC5F-FC11-CC156CA7D3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98193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57475-9708-4708-35FB-F22F0F8F5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E669BA7-7A2C-9C52-3471-3C21845F64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5A86A36-F6E2-A9B5-6F97-DB025AACE1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734DB2-04EA-5F9D-F38E-70D7C4B7AA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29705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E360E-546C-6DAF-FCF2-EBB21CC94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854998F-E66D-606D-426A-F4A5CA6E15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6F6B792-3767-28B8-9C34-8E2BF3C528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FEDACE-5E9C-19A5-AA77-D489AE8D46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73811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E317A-5866-7453-0792-B30CAB4E8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094A9C2-99E4-B437-BD08-B24F9F3B8A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3F0988C-987C-309D-4B57-9825BEA760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02F867-D8CE-B75E-2B4E-F903A21C4C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40444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F5EB7-F72E-E03E-C3B8-A2A76B495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F5C1CD8-00E0-0E75-CA80-641C792068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B8D8226-207C-9261-68E5-C686FACB4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D64FA5-3194-A227-88F1-63B068686E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15990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8CF98-7E96-37C9-9C0F-C32503C0A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DFC297D-9470-281B-DDD6-8595153ECA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71D429B-2E7D-236F-EE8D-DF8CB42E83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C896AA-E17C-4B4D-5C98-91D400ABE5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77205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3AA67-0913-0D2D-11ED-35BC59839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6496589-BB97-FBC7-1576-CF1C50CCCC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CB23FA3-5075-98DB-C41B-FEC95BC068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85C318-ABA5-EDBD-E507-4B734F1622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193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05D9-253A-42F5-F091-4AA439374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FA03E1C-1616-4AA9-E872-DEF22CD568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D7C50A3-3AD4-C5CD-34A6-09029E0118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93B3AD-4CB6-BF10-E542-DB6AB14610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22743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E33DB-6217-22C6-E4A2-A0C76686D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2E749A5-3C26-1E68-A97B-8AB1319D88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AEE4C86-5CA5-4445-5DC8-2B0274FD7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A63ED5-BA37-419B-BC86-40AF89F868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55076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E9FE7-BF0A-7290-A8C6-6FAC373FA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6A59453-0ACA-7680-233F-B78BC05973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250DA5E-F7E8-0B17-0CBD-29E834195D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7A4091-E647-950F-C715-1FE895801F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43947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0A245-8C3E-64CB-276C-9D25613EB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3C176AA-46E5-B370-6B07-6E8A9A225A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0E4EC29-C456-3E85-06EB-6C68B2839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EB47BC-5F8D-F900-E45A-FEA5D13806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63523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A619E-9623-884A-D4B6-7B2D22DF9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62D34BD-34C5-9F30-34C2-2308F35246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D20A4DB-ECEC-F7F2-EA85-11EB14E606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7845CA-0D99-2B49-A513-07B6746C51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60011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2C653-C72F-3A57-89EE-08D9B885D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B852805-FBCC-70BB-468C-FB7379817F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18B42F8-2F15-02D5-D31C-C63868BF5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F715DC-0BB6-C669-12EB-E08DBBAB0C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43007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350B4-A4C5-6166-6FB8-4BAA4B426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746289F-8BA5-7275-A915-F7BA3FAF87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3655306-F80C-31B9-A497-2D1FE76428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801B19-7F27-97B2-EE4E-B2C4718575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706431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7C768-8404-1F1E-3D59-1D81B1DFB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FCB4169-FBD2-4F89-396E-4017088E05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3603DB2-FA30-8041-5979-4721D2DF32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AE7CE0-E550-A3D8-96DD-37F6161C8C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06315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E80A6-6E34-D8E9-21EB-9CDA2559A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B28D3B6-90C9-751D-AD44-84410998AA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19D836E-2126-1AF2-FB88-689A5D04A6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2EEC11-F60D-812C-0D66-341C7BA87B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120039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F1EB0-AF81-A793-93AB-BEE7BEC45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75232D3-A22B-8A73-43E9-81DCA0532C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D879879-4857-B551-D697-524FEFFD2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0C7C30-47A4-E7DB-CDDC-BFB997BFA2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171189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CD0D5-9033-807F-D8F5-0B3C6EFDF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FFACCC1-8034-A23E-BD65-357DFCBA86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F1E15CC-5D2B-1E92-9FE6-C859178F1B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FE445D-33D2-5D2A-4268-5961921F51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1920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F58CC-8439-B4D2-3453-E79CAE29F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9231E3B-8052-F7E7-ABF5-F34470B5D1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0119444-C7F4-5940-7D2A-000625F7BA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5FC224-49AC-473D-F532-7B36149150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01195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6F64E-9EA0-43F8-B8F1-5CA23F3B9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8A5C746-08DD-36EC-01DE-966ADBA597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414B844-6833-94DB-FA34-7E71340218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7449EC-7A17-5919-135A-F1AD0857FE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61759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2F30B-7C9F-0E49-2C20-C18812AE0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478C838-FD50-53AB-C995-FCBFA2C22A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FB7B50D-C72D-442B-DD75-AC44B0EE91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C0CF3F-5EC0-DC7F-FF65-E78B5F51AE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86640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FA9D4-7A88-4925-7013-09552B642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45A673B-2657-F4FA-B911-1771FF9641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7B9FD4-61EC-6C5A-EDBD-D7E1C1840A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296574-2F8D-E199-ADFC-DAE4B69407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65890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C90D2-FB5F-38FD-0CD2-3389DB75F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9AE40CC-79FB-93B2-061B-202AFF4F20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2742CA4-0401-7D5C-5B94-10F9006D32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6B1DEC-8C50-EB0B-EE18-AC1FE1DEF6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69205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CC221-37AD-1A09-19FE-8492A5653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808E93E-3895-7086-5D54-011097745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DD75985-B12B-85B5-4BE7-56D047A0A8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903E89-8AE9-8223-AA29-72E0F8B93C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2904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BC381-1998-E322-CCE6-290D05C6D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5F5180C-73B4-4FEF-B505-B647BD5AF2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E701CDB-55C8-2B36-3B5D-A33E7066BD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779A06-C2CB-2681-05C1-8C7A96FE4B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35857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9D1D5-CF58-D01B-7A52-12FD3B9D3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7131094-4EE1-9272-A709-8FB3DE6E90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A3C6206-733E-349B-FFEB-E315DE8D1D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A9243A-DA8D-0AD4-0B98-ED697F43F6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81989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7148A-78CD-5D8C-1D4D-28314D7ED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147DEBB-B770-A308-8324-0DDBBD263C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25F867-0656-ED34-AFDE-AAE74BFD9D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9C5E5C-E24D-F5B0-8929-06531531C2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94261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16B25-248A-616C-B17A-772CD9866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3070081-D0FA-CE8D-6436-1BD3160EDD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CFE6860-5102-D196-C549-4FF1FB8CDA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63DF67-61F2-4462-52A6-BEE50D757B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24575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D723B-2815-5200-2094-1CD711003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3F94367-D87B-C70D-B223-4937C72FEF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80A5656-65C7-E9DD-8084-2A4A2D07B7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51F496-4BB1-74D4-609D-A03A322A57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081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E1843C-5705-47E8-AD23-16E70B3659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393AB7D-16B5-4F77-9916-D0111E49B1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14BAA6-8E23-4FAE-B74A-05E9E1C69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C137A-BE17-4878-A30D-E728D213993C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2548A2-9819-4DEA-9B01-3DCC91B04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54144D-9135-40E0-BEBF-32FFC16C4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7D01F-5C99-42A8-AD64-E6EE76F01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205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3482B2-AB65-4C8D-A8C9-EAA29CC3D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89E4FA5-DFB9-4A58-94C7-0886EF7C4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DE1BDE-0FAD-4A17-A0EC-685B66D33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C137A-BE17-4878-A30D-E728D213993C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9A0C07-B65B-412D-AE50-4DA49CE39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67E335-B383-4D78-BA9D-2957CAFF8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7D01F-5C99-42A8-AD64-E6EE76F01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861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518E468-B93A-41B0-B242-6AF439659D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93859DC-9BAE-4D85-B8B3-8AEBF1C75C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778771-5F76-45AF-AF48-1936E17E6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C137A-BE17-4878-A30D-E728D213993C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4DB631-C40B-4C06-B995-281CC2AE3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714BB5-9492-4952-BEE4-9B7DB44F2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7D01F-5C99-42A8-AD64-E6EE76F01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3925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绪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/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0" name="组合 9"/>
          <p:cNvGrpSpPr/>
          <p:nvPr userDrawn="1"/>
        </p:nvGrpSpPr>
        <p:grpSpPr>
          <a:xfrm>
            <a:off x="0" y="1272662"/>
            <a:ext cx="1691680" cy="788186"/>
            <a:chOff x="0" y="1272662"/>
            <a:chExt cx="1691680" cy="788186"/>
          </a:xfrm>
          <a:solidFill>
            <a:srgbClr val="1A92A2"/>
          </a:solidFill>
        </p:grpSpPr>
        <p:sp>
          <p:nvSpPr>
            <p:cNvPr id="11" name="矩形 10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</a:p>
          </p:txBody>
        </p:sp>
        <p:sp>
          <p:nvSpPr>
            <p:cNvPr id="12" name="等腰三角形 11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" name="直接连接符 12"/>
          <p:cNvCxnSpPr/>
          <p:nvPr userDrawn="1"/>
        </p:nvCxnSpPr>
        <p:spPr>
          <a:xfrm>
            <a:off x="2788985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直角三角形 17"/>
          <p:cNvSpPr/>
          <p:nvPr userDrawn="1"/>
        </p:nvSpPr>
        <p:spPr>
          <a:xfrm flipH="1">
            <a:off x="11277600" y="6019801"/>
            <a:ext cx="950294" cy="853427"/>
          </a:xfrm>
          <a:prstGeom prst="rtTriangl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9" name="五边形 18"/>
          <p:cNvSpPr/>
          <p:nvPr userDrawn="1"/>
        </p:nvSpPr>
        <p:spPr>
          <a:xfrm flipH="1">
            <a:off x="11382166" y="63691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1775" y="136525"/>
            <a:ext cx="1228090" cy="93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36644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CDF364-43D5-49FB-A169-C5292F856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CB359F-E6D8-4C24-9ABA-8F9AE00A8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6263A2-57F2-4CCE-9121-92B4ADEF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C137A-BE17-4878-A30D-E728D213993C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781CEF-F3DB-4B32-8C27-5E3A99209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FAC98A-01F2-41AC-8FF2-C15C754C6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7D01F-5C99-42A8-AD64-E6EE76F01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623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E68EBA-9EE8-474E-9449-413727560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C361EB-45D0-4ACA-913F-89DB1509CA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8C4208-FA0B-4208-9135-82ADC61F7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C137A-BE17-4878-A30D-E728D213993C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881973-B131-46B0-A9B6-1AD60E5A2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A086A8-7F59-40D3-A979-08E1A0855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7D01F-5C99-42A8-AD64-E6EE76F01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443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FF7C30-B472-4990-9E3A-520C46C62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2E5C92-CE43-4264-B629-147445EA49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AA8BE8B-A10C-45A6-8AEE-641677B89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13B8625-5C4D-4E1F-A2EF-EC844B047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C137A-BE17-4878-A30D-E728D213993C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6F5910-0BD9-4084-B6FA-25259BECF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BB6E56-78A1-4A86-82D8-AE513EF6D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7D01F-5C99-42A8-AD64-E6EE76F01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577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58465D-7A84-4A8F-BBB9-42B0F78CE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D3901E-CCB2-4BB8-B69C-AFA18338AD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58FAE03-2BB1-4F0A-B29A-6F407EDEF8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D671FA3-7014-4437-94F7-852157E51B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04151C7-0374-47C5-A69D-62A55471F1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F14E62C-8930-4D4C-BB73-F71E18B7A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C137A-BE17-4878-A30D-E728D213993C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05433A1-1BAB-49C5-8AEB-F7F577C59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B71AA1C-4CD5-4A7E-9D9D-9B3C585AF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7D01F-5C99-42A8-AD64-E6EE76F01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657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6064DD-7FEE-487A-8EEB-2E185F5BE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D10D368-808D-4BF1-B9B5-AC6CA8835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C137A-BE17-4878-A30D-E728D213993C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ADAB0A-334D-4648-B7C9-58E12F051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6FCE369-4415-4488-8D85-FCECB91BD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7D01F-5C99-42A8-AD64-E6EE76F01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6478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94204F5-15EB-4E3D-B0EB-804204819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C137A-BE17-4878-A30D-E728D213993C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2353444-4A12-4D10-91DE-383F52B75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C46012-2104-45B4-8105-02E59485C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7D01F-5C99-42A8-AD64-E6EE76F01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824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9339E3-4C81-438D-BDCF-966A9B0DB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9EA81D-7708-4A03-B2A5-B3A7C02D5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B12C47-9D12-494E-A8BC-2045E3DC69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8A512F9-0D59-4085-80D7-9BF276572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C137A-BE17-4878-A30D-E728D213993C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0B2C1BE-AC9F-4576-8029-FC6DAEBD0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43B30E5-6CA7-4227-A66A-DE9F6D9C9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7D01F-5C99-42A8-AD64-E6EE76F01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466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8A15A4-A16F-4131-B2FE-E8787CDD1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A79BFC3-36D8-4E03-A1BE-4A0B4B9ABC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E492012-7370-4EA4-ABEE-5E805B2815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D902A9-9BE2-4D26-99DC-8F34D1BE0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C137A-BE17-4878-A30D-E728D213993C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6EF6639-C070-4FEE-AD87-80884880A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2304D00-AD4C-4DD9-9817-C39FD809C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7D01F-5C99-42A8-AD64-E6EE76F01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741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D50B6E6-D406-4F8B-9685-6FC261ABD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D4FA75-C6C0-4940-860D-E7996A26B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26A244-C080-4C7E-AFFB-A35C9261CE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C137A-BE17-4878-A30D-E728D213993C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BAB227-70AC-4DD3-B593-A6EFC2EADB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8FEFAB-899C-43E4-95EF-CB2F3D2164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57D01F-5C99-42A8-AD64-E6EE76F01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1643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w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7.bin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8.e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8.bin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9.emf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wmf"/><Relationship Id="rId3" Type="http://schemas.openxmlformats.org/officeDocument/2006/relationships/oleObject" Target="../embeddings/oleObject109.bin"/><Relationship Id="rId7" Type="http://schemas.openxmlformats.org/officeDocument/2006/relationships/oleObject" Target="../embeddings/oleObject111.bin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1.wmf"/><Relationship Id="rId5" Type="http://schemas.openxmlformats.org/officeDocument/2006/relationships/oleObject" Target="../embeddings/oleObject110.bin"/><Relationship Id="rId10" Type="http://schemas.openxmlformats.org/officeDocument/2006/relationships/image" Target="../media/image149.emf"/><Relationship Id="rId4" Type="http://schemas.openxmlformats.org/officeDocument/2006/relationships/image" Target="../media/image150.wmf"/><Relationship Id="rId9" Type="http://schemas.openxmlformats.org/officeDocument/2006/relationships/oleObject" Target="../embeddings/oleObject108.bin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wmf"/><Relationship Id="rId13" Type="http://schemas.openxmlformats.org/officeDocument/2006/relationships/oleObject" Target="../embeddings/oleObject117.bin"/><Relationship Id="rId3" Type="http://schemas.openxmlformats.org/officeDocument/2006/relationships/oleObject" Target="../embeddings/oleObject112.bin"/><Relationship Id="rId7" Type="http://schemas.openxmlformats.org/officeDocument/2006/relationships/oleObject" Target="../embeddings/oleObject114.bin"/><Relationship Id="rId12" Type="http://schemas.openxmlformats.org/officeDocument/2006/relationships/image" Target="../media/image157.wmf"/><Relationship Id="rId2" Type="http://schemas.openxmlformats.org/officeDocument/2006/relationships/notesSlide" Target="../notesSlides/notesSlide98.xml"/><Relationship Id="rId16" Type="http://schemas.openxmlformats.org/officeDocument/2006/relationships/image" Target="../media/image159.w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4.wmf"/><Relationship Id="rId11" Type="http://schemas.openxmlformats.org/officeDocument/2006/relationships/oleObject" Target="../embeddings/oleObject116.bin"/><Relationship Id="rId5" Type="http://schemas.openxmlformats.org/officeDocument/2006/relationships/oleObject" Target="../embeddings/oleObject113.bin"/><Relationship Id="rId15" Type="http://schemas.openxmlformats.org/officeDocument/2006/relationships/oleObject" Target="../embeddings/oleObject118.bin"/><Relationship Id="rId10" Type="http://schemas.openxmlformats.org/officeDocument/2006/relationships/image" Target="../media/image156.wmf"/><Relationship Id="rId4" Type="http://schemas.openxmlformats.org/officeDocument/2006/relationships/image" Target="../media/image153.wmf"/><Relationship Id="rId9" Type="http://schemas.openxmlformats.org/officeDocument/2006/relationships/oleObject" Target="../embeddings/oleObject115.bin"/><Relationship Id="rId14" Type="http://schemas.openxmlformats.org/officeDocument/2006/relationships/image" Target="../media/image158.wmf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wmf"/><Relationship Id="rId3" Type="http://schemas.openxmlformats.org/officeDocument/2006/relationships/oleObject" Target="../embeddings/oleObject119.bin"/><Relationship Id="rId7" Type="http://schemas.openxmlformats.org/officeDocument/2006/relationships/oleObject" Target="../embeddings/oleObject116.bin"/><Relationship Id="rId12" Type="http://schemas.openxmlformats.org/officeDocument/2006/relationships/image" Target="../media/image159.wmf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1.wmf"/><Relationship Id="rId11" Type="http://schemas.openxmlformats.org/officeDocument/2006/relationships/oleObject" Target="../embeddings/oleObject118.bin"/><Relationship Id="rId5" Type="http://schemas.openxmlformats.org/officeDocument/2006/relationships/oleObject" Target="../embeddings/oleObject120.bin"/><Relationship Id="rId10" Type="http://schemas.openxmlformats.org/officeDocument/2006/relationships/image" Target="../media/image158.wmf"/><Relationship Id="rId4" Type="http://schemas.openxmlformats.org/officeDocument/2006/relationships/image" Target="../media/image160.wmf"/><Relationship Id="rId9" Type="http://schemas.openxmlformats.org/officeDocument/2006/relationships/oleObject" Target="../embeddings/oleObject117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wmf"/><Relationship Id="rId3" Type="http://schemas.openxmlformats.org/officeDocument/2006/relationships/oleObject" Target="../embeddings/oleObject121.bin"/><Relationship Id="rId7" Type="http://schemas.openxmlformats.org/officeDocument/2006/relationships/oleObject" Target="../embeddings/oleObject120.bin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0.wmf"/><Relationship Id="rId5" Type="http://schemas.openxmlformats.org/officeDocument/2006/relationships/oleObject" Target="../embeddings/oleObject119.bin"/><Relationship Id="rId4" Type="http://schemas.openxmlformats.org/officeDocument/2006/relationships/image" Target="../media/image162.e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2.bin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4.wmf"/><Relationship Id="rId5" Type="http://schemas.openxmlformats.org/officeDocument/2006/relationships/oleObject" Target="../embeddings/oleObject123.bin"/><Relationship Id="rId4" Type="http://schemas.openxmlformats.org/officeDocument/2006/relationships/image" Target="../media/image163.wmf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wmf"/><Relationship Id="rId3" Type="http://schemas.openxmlformats.org/officeDocument/2006/relationships/oleObject" Target="../embeddings/oleObject124.bin"/><Relationship Id="rId7" Type="http://schemas.openxmlformats.org/officeDocument/2006/relationships/oleObject" Target="../embeddings/oleObject126.bin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6.wmf"/><Relationship Id="rId5" Type="http://schemas.openxmlformats.org/officeDocument/2006/relationships/oleObject" Target="../embeddings/oleObject125.bin"/><Relationship Id="rId10" Type="http://schemas.openxmlformats.org/officeDocument/2006/relationships/image" Target="../media/image168.wmf"/><Relationship Id="rId4" Type="http://schemas.openxmlformats.org/officeDocument/2006/relationships/image" Target="../media/image165.wmf"/><Relationship Id="rId9" Type="http://schemas.openxmlformats.org/officeDocument/2006/relationships/oleObject" Target="../embeddings/oleObject127.bin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wmf"/><Relationship Id="rId13" Type="http://schemas.openxmlformats.org/officeDocument/2006/relationships/oleObject" Target="../embeddings/oleObject129.bin"/><Relationship Id="rId18" Type="http://schemas.openxmlformats.org/officeDocument/2006/relationships/image" Target="../media/image172.wmf"/><Relationship Id="rId3" Type="http://schemas.openxmlformats.org/officeDocument/2006/relationships/oleObject" Target="../embeddings/oleObject124.bin"/><Relationship Id="rId21" Type="http://schemas.openxmlformats.org/officeDocument/2006/relationships/oleObject" Target="../embeddings/oleObject133.bin"/><Relationship Id="rId7" Type="http://schemas.openxmlformats.org/officeDocument/2006/relationships/oleObject" Target="../embeddings/oleObject126.bin"/><Relationship Id="rId12" Type="http://schemas.openxmlformats.org/officeDocument/2006/relationships/image" Target="../media/image169.wmf"/><Relationship Id="rId17" Type="http://schemas.openxmlformats.org/officeDocument/2006/relationships/oleObject" Target="../embeddings/oleObject131.bin"/><Relationship Id="rId2" Type="http://schemas.openxmlformats.org/officeDocument/2006/relationships/notesSlide" Target="../notesSlides/notesSlide108.xml"/><Relationship Id="rId16" Type="http://schemas.openxmlformats.org/officeDocument/2006/relationships/image" Target="../media/image171.wmf"/><Relationship Id="rId20" Type="http://schemas.openxmlformats.org/officeDocument/2006/relationships/image" Target="../media/image173.w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6.wmf"/><Relationship Id="rId11" Type="http://schemas.openxmlformats.org/officeDocument/2006/relationships/oleObject" Target="../embeddings/oleObject128.bin"/><Relationship Id="rId5" Type="http://schemas.openxmlformats.org/officeDocument/2006/relationships/oleObject" Target="../embeddings/oleObject125.bin"/><Relationship Id="rId15" Type="http://schemas.openxmlformats.org/officeDocument/2006/relationships/oleObject" Target="../embeddings/oleObject130.bin"/><Relationship Id="rId10" Type="http://schemas.openxmlformats.org/officeDocument/2006/relationships/image" Target="../media/image168.wmf"/><Relationship Id="rId19" Type="http://schemas.openxmlformats.org/officeDocument/2006/relationships/oleObject" Target="../embeddings/oleObject132.bin"/><Relationship Id="rId4" Type="http://schemas.openxmlformats.org/officeDocument/2006/relationships/image" Target="../media/image165.wmf"/><Relationship Id="rId9" Type="http://schemas.openxmlformats.org/officeDocument/2006/relationships/oleObject" Target="../embeddings/oleObject127.bin"/><Relationship Id="rId14" Type="http://schemas.openxmlformats.org/officeDocument/2006/relationships/image" Target="../media/image170.wmf"/><Relationship Id="rId22" Type="http://schemas.openxmlformats.org/officeDocument/2006/relationships/image" Target="../media/image174.wmf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wmf"/><Relationship Id="rId3" Type="http://schemas.openxmlformats.org/officeDocument/2006/relationships/oleObject" Target="../embeddings/oleObject134.bin"/><Relationship Id="rId7" Type="http://schemas.openxmlformats.org/officeDocument/2006/relationships/oleObject" Target="../embeddings/oleObject135.bin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3.wmf"/><Relationship Id="rId5" Type="http://schemas.openxmlformats.org/officeDocument/2006/relationships/oleObject" Target="../embeddings/oleObject132.bin"/><Relationship Id="rId10" Type="http://schemas.openxmlformats.org/officeDocument/2006/relationships/image" Target="../media/image174.wmf"/><Relationship Id="rId4" Type="http://schemas.openxmlformats.org/officeDocument/2006/relationships/image" Target="../media/image175.emf"/><Relationship Id="rId9" Type="http://schemas.openxmlformats.org/officeDocument/2006/relationships/oleObject" Target="../embeddings/oleObject133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7" Type="http://schemas.openxmlformats.org/officeDocument/2006/relationships/image" Target="../media/image330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79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emf"/><Relationship Id="rId2" Type="http://schemas.openxmlformats.org/officeDocument/2006/relationships/oleObject" Target="../embeddings/oleObject136.bin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0.bin"/><Relationship Id="rId3" Type="http://schemas.openxmlformats.org/officeDocument/2006/relationships/image" Target="../media/image186.emf"/><Relationship Id="rId7" Type="http://schemas.openxmlformats.org/officeDocument/2006/relationships/image" Target="../media/image188.emf"/><Relationship Id="rId2" Type="http://schemas.openxmlformats.org/officeDocument/2006/relationships/oleObject" Target="../embeddings/oleObject13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9.bin"/><Relationship Id="rId11" Type="http://schemas.openxmlformats.org/officeDocument/2006/relationships/image" Target="../media/image190.emf"/><Relationship Id="rId5" Type="http://schemas.openxmlformats.org/officeDocument/2006/relationships/image" Target="../media/image187.emf"/><Relationship Id="rId10" Type="http://schemas.openxmlformats.org/officeDocument/2006/relationships/oleObject" Target="../embeddings/oleObject141.bin"/><Relationship Id="rId4" Type="http://schemas.openxmlformats.org/officeDocument/2006/relationships/oleObject" Target="../embeddings/oleObject138.bin"/><Relationship Id="rId9" Type="http://schemas.openxmlformats.org/officeDocument/2006/relationships/image" Target="../media/image189.emf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2.bin"/><Relationship Id="rId3" Type="http://schemas.openxmlformats.org/officeDocument/2006/relationships/image" Target="../media/image187.png"/><Relationship Id="rId7" Type="http://schemas.openxmlformats.org/officeDocument/2006/relationships/image" Target="../media/image196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11" Type="http://schemas.openxmlformats.org/officeDocument/2006/relationships/image" Target="../media/image198.wmf"/><Relationship Id="rId5" Type="http://schemas.openxmlformats.org/officeDocument/2006/relationships/image" Target="../media/image194.png"/><Relationship Id="rId10" Type="http://schemas.openxmlformats.org/officeDocument/2006/relationships/oleObject" Target="../embeddings/oleObject143.bin"/><Relationship Id="rId4" Type="http://schemas.openxmlformats.org/officeDocument/2006/relationships/image" Target="../media/image193.png"/><Relationship Id="rId9" Type="http://schemas.openxmlformats.org/officeDocument/2006/relationships/image" Target="../media/image197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4.bin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2.wmf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jpe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4.png"/><Relationship Id="rId4" Type="http://schemas.openxmlformats.org/officeDocument/2006/relationships/oleObject" Target="../embeddings/oleObject145.bin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eg"/><Relationship Id="rId7" Type="http://schemas.openxmlformats.org/officeDocument/2006/relationships/image" Target="../media/image207.emf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147.bin"/><Relationship Id="rId5" Type="http://schemas.openxmlformats.org/officeDocument/2006/relationships/image" Target="../media/image206.wmf"/><Relationship Id="rId4" Type="http://schemas.openxmlformats.org/officeDocument/2006/relationships/oleObject" Target="../embeddings/oleObject146.bin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8.bin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8.wmf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0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4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wmf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9.bin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7.wmf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0.bin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9.wmf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wmf"/><Relationship Id="rId13" Type="http://schemas.openxmlformats.org/officeDocument/2006/relationships/oleObject" Target="../embeddings/oleObject156.bin"/><Relationship Id="rId18" Type="http://schemas.openxmlformats.org/officeDocument/2006/relationships/image" Target="../media/image227.wmf"/><Relationship Id="rId3" Type="http://schemas.openxmlformats.org/officeDocument/2006/relationships/oleObject" Target="../embeddings/oleObject151.bin"/><Relationship Id="rId21" Type="http://schemas.openxmlformats.org/officeDocument/2006/relationships/oleObject" Target="../embeddings/oleObject160.bin"/><Relationship Id="rId7" Type="http://schemas.openxmlformats.org/officeDocument/2006/relationships/oleObject" Target="../embeddings/oleObject153.bin"/><Relationship Id="rId12" Type="http://schemas.openxmlformats.org/officeDocument/2006/relationships/image" Target="../media/image224.wmf"/><Relationship Id="rId17" Type="http://schemas.openxmlformats.org/officeDocument/2006/relationships/oleObject" Target="../embeddings/oleObject158.bin"/><Relationship Id="rId2" Type="http://schemas.openxmlformats.org/officeDocument/2006/relationships/notesSlide" Target="../notesSlides/notesSlide146.xml"/><Relationship Id="rId16" Type="http://schemas.openxmlformats.org/officeDocument/2006/relationships/image" Target="../media/image226.wmf"/><Relationship Id="rId20" Type="http://schemas.openxmlformats.org/officeDocument/2006/relationships/image" Target="../media/image228.w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1.wmf"/><Relationship Id="rId11" Type="http://schemas.openxmlformats.org/officeDocument/2006/relationships/oleObject" Target="../embeddings/oleObject155.bin"/><Relationship Id="rId24" Type="http://schemas.openxmlformats.org/officeDocument/2006/relationships/image" Target="../media/image230.wmf"/><Relationship Id="rId5" Type="http://schemas.openxmlformats.org/officeDocument/2006/relationships/oleObject" Target="../embeddings/oleObject152.bin"/><Relationship Id="rId15" Type="http://schemas.openxmlformats.org/officeDocument/2006/relationships/oleObject" Target="../embeddings/oleObject157.bin"/><Relationship Id="rId23" Type="http://schemas.openxmlformats.org/officeDocument/2006/relationships/oleObject" Target="../embeddings/oleObject161.bin"/><Relationship Id="rId10" Type="http://schemas.openxmlformats.org/officeDocument/2006/relationships/image" Target="../media/image223.wmf"/><Relationship Id="rId19" Type="http://schemas.openxmlformats.org/officeDocument/2006/relationships/oleObject" Target="../embeddings/oleObject159.bin"/><Relationship Id="rId4" Type="http://schemas.openxmlformats.org/officeDocument/2006/relationships/image" Target="../media/image220.wmf"/><Relationship Id="rId9" Type="http://schemas.openxmlformats.org/officeDocument/2006/relationships/oleObject" Target="../embeddings/oleObject154.bin"/><Relationship Id="rId14" Type="http://schemas.openxmlformats.org/officeDocument/2006/relationships/image" Target="../media/image225.wmf"/><Relationship Id="rId22" Type="http://schemas.openxmlformats.org/officeDocument/2006/relationships/image" Target="../media/image229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13" Type="http://schemas.openxmlformats.org/officeDocument/2006/relationships/oleObject" Target="../embeddings/oleObject8.bin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12.wmf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4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w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4.bin"/><Relationship Id="rId15" Type="http://schemas.openxmlformats.org/officeDocument/2006/relationships/oleObject" Target="../embeddings/oleObject9.bin"/><Relationship Id="rId10" Type="http://schemas.openxmlformats.org/officeDocument/2006/relationships/image" Target="../media/image11.wmf"/><Relationship Id="rId4" Type="http://schemas.openxmlformats.org/officeDocument/2006/relationships/image" Target="../media/image8.wmf"/><Relationship Id="rId9" Type="http://schemas.openxmlformats.org/officeDocument/2006/relationships/oleObject" Target="../embeddings/oleObject6.bin"/><Relationship Id="rId14" Type="http://schemas.openxmlformats.org/officeDocument/2006/relationships/image" Target="../media/image13.wmf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2.xml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wmf"/><Relationship Id="rId13" Type="http://schemas.openxmlformats.org/officeDocument/2006/relationships/oleObject" Target="../embeddings/oleObject167.bin"/><Relationship Id="rId18" Type="http://schemas.openxmlformats.org/officeDocument/2006/relationships/image" Target="../media/image238.wmf"/><Relationship Id="rId3" Type="http://schemas.openxmlformats.org/officeDocument/2006/relationships/oleObject" Target="../embeddings/oleObject162.bin"/><Relationship Id="rId21" Type="http://schemas.openxmlformats.org/officeDocument/2006/relationships/oleObject" Target="../embeddings/oleObject171.bin"/><Relationship Id="rId7" Type="http://schemas.openxmlformats.org/officeDocument/2006/relationships/oleObject" Target="../embeddings/oleObject164.bin"/><Relationship Id="rId12" Type="http://schemas.openxmlformats.org/officeDocument/2006/relationships/image" Target="../media/image235.wmf"/><Relationship Id="rId17" Type="http://schemas.openxmlformats.org/officeDocument/2006/relationships/oleObject" Target="../embeddings/oleObject169.bin"/><Relationship Id="rId2" Type="http://schemas.openxmlformats.org/officeDocument/2006/relationships/notesSlide" Target="../notesSlides/notesSlide148.xml"/><Relationship Id="rId16" Type="http://schemas.openxmlformats.org/officeDocument/2006/relationships/image" Target="../media/image237.wmf"/><Relationship Id="rId20" Type="http://schemas.openxmlformats.org/officeDocument/2006/relationships/image" Target="../media/image239.w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2.wmf"/><Relationship Id="rId11" Type="http://schemas.openxmlformats.org/officeDocument/2006/relationships/oleObject" Target="../embeddings/oleObject166.bin"/><Relationship Id="rId24" Type="http://schemas.openxmlformats.org/officeDocument/2006/relationships/image" Target="../media/image241.wmf"/><Relationship Id="rId5" Type="http://schemas.openxmlformats.org/officeDocument/2006/relationships/oleObject" Target="../embeddings/oleObject163.bin"/><Relationship Id="rId15" Type="http://schemas.openxmlformats.org/officeDocument/2006/relationships/oleObject" Target="../embeddings/oleObject168.bin"/><Relationship Id="rId23" Type="http://schemas.openxmlformats.org/officeDocument/2006/relationships/oleObject" Target="../embeddings/oleObject172.bin"/><Relationship Id="rId10" Type="http://schemas.openxmlformats.org/officeDocument/2006/relationships/image" Target="../media/image234.wmf"/><Relationship Id="rId19" Type="http://schemas.openxmlformats.org/officeDocument/2006/relationships/oleObject" Target="../embeddings/oleObject170.bin"/><Relationship Id="rId4" Type="http://schemas.openxmlformats.org/officeDocument/2006/relationships/image" Target="../media/image231.emf"/><Relationship Id="rId9" Type="http://schemas.openxmlformats.org/officeDocument/2006/relationships/oleObject" Target="../embeddings/oleObject165.bin"/><Relationship Id="rId14" Type="http://schemas.openxmlformats.org/officeDocument/2006/relationships/image" Target="../media/image236.wmf"/><Relationship Id="rId22" Type="http://schemas.openxmlformats.org/officeDocument/2006/relationships/image" Target="../media/image240.wmf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3.bin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3.wmf"/><Relationship Id="rId5" Type="http://schemas.openxmlformats.org/officeDocument/2006/relationships/oleObject" Target="../embeddings/oleObject174.bin"/><Relationship Id="rId4" Type="http://schemas.openxmlformats.org/officeDocument/2006/relationships/image" Target="../media/image242.wmf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wmf"/><Relationship Id="rId13" Type="http://schemas.openxmlformats.org/officeDocument/2006/relationships/oleObject" Target="../embeddings/oleObject174.bin"/><Relationship Id="rId3" Type="http://schemas.openxmlformats.org/officeDocument/2006/relationships/oleObject" Target="../embeddings/oleObject175.bin"/><Relationship Id="rId7" Type="http://schemas.openxmlformats.org/officeDocument/2006/relationships/oleObject" Target="../embeddings/oleObject177.bin"/><Relationship Id="rId12" Type="http://schemas.openxmlformats.org/officeDocument/2006/relationships/image" Target="../media/image248.wmf"/><Relationship Id="rId2" Type="http://schemas.openxmlformats.org/officeDocument/2006/relationships/notesSlide" Target="../notesSlides/notesSlide150.xml"/><Relationship Id="rId16" Type="http://schemas.openxmlformats.org/officeDocument/2006/relationships/image" Target="../media/image249.w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5.wmf"/><Relationship Id="rId11" Type="http://schemas.openxmlformats.org/officeDocument/2006/relationships/oleObject" Target="../embeddings/oleObject179.bin"/><Relationship Id="rId5" Type="http://schemas.openxmlformats.org/officeDocument/2006/relationships/oleObject" Target="../embeddings/oleObject176.bin"/><Relationship Id="rId15" Type="http://schemas.openxmlformats.org/officeDocument/2006/relationships/oleObject" Target="../embeddings/oleObject180.bin"/><Relationship Id="rId10" Type="http://schemas.openxmlformats.org/officeDocument/2006/relationships/image" Target="../media/image247.wmf"/><Relationship Id="rId4" Type="http://schemas.openxmlformats.org/officeDocument/2006/relationships/image" Target="../media/image244.wmf"/><Relationship Id="rId9" Type="http://schemas.openxmlformats.org/officeDocument/2006/relationships/oleObject" Target="../embeddings/oleObject178.bin"/><Relationship Id="rId14" Type="http://schemas.openxmlformats.org/officeDocument/2006/relationships/image" Target="../media/image243.wmf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1.bin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0.emf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2.bin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2.emf"/><Relationship Id="rId5" Type="http://schemas.openxmlformats.org/officeDocument/2006/relationships/oleObject" Target="../embeddings/oleObject183.bin"/><Relationship Id="rId4" Type="http://schemas.openxmlformats.org/officeDocument/2006/relationships/image" Target="../media/image251.wmf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4.bin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4.wmf"/><Relationship Id="rId5" Type="http://schemas.openxmlformats.org/officeDocument/2006/relationships/oleObject" Target="../embeddings/oleObject185.bin"/><Relationship Id="rId4" Type="http://schemas.openxmlformats.org/officeDocument/2006/relationships/image" Target="../media/image253.wmf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6.bin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9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5.emf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2.xml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wmf"/><Relationship Id="rId3" Type="http://schemas.openxmlformats.org/officeDocument/2006/relationships/oleObject" Target="../embeddings/oleObject187.bin"/><Relationship Id="rId7" Type="http://schemas.openxmlformats.org/officeDocument/2006/relationships/oleObject" Target="../embeddings/oleObject189.bin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1.wmf"/><Relationship Id="rId5" Type="http://schemas.openxmlformats.org/officeDocument/2006/relationships/oleObject" Target="../embeddings/oleObject188.bin"/><Relationship Id="rId4" Type="http://schemas.openxmlformats.org/officeDocument/2006/relationships/image" Target="../media/image260.wmf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0.bin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4.wmf"/><Relationship Id="rId5" Type="http://schemas.openxmlformats.org/officeDocument/2006/relationships/oleObject" Target="../embeddings/oleObject191.bin"/><Relationship Id="rId4" Type="http://schemas.openxmlformats.org/officeDocument/2006/relationships/image" Target="../media/image263.wmf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2.bin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6.png"/><Relationship Id="rId4" Type="http://schemas.openxmlformats.org/officeDocument/2006/relationships/image" Target="../media/image265.wmf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3.bin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2.emf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jpe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2.xml"/></Relationships>
</file>

<file path=ppt/slides/_rels/slide19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99.bin"/><Relationship Id="rId18" Type="http://schemas.openxmlformats.org/officeDocument/2006/relationships/image" Target="../media/image281.wmf"/><Relationship Id="rId26" Type="http://schemas.openxmlformats.org/officeDocument/2006/relationships/image" Target="../media/image285.wmf"/><Relationship Id="rId39" Type="http://schemas.openxmlformats.org/officeDocument/2006/relationships/oleObject" Target="../embeddings/oleObject212.bin"/><Relationship Id="rId21" Type="http://schemas.openxmlformats.org/officeDocument/2006/relationships/oleObject" Target="../embeddings/oleObject203.bin"/><Relationship Id="rId34" Type="http://schemas.openxmlformats.org/officeDocument/2006/relationships/image" Target="../media/image289.wmf"/><Relationship Id="rId7" Type="http://schemas.openxmlformats.org/officeDocument/2006/relationships/oleObject" Target="../embeddings/oleObject196.bin"/><Relationship Id="rId2" Type="http://schemas.openxmlformats.org/officeDocument/2006/relationships/notesSlide" Target="../notesSlides/notesSlide169.xml"/><Relationship Id="rId16" Type="http://schemas.openxmlformats.org/officeDocument/2006/relationships/image" Target="../media/image280.wmf"/><Relationship Id="rId20" Type="http://schemas.openxmlformats.org/officeDocument/2006/relationships/image" Target="../media/image282.wmf"/><Relationship Id="rId29" Type="http://schemas.openxmlformats.org/officeDocument/2006/relationships/oleObject" Target="../embeddings/oleObject207.bin"/><Relationship Id="rId41" Type="http://schemas.openxmlformats.org/officeDocument/2006/relationships/oleObject" Target="../embeddings/oleObject214.bin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5.wmf"/><Relationship Id="rId11" Type="http://schemas.openxmlformats.org/officeDocument/2006/relationships/oleObject" Target="../embeddings/oleObject198.bin"/><Relationship Id="rId24" Type="http://schemas.openxmlformats.org/officeDocument/2006/relationships/image" Target="../media/image284.wmf"/><Relationship Id="rId32" Type="http://schemas.openxmlformats.org/officeDocument/2006/relationships/image" Target="../media/image288.wmf"/><Relationship Id="rId37" Type="http://schemas.openxmlformats.org/officeDocument/2006/relationships/oleObject" Target="../embeddings/oleObject211.bin"/><Relationship Id="rId40" Type="http://schemas.openxmlformats.org/officeDocument/2006/relationships/oleObject" Target="../embeddings/oleObject213.bin"/><Relationship Id="rId5" Type="http://schemas.openxmlformats.org/officeDocument/2006/relationships/oleObject" Target="../embeddings/oleObject195.bin"/><Relationship Id="rId15" Type="http://schemas.openxmlformats.org/officeDocument/2006/relationships/oleObject" Target="../embeddings/oleObject200.bin"/><Relationship Id="rId23" Type="http://schemas.openxmlformats.org/officeDocument/2006/relationships/oleObject" Target="../embeddings/oleObject204.bin"/><Relationship Id="rId28" Type="http://schemas.openxmlformats.org/officeDocument/2006/relationships/image" Target="../media/image286.wmf"/><Relationship Id="rId36" Type="http://schemas.openxmlformats.org/officeDocument/2006/relationships/image" Target="../media/image290.wmf"/><Relationship Id="rId10" Type="http://schemas.openxmlformats.org/officeDocument/2006/relationships/image" Target="../media/image277.wmf"/><Relationship Id="rId19" Type="http://schemas.openxmlformats.org/officeDocument/2006/relationships/oleObject" Target="../embeddings/oleObject202.bin"/><Relationship Id="rId31" Type="http://schemas.openxmlformats.org/officeDocument/2006/relationships/oleObject" Target="../embeddings/oleObject208.bin"/><Relationship Id="rId4" Type="http://schemas.openxmlformats.org/officeDocument/2006/relationships/image" Target="../media/image274.wmf"/><Relationship Id="rId9" Type="http://schemas.openxmlformats.org/officeDocument/2006/relationships/oleObject" Target="../embeddings/oleObject197.bin"/><Relationship Id="rId14" Type="http://schemas.openxmlformats.org/officeDocument/2006/relationships/image" Target="../media/image279.wmf"/><Relationship Id="rId22" Type="http://schemas.openxmlformats.org/officeDocument/2006/relationships/image" Target="../media/image283.wmf"/><Relationship Id="rId27" Type="http://schemas.openxmlformats.org/officeDocument/2006/relationships/oleObject" Target="../embeddings/oleObject206.bin"/><Relationship Id="rId30" Type="http://schemas.openxmlformats.org/officeDocument/2006/relationships/image" Target="../media/image287.wmf"/><Relationship Id="rId35" Type="http://schemas.openxmlformats.org/officeDocument/2006/relationships/oleObject" Target="../embeddings/oleObject210.bin"/><Relationship Id="rId8" Type="http://schemas.openxmlformats.org/officeDocument/2006/relationships/image" Target="../media/image276.wmf"/><Relationship Id="rId3" Type="http://schemas.openxmlformats.org/officeDocument/2006/relationships/oleObject" Target="../embeddings/oleObject194.bin"/><Relationship Id="rId12" Type="http://schemas.openxmlformats.org/officeDocument/2006/relationships/image" Target="../media/image278.wmf"/><Relationship Id="rId17" Type="http://schemas.openxmlformats.org/officeDocument/2006/relationships/oleObject" Target="../embeddings/oleObject201.bin"/><Relationship Id="rId25" Type="http://schemas.openxmlformats.org/officeDocument/2006/relationships/oleObject" Target="../embeddings/oleObject205.bin"/><Relationship Id="rId33" Type="http://schemas.openxmlformats.org/officeDocument/2006/relationships/oleObject" Target="../embeddings/oleObject209.bin"/><Relationship Id="rId38" Type="http://schemas.openxmlformats.org/officeDocument/2006/relationships/image" Target="../media/image291.wmf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3.bin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2.emf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5.bin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2.emf"/><Relationship Id="rId5" Type="http://schemas.openxmlformats.org/officeDocument/2006/relationships/oleObject" Target="../embeddings/oleObject216.bin"/><Relationship Id="rId4" Type="http://schemas.openxmlformats.org/officeDocument/2006/relationships/image" Target="../media/image292.wmf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7.bin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3.wmf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8.bin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4.emf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wmf"/><Relationship Id="rId3" Type="http://schemas.openxmlformats.org/officeDocument/2006/relationships/oleObject" Target="../embeddings/oleObject217.bin"/><Relationship Id="rId7" Type="http://schemas.openxmlformats.org/officeDocument/2006/relationships/oleObject" Target="../embeddings/oleObject220.bin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5.wmf"/><Relationship Id="rId5" Type="http://schemas.openxmlformats.org/officeDocument/2006/relationships/oleObject" Target="../embeddings/oleObject219.bin"/><Relationship Id="rId10" Type="http://schemas.openxmlformats.org/officeDocument/2006/relationships/image" Target="../media/image297.emf"/><Relationship Id="rId4" Type="http://schemas.openxmlformats.org/officeDocument/2006/relationships/image" Target="../media/image293.wmf"/><Relationship Id="rId9" Type="http://schemas.openxmlformats.org/officeDocument/2006/relationships/oleObject" Target="../embeddings/oleObject221.bin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9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7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7.png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GIF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22.wmf"/><Relationship Id="rId4" Type="http://schemas.openxmlformats.org/officeDocument/2006/relationships/image" Target="../media/image19.wmf"/><Relationship Id="rId9" Type="http://schemas.openxmlformats.org/officeDocument/2006/relationships/oleObject" Target="../embeddings/oleObject15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1.bin"/><Relationship Id="rId18" Type="http://schemas.openxmlformats.org/officeDocument/2006/relationships/image" Target="../media/image32.emf"/><Relationship Id="rId26" Type="http://schemas.openxmlformats.org/officeDocument/2006/relationships/image" Target="../media/image36.emf"/><Relationship Id="rId3" Type="http://schemas.openxmlformats.org/officeDocument/2006/relationships/oleObject" Target="../embeddings/oleObject16.bin"/><Relationship Id="rId21" Type="http://schemas.openxmlformats.org/officeDocument/2006/relationships/oleObject" Target="../embeddings/oleObject25.bin"/><Relationship Id="rId34" Type="http://schemas.openxmlformats.org/officeDocument/2006/relationships/image" Target="../media/image40.emf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29.emf"/><Relationship Id="rId17" Type="http://schemas.openxmlformats.org/officeDocument/2006/relationships/oleObject" Target="../embeddings/oleObject23.bin"/><Relationship Id="rId25" Type="http://schemas.openxmlformats.org/officeDocument/2006/relationships/oleObject" Target="../embeddings/oleObject27.bin"/><Relationship Id="rId33" Type="http://schemas.openxmlformats.org/officeDocument/2006/relationships/oleObject" Target="../embeddings/oleObject31.bin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31.emf"/><Relationship Id="rId20" Type="http://schemas.openxmlformats.org/officeDocument/2006/relationships/image" Target="../media/image33.emf"/><Relationship Id="rId29" Type="http://schemas.openxmlformats.org/officeDocument/2006/relationships/oleObject" Target="../embeddings/oleObject29.bin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emf"/><Relationship Id="rId11" Type="http://schemas.openxmlformats.org/officeDocument/2006/relationships/oleObject" Target="../embeddings/oleObject20.bin"/><Relationship Id="rId24" Type="http://schemas.openxmlformats.org/officeDocument/2006/relationships/image" Target="../media/image35.emf"/><Relationship Id="rId32" Type="http://schemas.openxmlformats.org/officeDocument/2006/relationships/image" Target="../media/image39.emf"/><Relationship Id="rId5" Type="http://schemas.openxmlformats.org/officeDocument/2006/relationships/oleObject" Target="../embeddings/oleObject17.bin"/><Relationship Id="rId15" Type="http://schemas.openxmlformats.org/officeDocument/2006/relationships/oleObject" Target="../embeddings/oleObject22.bin"/><Relationship Id="rId23" Type="http://schemas.openxmlformats.org/officeDocument/2006/relationships/oleObject" Target="../embeddings/oleObject26.bin"/><Relationship Id="rId28" Type="http://schemas.openxmlformats.org/officeDocument/2006/relationships/image" Target="../media/image37.emf"/><Relationship Id="rId10" Type="http://schemas.openxmlformats.org/officeDocument/2006/relationships/image" Target="../media/image28.emf"/><Relationship Id="rId19" Type="http://schemas.openxmlformats.org/officeDocument/2006/relationships/oleObject" Target="../embeddings/oleObject24.bin"/><Relationship Id="rId31" Type="http://schemas.openxmlformats.org/officeDocument/2006/relationships/oleObject" Target="../embeddings/oleObject30.bin"/><Relationship Id="rId4" Type="http://schemas.openxmlformats.org/officeDocument/2006/relationships/image" Target="../media/image25.emf"/><Relationship Id="rId9" Type="http://schemas.openxmlformats.org/officeDocument/2006/relationships/oleObject" Target="../embeddings/oleObject19.bin"/><Relationship Id="rId14" Type="http://schemas.openxmlformats.org/officeDocument/2006/relationships/image" Target="../media/image30.emf"/><Relationship Id="rId22" Type="http://schemas.openxmlformats.org/officeDocument/2006/relationships/image" Target="../media/image34.emf"/><Relationship Id="rId27" Type="http://schemas.openxmlformats.org/officeDocument/2006/relationships/oleObject" Target="../embeddings/oleObject28.bin"/><Relationship Id="rId30" Type="http://schemas.openxmlformats.org/officeDocument/2006/relationships/image" Target="../media/image38.emf"/><Relationship Id="rId8" Type="http://schemas.openxmlformats.org/officeDocument/2006/relationships/image" Target="../media/image27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13" Type="http://schemas.openxmlformats.org/officeDocument/2006/relationships/oleObject" Target="../embeddings/oleObject37.bin"/><Relationship Id="rId18" Type="http://schemas.openxmlformats.org/officeDocument/2006/relationships/image" Target="../media/image48.wmf"/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34.bin"/><Relationship Id="rId12" Type="http://schemas.openxmlformats.org/officeDocument/2006/relationships/image" Target="../media/image45.wmf"/><Relationship Id="rId17" Type="http://schemas.openxmlformats.org/officeDocument/2006/relationships/oleObject" Target="../embeddings/oleObject39.bin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47.w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wmf"/><Relationship Id="rId11" Type="http://schemas.openxmlformats.org/officeDocument/2006/relationships/oleObject" Target="../embeddings/oleObject36.bin"/><Relationship Id="rId5" Type="http://schemas.openxmlformats.org/officeDocument/2006/relationships/oleObject" Target="../embeddings/oleObject33.bin"/><Relationship Id="rId15" Type="http://schemas.openxmlformats.org/officeDocument/2006/relationships/oleObject" Target="../embeddings/oleObject38.bin"/><Relationship Id="rId10" Type="http://schemas.openxmlformats.org/officeDocument/2006/relationships/image" Target="../media/image44.wmf"/><Relationship Id="rId4" Type="http://schemas.openxmlformats.org/officeDocument/2006/relationships/image" Target="../media/image41.wmf"/><Relationship Id="rId9" Type="http://schemas.openxmlformats.org/officeDocument/2006/relationships/oleObject" Target="../embeddings/oleObject35.bin"/><Relationship Id="rId14" Type="http://schemas.openxmlformats.org/officeDocument/2006/relationships/image" Target="../media/image46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3" Type="http://schemas.openxmlformats.org/officeDocument/2006/relationships/oleObject" Target="../embeddings/oleObject40.bin"/><Relationship Id="rId7" Type="http://schemas.openxmlformats.org/officeDocument/2006/relationships/oleObject" Target="../embeddings/oleObject42.bin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wmf"/><Relationship Id="rId5" Type="http://schemas.openxmlformats.org/officeDocument/2006/relationships/oleObject" Target="../embeddings/oleObject41.bin"/><Relationship Id="rId10" Type="http://schemas.openxmlformats.org/officeDocument/2006/relationships/image" Target="../media/image54.wmf"/><Relationship Id="rId4" Type="http://schemas.openxmlformats.org/officeDocument/2006/relationships/image" Target="../media/image51.wmf"/><Relationship Id="rId9" Type="http://schemas.openxmlformats.org/officeDocument/2006/relationships/oleObject" Target="../embeddings/oleObject43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13" Type="http://schemas.openxmlformats.org/officeDocument/2006/relationships/oleObject" Target="../embeddings/oleObject48.bin"/><Relationship Id="rId3" Type="http://schemas.openxmlformats.org/officeDocument/2006/relationships/image" Target="../media/image55.jpeg"/><Relationship Id="rId7" Type="http://schemas.openxmlformats.org/officeDocument/2006/relationships/oleObject" Target="../embeddings/oleObject45.bin"/><Relationship Id="rId12" Type="http://schemas.openxmlformats.org/officeDocument/2006/relationships/image" Target="../media/image60.wmf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62.w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wmf"/><Relationship Id="rId11" Type="http://schemas.openxmlformats.org/officeDocument/2006/relationships/oleObject" Target="../embeddings/oleObject47.bin"/><Relationship Id="rId5" Type="http://schemas.openxmlformats.org/officeDocument/2006/relationships/oleObject" Target="../embeddings/oleObject44.bin"/><Relationship Id="rId15" Type="http://schemas.openxmlformats.org/officeDocument/2006/relationships/oleObject" Target="../embeddings/oleObject49.bin"/><Relationship Id="rId10" Type="http://schemas.openxmlformats.org/officeDocument/2006/relationships/image" Target="../media/image59.wmf"/><Relationship Id="rId4" Type="http://schemas.openxmlformats.org/officeDocument/2006/relationships/image" Target="../media/image56.jpeg"/><Relationship Id="rId9" Type="http://schemas.openxmlformats.org/officeDocument/2006/relationships/oleObject" Target="../embeddings/oleObject46.bin"/><Relationship Id="rId14" Type="http://schemas.openxmlformats.org/officeDocument/2006/relationships/image" Target="../media/image61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13" Type="http://schemas.openxmlformats.org/officeDocument/2006/relationships/oleObject" Target="../embeddings/oleObject54.bin"/><Relationship Id="rId3" Type="http://schemas.openxmlformats.org/officeDocument/2006/relationships/image" Target="../media/image63.jpeg"/><Relationship Id="rId7" Type="http://schemas.openxmlformats.org/officeDocument/2006/relationships/oleObject" Target="../embeddings/oleObject51.bin"/><Relationship Id="rId12" Type="http://schemas.openxmlformats.org/officeDocument/2006/relationships/image" Target="../media/image68.wmf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70.w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wmf"/><Relationship Id="rId11" Type="http://schemas.openxmlformats.org/officeDocument/2006/relationships/oleObject" Target="../embeddings/oleObject53.bin"/><Relationship Id="rId5" Type="http://schemas.openxmlformats.org/officeDocument/2006/relationships/oleObject" Target="../embeddings/oleObject50.bin"/><Relationship Id="rId15" Type="http://schemas.openxmlformats.org/officeDocument/2006/relationships/oleObject" Target="../embeddings/oleObject55.bin"/><Relationship Id="rId10" Type="http://schemas.openxmlformats.org/officeDocument/2006/relationships/image" Target="../media/image67.wmf"/><Relationship Id="rId4" Type="http://schemas.openxmlformats.org/officeDocument/2006/relationships/image" Target="../media/image64.jpeg"/><Relationship Id="rId9" Type="http://schemas.openxmlformats.org/officeDocument/2006/relationships/oleObject" Target="../embeddings/oleObject52.bin"/><Relationship Id="rId14" Type="http://schemas.openxmlformats.org/officeDocument/2006/relationships/image" Target="../media/image69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.wmf"/><Relationship Id="rId5" Type="http://schemas.openxmlformats.org/officeDocument/2006/relationships/oleObject" Target="../embeddings/oleObject57.bin"/><Relationship Id="rId4" Type="http://schemas.openxmlformats.org/officeDocument/2006/relationships/image" Target="../media/image71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7.wmf"/><Relationship Id="rId5" Type="http://schemas.openxmlformats.org/officeDocument/2006/relationships/oleObject" Target="../embeddings/oleObject58.bin"/><Relationship Id="rId4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13" Type="http://schemas.openxmlformats.org/officeDocument/2006/relationships/oleObject" Target="../embeddings/oleObject64.bin"/><Relationship Id="rId18" Type="http://schemas.openxmlformats.org/officeDocument/2006/relationships/image" Target="../media/image86.emf"/><Relationship Id="rId3" Type="http://schemas.openxmlformats.org/officeDocument/2006/relationships/oleObject" Target="../embeddings/oleObject59.bin"/><Relationship Id="rId21" Type="http://schemas.openxmlformats.org/officeDocument/2006/relationships/oleObject" Target="../embeddings/oleObject68.bin"/><Relationship Id="rId7" Type="http://schemas.openxmlformats.org/officeDocument/2006/relationships/oleObject" Target="../embeddings/oleObject61.bin"/><Relationship Id="rId12" Type="http://schemas.openxmlformats.org/officeDocument/2006/relationships/image" Target="../media/image83.emf"/><Relationship Id="rId17" Type="http://schemas.openxmlformats.org/officeDocument/2006/relationships/oleObject" Target="../embeddings/oleObject66.bin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85.emf"/><Relationship Id="rId20" Type="http://schemas.openxmlformats.org/officeDocument/2006/relationships/image" Target="../media/image87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0.emf"/><Relationship Id="rId11" Type="http://schemas.openxmlformats.org/officeDocument/2006/relationships/oleObject" Target="../embeddings/oleObject63.bin"/><Relationship Id="rId24" Type="http://schemas.openxmlformats.org/officeDocument/2006/relationships/image" Target="../media/image77.wmf"/><Relationship Id="rId5" Type="http://schemas.openxmlformats.org/officeDocument/2006/relationships/oleObject" Target="../embeddings/oleObject60.bin"/><Relationship Id="rId15" Type="http://schemas.openxmlformats.org/officeDocument/2006/relationships/oleObject" Target="../embeddings/oleObject65.bin"/><Relationship Id="rId23" Type="http://schemas.openxmlformats.org/officeDocument/2006/relationships/oleObject" Target="../embeddings/oleObject58.bin"/><Relationship Id="rId10" Type="http://schemas.openxmlformats.org/officeDocument/2006/relationships/image" Target="../media/image82.emf"/><Relationship Id="rId19" Type="http://schemas.openxmlformats.org/officeDocument/2006/relationships/oleObject" Target="../embeddings/oleObject67.bin"/><Relationship Id="rId4" Type="http://schemas.openxmlformats.org/officeDocument/2006/relationships/image" Target="../media/image79.emf"/><Relationship Id="rId9" Type="http://schemas.openxmlformats.org/officeDocument/2006/relationships/oleObject" Target="../embeddings/oleObject62.bin"/><Relationship Id="rId14" Type="http://schemas.openxmlformats.org/officeDocument/2006/relationships/image" Target="../media/image84.emf"/><Relationship Id="rId22" Type="http://schemas.openxmlformats.org/officeDocument/2006/relationships/image" Target="../media/image88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0.wmf"/><Relationship Id="rId5" Type="http://schemas.openxmlformats.org/officeDocument/2006/relationships/oleObject" Target="../embeddings/oleObject70.bin"/><Relationship Id="rId4" Type="http://schemas.openxmlformats.org/officeDocument/2006/relationships/image" Target="../media/image89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1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13" Type="http://schemas.openxmlformats.org/officeDocument/2006/relationships/oleObject" Target="../embeddings/oleObject64.bin"/><Relationship Id="rId18" Type="http://schemas.openxmlformats.org/officeDocument/2006/relationships/image" Target="../media/image86.emf"/><Relationship Id="rId3" Type="http://schemas.openxmlformats.org/officeDocument/2006/relationships/oleObject" Target="../embeddings/oleObject59.bin"/><Relationship Id="rId21" Type="http://schemas.openxmlformats.org/officeDocument/2006/relationships/oleObject" Target="../embeddings/oleObject68.bin"/><Relationship Id="rId7" Type="http://schemas.openxmlformats.org/officeDocument/2006/relationships/oleObject" Target="../embeddings/oleObject61.bin"/><Relationship Id="rId12" Type="http://schemas.openxmlformats.org/officeDocument/2006/relationships/image" Target="../media/image83.emf"/><Relationship Id="rId17" Type="http://schemas.openxmlformats.org/officeDocument/2006/relationships/oleObject" Target="../embeddings/oleObject66.bin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85.emf"/><Relationship Id="rId20" Type="http://schemas.openxmlformats.org/officeDocument/2006/relationships/image" Target="../media/image87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0.emf"/><Relationship Id="rId11" Type="http://schemas.openxmlformats.org/officeDocument/2006/relationships/oleObject" Target="../embeddings/oleObject63.bin"/><Relationship Id="rId5" Type="http://schemas.openxmlformats.org/officeDocument/2006/relationships/oleObject" Target="../embeddings/oleObject60.bin"/><Relationship Id="rId15" Type="http://schemas.openxmlformats.org/officeDocument/2006/relationships/oleObject" Target="../embeddings/oleObject65.bin"/><Relationship Id="rId10" Type="http://schemas.openxmlformats.org/officeDocument/2006/relationships/image" Target="../media/image82.emf"/><Relationship Id="rId19" Type="http://schemas.openxmlformats.org/officeDocument/2006/relationships/oleObject" Target="../embeddings/oleObject67.bin"/><Relationship Id="rId4" Type="http://schemas.openxmlformats.org/officeDocument/2006/relationships/image" Target="../media/image79.emf"/><Relationship Id="rId9" Type="http://schemas.openxmlformats.org/officeDocument/2006/relationships/oleObject" Target="../embeddings/oleObject62.bin"/><Relationship Id="rId14" Type="http://schemas.openxmlformats.org/officeDocument/2006/relationships/image" Target="../media/image84.emf"/><Relationship Id="rId22" Type="http://schemas.openxmlformats.org/officeDocument/2006/relationships/image" Target="../media/image88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3" Type="http://schemas.openxmlformats.org/officeDocument/2006/relationships/oleObject" Target="../embeddings/oleObject72.bin"/><Relationship Id="rId7" Type="http://schemas.openxmlformats.org/officeDocument/2006/relationships/oleObject" Target="../embeddings/oleObject74.bin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3.emf"/><Relationship Id="rId5" Type="http://schemas.openxmlformats.org/officeDocument/2006/relationships/oleObject" Target="../embeddings/oleObject73.bin"/><Relationship Id="rId10" Type="http://schemas.openxmlformats.org/officeDocument/2006/relationships/image" Target="../media/image95.emf"/><Relationship Id="rId4" Type="http://schemas.openxmlformats.org/officeDocument/2006/relationships/image" Target="../media/image92.emf"/><Relationship Id="rId9" Type="http://schemas.openxmlformats.org/officeDocument/2006/relationships/oleObject" Target="../embeddings/oleObject75.bin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9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wmf"/><Relationship Id="rId3" Type="http://schemas.openxmlformats.org/officeDocument/2006/relationships/oleObject" Target="../embeddings/oleObject77.bin"/><Relationship Id="rId7" Type="http://schemas.openxmlformats.org/officeDocument/2006/relationships/oleObject" Target="../embeddings/oleObject79.bin"/><Relationship Id="rId12" Type="http://schemas.openxmlformats.org/officeDocument/2006/relationships/image" Target="../media/image99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1.wmf"/><Relationship Id="rId11" Type="http://schemas.openxmlformats.org/officeDocument/2006/relationships/oleObject" Target="../embeddings/oleObject76.bin"/><Relationship Id="rId5" Type="http://schemas.openxmlformats.org/officeDocument/2006/relationships/oleObject" Target="../embeddings/oleObject78.bin"/><Relationship Id="rId10" Type="http://schemas.openxmlformats.org/officeDocument/2006/relationships/image" Target="../media/image103.wmf"/><Relationship Id="rId4" Type="http://schemas.openxmlformats.org/officeDocument/2006/relationships/image" Target="../media/image100.wmf"/><Relationship Id="rId9" Type="http://schemas.openxmlformats.org/officeDocument/2006/relationships/oleObject" Target="../embeddings/oleObject80.bin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1.bin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4.wmf"/><Relationship Id="rId5" Type="http://schemas.openxmlformats.org/officeDocument/2006/relationships/oleObject" Target="../embeddings/oleObject82.bin"/><Relationship Id="rId4" Type="http://schemas.openxmlformats.org/officeDocument/2006/relationships/image" Target="../media/image113.wmf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3.bin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0.wmf"/><Relationship Id="rId5" Type="http://schemas.openxmlformats.org/officeDocument/2006/relationships/oleObject" Target="../embeddings/oleObject84.bin"/><Relationship Id="rId4" Type="http://schemas.openxmlformats.org/officeDocument/2006/relationships/image" Target="../media/image119.w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5.bin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2.wmf"/><Relationship Id="rId5" Type="http://schemas.openxmlformats.org/officeDocument/2006/relationships/oleObject" Target="../embeddings/oleObject86.bin"/><Relationship Id="rId4" Type="http://schemas.openxmlformats.org/officeDocument/2006/relationships/image" Target="../media/image121.emf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wmf"/><Relationship Id="rId3" Type="http://schemas.openxmlformats.org/officeDocument/2006/relationships/oleObject" Target="../embeddings/oleObject87.bin"/><Relationship Id="rId7" Type="http://schemas.openxmlformats.org/officeDocument/2006/relationships/oleObject" Target="../embeddings/oleObject89.bin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4.wmf"/><Relationship Id="rId5" Type="http://schemas.openxmlformats.org/officeDocument/2006/relationships/oleObject" Target="../embeddings/oleObject88.bin"/><Relationship Id="rId4" Type="http://schemas.openxmlformats.org/officeDocument/2006/relationships/image" Target="../media/image123.wmf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wmf"/><Relationship Id="rId3" Type="http://schemas.openxmlformats.org/officeDocument/2006/relationships/oleObject" Target="../embeddings/oleObject90.bin"/><Relationship Id="rId7" Type="http://schemas.openxmlformats.org/officeDocument/2006/relationships/oleObject" Target="../embeddings/oleObject92.bin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2.wmf"/><Relationship Id="rId5" Type="http://schemas.openxmlformats.org/officeDocument/2006/relationships/oleObject" Target="../embeddings/oleObject91.bin"/><Relationship Id="rId4" Type="http://schemas.openxmlformats.org/officeDocument/2006/relationships/image" Target="../media/image126.w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3.bin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9.wmf"/><Relationship Id="rId5" Type="http://schemas.openxmlformats.org/officeDocument/2006/relationships/oleObject" Target="../embeddings/oleObject94.bin"/><Relationship Id="rId4" Type="http://schemas.openxmlformats.org/officeDocument/2006/relationships/image" Target="../media/image128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wmf"/><Relationship Id="rId3" Type="http://schemas.openxmlformats.org/officeDocument/2006/relationships/oleObject" Target="../embeddings/oleObject95.bin"/><Relationship Id="rId7" Type="http://schemas.openxmlformats.org/officeDocument/2006/relationships/oleObject" Target="../embeddings/oleObject97.bin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1.wmf"/><Relationship Id="rId5" Type="http://schemas.openxmlformats.org/officeDocument/2006/relationships/oleObject" Target="../embeddings/oleObject96.bin"/><Relationship Id="rId10" Type="http://schemas.openxmlformats.org/officeDocument/2006/relationships/image" Target="../media/image133.wmf"/><Relationship Id="rId4" Type="http://schemas.openxmlformats.org/officeDocument/2006/relationships/image" Target="../media/image130.wmf"/><Relationship Id="rId9" Type="http://schemas.openxmlformats.org/officeDocument/2006/relationships/oleObject" Target="../embeddings/oleObject98.bin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5.bin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0.w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9.bin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5.wmf"/><Relationship Id="rId5" Type="http://schemas.openxmlformats.org/officeDocument/2006/relationships/oleObject" Target="../embeddings/oleObject100.bin"/><Relationship Id="rId4" Type="http://schemas.openxmlformats.org/officeDocument/2006/relationships/image" Target="../media/image134.emf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wmf"/><Relationship Id="rId3" Type="http://schemas.openxmlformats.org/officeDocument/2006/relationships/oleObject" Target="../embeddings/oleObject101.bin"/><Relationship Id="rId7" Type="http://schemas.openxmlformats.org/officeDocument/2006/relationships/oleObject" Target="../embeddings/oleObject103.bin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7.emf"/><Relationship Id="rId5" Type="http://schemas.openxmlformats.org/officeDocument/2006/relationships/oleObject" Target="../embeddings/oleObject102.bin"/><Relationship Id="rId10" Type="http://schemas.openxmlformats.org/officeDocument/2006/relationships/image" Target="../media/image139.wmf"/><Relationship Id="rId4" Type="http://schemas.openxmlformats.org/officeDocument/2006/relationships/image" Target="../media/image136.wmf"/><Relationship Id="rId9" Type="http://schemas.openxmlformats.org/officeDocument/2006/relationships/oleObject" Target="../embeddings/oleObject104.bin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wmf"/><Relationship Id="rId3" Type="http://schemas.openxmlformats.org/officeDocument/2006/relationships/oleObject" Target="../embeddings/oleObject105.bin"/><Relationship Id="rId7" Type="http://schemas.openxmlformats.org/officeDocument/2006/relationships/oleObject" Target="../embeddings/oleObject101.bin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1.wmf"/><Relationship Id="rId5" Type="http://schemas.openxmlformats.org/officeDocument/2006/relationships/oleObject" Target="../embeddings/oleObject106.bin"/><Relationship Id="rId4" Type="http://schemas.openxmlformats.org/officeDocument/2006/relationships/image" Target="../media/image140.w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3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340" y="-104108"/>
            <a:ext cx="8328629" cy="1137568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881" y="4610613"/>
            <a:ext cx="12188238" cy="2246117"/>
          </a:xfrm>
          <a:prstGeom prst="rect">
            <a:avLst/>
          </a:prstGeom>
          <a:solidFill>
            <a:srgbClr val="111D33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/>
          </a:p>
        </p:txBody>
      </p:sp>
      <p:sp>
        <p:nvSpPr>
          <p:cNvPr id="4" name="矩形 3"/>
          <p:cNvSpPr/>
          <p:nvPr/>
        </p:nvSpPr>
        <p:spPr>
          <a:xfrm>
            <a:off x="1880" y="3038157"/>
            <a:ext cx="7443531" cy="214164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799" dirty="0"/>
          </a:p>
        </p:txBody>
      </p:sp>
      <p:sp>
        <p:nvSpPr>
          <p:cNvPr id="9" name="文本框 8"/>
          <p:cNvSpPr txBox="1"/>
          <p:nvPr/>
        </p:nvSpPr>
        <p:spPr>
          <a:xfrm>
            <a:off x="189072" y="3180226"/>
            <a:ext cx="95580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数字电路串讲</a:t>
            </a:r>
            <a:endParaRPr lang="zh-CN" altLang="en-US" sz="9600" spc="400" dirty="0">
              <a:solidFill>
                <a:schemeClr val="tx1">
                  <a:lumMod val="75000"/>
                  <a:lumOff val="25000"/>
                </a:schemeClr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8890962" y="5533657"/>
            <a:ext cx="2409384" cy="1123712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        白洛琦</a:t>
            </a:r>
            <a:endParaRPr lang="en-US" altLang="zh-CN" sz="2000" dirty="0">
              <a:solidFill>
                <a:schemeClr val="bg1"/>
              </a:solidFill>
              <a:cs typeface="+mn-ea"/>
              <a:sym typeface="+mn-lt"/>
            </a:endParaRPr>
          </a:p>
          <a:p>
            <a:endParaRPr lang="en-US" altLang="zh-CN" sz="2000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2024</a:t>
            </a: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年</a:t>
            </a:r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12</a:t>
            </a: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月</a:t>
            </a:r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18</a:t>
            </a: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日</a:t>
            </a:r>
            <a:endParaRPr lang="en-US" altLang="zh-CN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381F2-6C72-9B04-482E-BB8D949F6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0D8711D3-B443-3F7F-E03E-3AC1F0BF24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4328411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考点一：数制之间的转换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13092A05-0305-8146-14AF-58A49A962C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7339" y="2143894"/>
            <a:ext cx="7204409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每个十六进制数码与</a:t>
            </a:r>
            <a:r>
              <a:rPr kumimoji="1"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位二进制数有一一对应关系</a:t>
            </a:r>
          </a:p>
        </p:txBody>
      </p:sp>
      <p:sp>
        <p:nvSpPr>
          <p:cNvPr id="4" name="Rectangle 22">
            <a:extLst>
              <a:ext uri="{FF2B5EF4-FFF2-40B4-BE49-F238E27FC236}">
                <a16:creationId xmlns:a16="http://schemas.microsoft.com/office/drawing/2014/main" id="{C6B48B4A-19BB-A576-8076-452F5AE68A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3487" y="2985759"/>
            <a:ext cx="7993062" cy="507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0000FF"/>
                    </a:gs>
                    <a:gs pos="100000">
                      <a:srgbClr val="66FFF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将十六进制数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(4E6.97C)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H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转换为二进制数。 </a:t>
            </a:r>
          </a:p>
        </p:txBody>
      </p:sp>
      <p:graphicFrame>
        <p:nvGraphicFramePr>
          <p:cNvPr id="5" name="Object 23">
            <a:extLst>
              <a:ext uri="{FF2B5EF4-FFF2-40B4-BE49-F238E27FC236}">
                <a16:creationId xmlns:a16="http://schemas.microsoft.com/office/drawing/2014/main" id="{065AEE39-49F5-8306-07C1-2FB5911208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6653322"/>
              </p:ext>
            </p:extLst>
          </p:nvPr>
        </p:nvGraphicFramePr>
        <p:xfrm>
          <a:off x="3808512" y="3396164"/>
          <a:ext cx="4608513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图片" r:id="rId3" imgW="2051824" imgH="579863" progId="Word.Picture.8">
                  <p:embed/>
                </p:oleObj>
              </mc:Choice>
              <mc:Fallback>
                <p:oleObj name="图片" r:id="rId3" imgW="2051824" imgH="579863" progId="Word.Picture.8">
                  <p:embed/>
                  <p:pic>
                    <p:nvPicPr>
                      <p:cNvPr id="14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8512" y="3396164"/>
                        <a:ext cx="4608513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5">
            <a:extLst>
              <a:ext uri="{FF2B5EF4-FFF2-40B4-BE49-F238E27FC236}">
                <a16:creationId xmlns:a16="http://schemas.microsoft.com/office/drawing/2014/main" id="{82A0D5F2-A088-CD44-7BDD-B27B67A92B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4396" y="4997898"/>
            <a:ext cx="79930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所以    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(4E6.97C)</a:t>
            </a:r>
            <a:r>
              <a:rPr kumimoji="1" lang="en-US" altLang="zh-CN" sz="2400" b="1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H 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= (0100 1110 0110. 1001 0111 1100)</a:t>
            </a:r>
            <a:r>
              <a:rPr kumimoji="1" lang="en-US" altLang="zh-CN" sz="2400" b="1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kumimoji="1"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Rectangle 26">
            <a:extLst>
              <a:ext uri="{FF2B5EF4-FFF2-40B4-BE49-F238E27FC236}">
                <a16:creationId xmlns:a16="http://schemas.microsoft.com/office/drawing/2014/main" id="{410CED50-8BD0-A7D3-1F2F-9A5CC1856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4450" y="3423433"/>
            <a:ext cx="3600450" cy="493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解：</a:t>
            </a: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1C320561-86E1-358B-3B89-F2A2A1DC9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1831" y="1655913"/>
            <a:ext cx="5943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zh-CN" altLang="en-US" sz="2400" b="1" dirty="0">
                <a:solidFill>
                  <a:srgbClr val="C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十六进制和二进制之间的转换：</a:t>
            </a:r>
          </a:p>
        </p:txBody>
      </p:sp>
    </p:spTree>
    <p:extLst>
      <p:ext uri="{BB962C8B-B14F-4D97-AF65-F5344CB8AC3E}">
        <p14:creationId xmlns:p14="http://schemas.microsoft.com/office/powerpoint/2010/main" val="42337953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utoUpdateAnimBg="0"/>
      <p:bldP spid="4" grpId="0" autoUpdateAnimBg="0"/>
      <p:bldP spid="6" grpId="0" autoUpdateAnimBg="0"/>
      <p:bldP spid="7" grpId="0" autoUpdateAnimBg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EE392-4C3A-6A19-B00E-C991464C5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EB1BC10C-5AA6-1B44-4C04-75F00BF3AC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93805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例题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BF47A43-AF77-905F-6016-975DE81F2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093" y="1660358"/>
            <a:ext cx="9332869" cy="444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377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47806-B4FB-A30C-A719-89BBA9BAA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>
            <a:extLst>
              <a:ext uri="{FF2B5EF4-FFF2-40B4-BE49-F238E27FC236}">
                <a16:creationId xmlns:a16="http://schemas.microsoft.com/office/drawing/2014/main" id="{66312509-1F78-0C45-4F1D-A61948DF1314}"/>
              </a:ext>
            </a:extLst>
          </p:cNvPr>
          <p:cNvSpPr txBox="1"/>
          <p:nvPr/>
        </p:nvSpPr>
        <p:spPr>
          <a:xfrm>
            <a:off x="5948795" y="2826194"/>
            <a:ext cx="5819651" cy="1404974"/>
          </a:xfrm>
          <a:prstGeom prst="rect">
            <a:avLst/>
          </a:prstGeom>
          <a:noFill/>
          <a:effectLst/>
        </p:spPr>
        <p:txBody>
          <a:bodyPr wrap="square" lIns="91413" tIns="45707" rIns="91413" bIns="45707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265" dirty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charset="-128"/>
                <a:ea typeface="Kozuka Gothic Pr6N H" panose="020B0800000000000000" charset="-128"/>
                <a:cs typeface="博洋行书 7000" panose="02000600000000000000" pitchFamily="2" charset="-122"/>
              </a:rPr>
              <a:t>时序逻辑电路分析与设计</a:t>
            </a:r>
          </a:p>
        </p:txBody>
      </p:sp>
      <p:sp>
        <p:nvSpPr>
          <p:cNvPr id="7" name="Freeform 11">
            <a:extLst>
              <a:ext uri="{FF2B5EF4-FFF2-40B4-BE49-F238E27FC236}">
                <a16:creationId xmlns:a16="http://schemas.microsoft.com/office/drawing/2014/main" id="{8169CA5C-3830-2D40-15F2-409C1F98686A}"/>
              </a:ext>
            </a:extLst>
          </p:cNvPr>
          <p:cNvSpPr/>
          <p:nvPr/>
        </p:nvSpPr>
        <p:spPr bwMode="auto">
          <a:xfrm rot="10800000">
            <a:off x="4466670" y="2345541"/>
            <a:ext cx="1615555" cy="1709945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3" tIns="45707" rIns="91413" bIns="45707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66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">
            <a:extLst>
              <a:ext uri="{FF2B5EF4-FFF2-40B4-BE49-F238E27FC236}">
                <a16:creationId xmlns:a16="http://schemas.microsoft.com/office/drawing/2014/main" id="{B36F140F-9D33-BD5D-13B4-177C5B7C7695}"/>
              </a:ext>
            </a:extLst>
          </p:cNvPr>
          <p:cNvSpPr txBox="1"/>
          <p:nvPr/>
        </p:nvSpPr>
        <p:spPr>
          <a:xfrm>
            <a:off x="4811186" y="2498027"/>
            <a:ext cx="959810" cy="1404974"/>
          </a:xfrm>
          <a:prstGeom prst="rect">
            <a:avLst/>
          </a:prstGeom>
          <a:noFill/>
          <a:effectLst/>
        </p:spPr>
        <p:txBody>
          <a:bodyPr wrap="square" lIns="91413" tIns="45707" rIns="91413" bIns="45707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265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06</a:t>
            </a:r>
            <a:endParaRPr lang="en-GB" altLang="zh-CN" sz="4265" b="1" spc="60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5E9624-1A1A-84E0-A9A7-DDDF71A54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2351" y="2353853"/>
            <a:ext cx="4469021" cy="456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4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3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2" presetClass="entr" presetSubtype="4" accel="72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 animBg="1"/>
      <p:bldP spid="7" grpId="1" animBg="1"/>
      <p:bldP spid="8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74F37-512A-360B-2244-8C31266DC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E0044FBF-9EF0-A079-8301-D56D5E8BD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7511975" cy="1447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第六章：时序逻辑电路分析与设计（★★★）</a:t>
            </a:r>
          </a:p>
          <a:p>
            <a:pPr>
              <a:spcBef>
                <a:spcPct val="0"/>
              </a:spcBef>
              <a:buNone/>
            </a:pPr>
            <a:endParaRPr lang="zh-CN" altLang="en-US" sz="2935" b="1" dirty="0">
              <a:solidFill>
                <a:srgbClr val="202A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None/>
            </a:pPr>
            <a:endParaRPr lang="zh-CN" altLang="en-US" sz="2935" b="1" dirty="0">
              <a:solidFill>
                <a:srgbClr val="202A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857F01-8637-D675-169C-6C04489B98C8}"/>
              </a:ext>
            </a:extLst>
          </p:cNvPr>
          <p:cNvSpPr txBox="1"/>
          <p:nvPr/>
        </p:nvSpPr>
        <p:spPr>
          <a:xfrm>
            <a:off x="2711607" y="1541262"/>
            <a:ext cx="817095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● </a:t>
            </a:r>
            <a:r>
              <a:rPr lang="en-US" altLang="zh-CN" dirty="0"/>
              <a:t>6.1 </a:t>
            </a:r>
            <a:r>
              <a:rPr lang="zh-CN" altLang="en-US" dirty="0"/>
              <a:t>时序逻辑电路的基本概念</a:t>
            </a:r>
          </a:p>
          <a:p>
            <a:r>
              <a:rPr lang="zh-CN" altLang="en-US" dirty="0"/>
              <a:t>● </a:t>
            </a:r>
            <a:r>
              <a:rPr lang="en-US" altLang="zh-CN" dirty="0">
                <a:solidFill>
                  <a:srgbClr val="C00000"/>
                </a:solidFill>
              </a:rPr>
              <a:t>6.2 </a:t>
            </a:r>
            <a:r>
              <a:rPr lang="zh-CN" altLang="en-US" dirty="0">
                <a:solidFill>
                  <a:srgbClr val="C00000"/>
                </a:solidFill>
              </a:rPr>
              <a:t>同步时序逻辑电路的分析</a:t>
            </a:r>
          </a:p>
          <a:p>
            <a:r>
              <a:rPr lang="zh-CN" altLang="en-US" dirty="0">
                <a:solidFill>
                  <a:srgbClr val="C00000"/>
                </a:solidFill>
              </a:rPr>
              <a:t> 代数法：写输出、激励、状态方程组→列状态表→画状态图或时</a:t>
            </a:r>
          </a:p>
          <a:p>
            <a:r>
              <a:rPr lang="zh-CN" altLang="en-US" dirty="0">
                <a:solidFill>
                  <a:srgbClr val="C00000"/>
                </a:solidFill>
              </a:rPr>
              <a:t>序图→描述功能</a:t>
            </a:r>
          </a:p>
          <a:p>
            <a:r>
              <a:rPr lang="zh-CN" altLang="en-US" dirty="0"/>
              <a:t> 表格法：写输出、激励→列次态真值表→列状态表→画状态图或</a:t>
            </a:r>
          </a:p>
          <a:p>
            <a:r>
              <a:rPr lang="zh-CN" altLang="en-US" dirty="0"/>
              <a:t>时序图→描述功能</a:t>
            </a:r>
          </a:p>
          <a:p>
            <a:r>
              <a:rPr lang="zh-CN" altLang="en-US" dirty="0"/>
              <a:t> 米利型，穆尔型区别</a:t>
            </a:r>
          </a:p>
          <a:p>
            <a:r>
              <a:rPr lang="zh-CN" altLang="en-US" dirty="0">
                <a:solidFill>
                  <a:srgbClr val="C00000"/>
                </a:solidFill>
              </a:rPr>
              <a:t>● </a:t>
            </a:r>
            <a:r>
              <a:rPr lang="en-US" altLang="zh-CN" dirty="0">
                <a:solidFill>
                  <a:srgbClr val="C00000"/>
                </a:solidFill>
              </a:rPr>
              <a:t>6.3 </a:t>
            </a:r>
            <a:r>
              <a:rPr lang="zh-CN" altLang="en-US" dirty="0">
                <a:solidFill>
                  <a:srgbClr val="C00000"/>
                </a:solidFill>
              </a:rPr>
              <a:t>同步时序逻辑电路的设计</a:t>
            </a:r>
          </a:p>
          <a:p>
            <a:r>
              <a:rPr lang="zh-CN" altLang="en-US" dirty="0">
                <a:solidFill>
                  <a:srgbClr val="C00000"/>
                </a:solidFill>
              </a:rPr>
              <a:t> 确定 </a:t>
            </a:r>
            <a:r>
              <a:rPr lang="en-US" altLang="zh-CN" dirty="0">
                <a:solidFill>
                  <a:srgbClr val="C00000"/>
                </a:solidFill>
              </a:rPr>
              <a:t>I/O </a:t>
            </a:r>
            <a:r>
              <a:rPr lang="zh-CN" altLang="en-US" dirty="0">
                <a:solidFill>
                  <a:srgbClr val="C00000"/>
                </a:solidFill>
              </a:rPr>
              <a:t>变量→画原始状态图→状态化简→状态编码→确定触发</a:t>
            </a:r>
          </a:p>
          <a:p>
            <a:r>
              <a:rPr lang="zh-CN" altLang="en-US" dirty="0">
                <a:solidFill>
                  <a:srgbClr val="C00000"/>
                </a:solidFill>
              </a:rPr>
              <a:t>器→写输出、激励方程→画逻辑图→检查自启动</a:t>
            </a:r>
          </a:p>
          <a:p>
            <a:r>
              <a:rPr lang="zh-CN" altLang="en-US" dirty="0"/>
              <a:t>● </a:t>
            </a:r>
            <a:r>
              <a:rPr lang="en-US" altLang="zh-CN" dirty="0"/>
              <a:t>6.4 </a:t>
            </a:r>
            <a:r>
              <a:rPr lang="zh-CN" altLang="en-US" dirty="0"/>
              <a:t>异步时序逻辑电路的分析</a:t>
            </a:r>
          </a:p>
          <a:p>
            <a:r>
              <a:rPr lang="zh-CN" altLang="en-US" dirty="0"/>
              <a:t> 写时钟，输出和激励方程→列次态方程 </a:t>
            </a:r>
            <a:r>
              <a:rPr lang="en-US" altLang="zh-CN" dirty="0"/>
              <a:t>/ </a:t>
            </a:r>
            <a:r>
              <a:rPr lang="zh-CN" altLang="en-US" dirty="0"/>
              <a:t>次态真值表→列状态表</a:t>
            </a:r>
          </a:p>
          <a:p>
            <a:r>
              <a:rPr lang="zh-CN" altLang="en-US" dirty="0"/>
              <a:t>→画状态图 </a:t>
            </a:r>
            <a:r>
              <a:rPr lang="en-US" altLang="zh-CN" dirty="0"/>
              <a:t>/ </a:t>
            </a:r>
            <a:r>
              <a:rPr lang="zh-CN" altLang="en-US" dirty="0"/>
              <a:t>时序图→描述功能→检查自启动</a:t>
            </a:r>
          </a:p>
        </p:txBody>
      </p:sp>
    </p:spTree>
    <p:extLst>
      <p:ext uri="{BB962C8B-B14F-4D97-AF65-F5344CB8AC3E}">
        <p14:creationId xmlns:p14="http://schemas.microsoft.com/office/powerpoint/2010/main" val="1285592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46814-65D7-7F80-0799-61550EBF1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E977E739-795E-F340-671F-35B932AFB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1691471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先说特点</a:t>
            </a:r>
          </a:p>
        </p:txBody>
      </p:sp>
      <p:sp>
        <p:nvSpPr>
          <p:cNvPr id="3" name="Text Box 31">
            <a:extLst>
              <a:ext uri="{FF2B5EF4-FFF2-40B4-BE49-F238E27FC236}">
                <a16:creationId xmlns:a16="http://schemas.microsoft.com/office/drawing/2014/main" id="{526E1A5F-2BD6-5B50-848E-AD0536D103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9065" y="1713154"/>
            <a:ext cx="8757495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跟第四章很像，先讲分析，后讲设计</a:t>
            </a:r>
            <a:endParaRPr lang="en-US" altLang="zh-CN" sz="2400" b="1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也是采用固定的方法进行分析</a:t>
            </a:r>
            <a:endParaRPr lang="en-US" altLang="zh-CN" sz="2400" b="1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第六大题必考</a:t>
            </a:r>
            <a:endParaRPr lang="en-US" altLang="zh-CN" sz="2400" b="1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 fontAlgn="base">
              <a:spcBef>
                <a:spcPct val="50000"/>
              </a:spcBef>
              <a:spcAft>
                <a:spcPct val="0"/>
              </a:spcAft>
            </a:pP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6493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5519E-B3A8-6810-2690-6A9CDEFC7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3DAA92C7-574F-212A-5D4F-B4CDF3AC7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5835234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考点一：同步时序逻辑电路的分析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0EC7E29-AB6E-4B62-A96F-2FDBD1F06C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7475" y="1744469"/>
            <a:ext cx="52925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一般步骤</a:t>
            </a:r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82C4F54F-99DD-C8D9-BDE2-1BB8B58B26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1723" y="5066596"/>
            <a:ext cx="6416675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3. </a:t>
            </a:r>
            <a:r>
              <a:rPr lang="zh-CN" altLang="en-US" sz="24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确定电路的逻辑功能</a:t>
            </a:r>
            <a:r>
              <a:rPr lang="en-US" altLang="zh-CN" sz="24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.</a:t>
            </a:r>
          </a:p>
        </p:txBody>
      </p:sp>
      <p:sp>
        <p:nvSpPr>
          <p:cNvPr id="5" name="Rectangle 15">
            <a:extLst>
              <a:ext uri="{FF2B5EF4-FFF2-40B4-BE49-F238E27FC236}">
                <a16:creationId xmlns:a16="http://schemas.microsoft.com/office/drawing/2014/main" id="{541860DF-C16E-67A6-C23B-87D31AC6E8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1723" y="4580423"/>
            <a:ext cx="625792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2.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列出状态转换表或画出状态图和</a:t>
            </a:r>
            <a:r>
              <a:rPr lang="zh-CN" altLang="en-US" sz="2400" b="1" kern="0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时序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图；</a:t>
            </a:r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E69662D2-9953-3466-7EA9-AC0408A26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1723" y="2276522"/>
            <a:ext cx="777716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1. </a:t>
            </a:r>
            <a:r>
              <a:rPr lang="zh-CN" altLang="en-US" sz="24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根据给定的时序电路图，写出逻辑方程组：</a:t>
            </a: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763A9BF6-5F7E-B310-A0BC-47F3F8C9A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2424" y="2746786"/>
            <a:ext cx="741656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</a:pPr>
            <a:r>
              <a:rPr lang="zh-CN" altLang="en-US" sz="24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输出方程；</a:t>
            </a:r>
            <a:r>
              <a:rPr lang="en-US" altLang="zh-CN" sz="24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</a:p>
          <a:p>
            <a:pPr marL="457200" indent="-457200"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</a:pPr>
            <a:r>
              <a:rPr lang="zh-CN" altLang="en-US" sz="24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各触发器的激励方程</a:t>
            </a:r>
            <a:r>
              <a:rPr lang="en-US" altLang="zh-CN" sz="24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;</a:t>
            </a:r>
            <a:r>
              <a:rPr lang="zh-CN" altLang="en-US" sz="24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en-US" altLang="zh-CN" sz="2400" b="1" dirty="0">
              <a:solidFill>
                <a:srgbClr val="003366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457200" indent="-457200"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</a:pPr>
            <a:r>
              <a:rPr lang="zh-CN" altLang="en-US" sz="24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状态方程</a:t>
            </a:r>
            <a:r>
              <a:rPr lang="en-US" altLang="zh-CN" sz="24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: </a:t>
            </a:r>
            <a:r>
              <a:rPr lang="zh-CN" altLang="en-US" sz="24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将每个触发器的驱动方程代入其特性方程得到状态方程</a:t>
            </a:r>
            <a:r>
              <a:rPr lang="en-US" altLang="zh-CN" sz="24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.</a:t>
            </a:r>
            <a:endParaRPr lang="zh-CN" altLang="en-US" sz="2400" b="1" dirty="0">
              <a:solidFill>
                <a:srgbClr val="003366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40716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utoUpdateAnimBg="0"/>
      <p:bldP spid="5" grpId="0"/>
      <p:bldP spid="6" grpId="0" autoUpdateAnimBg="0"/>
      <p:bldP spid="7" grpId="0" autoUpdateAnimBg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0E794-E98B-9C6D-D753-B06C1C86E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0542B75F-0348-9A43-2E31-087721815A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357499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一些概念要事先理解</a:t>
            </a:r>
          </a:p>
        </p:txBody>
      </p:sp>
      <p:sp>
        <p:nvSpPr>
          <p:cNvPr id="3" name="Rectangle 122">
            <a:extLst>
              <a:ext uri="{FF2B5EF4-FFF2-40B4-BE49-F238E27FC236}">
                <a16:creationId xmlns:a16="http://schemas.microsoft.com/office/drawing/2014/main" id="{24C72DD2-1862-BA5A-CC87-617FDE0D4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580" y="1411212"/>
            <a:ext cx="33073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输出方程：</a:t>
            </a:r>
            <a:r>
              <a:rPr lang="en-US" altLang="zh-CN" sz="24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24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h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24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4" name="Rectangle 123">
            <a:extLst>
              <a:ext uri="{FF2B5EF4-FFF2-40B4-BE49-F238E27FC236}">
                <a16:creationId xmlns:a16="http://schemas.microsoft.com/office/drawing/2014/main" id="{B959D650-1A5F-3A6D-D9A4-C60B21DB7D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042" y="2466180"/>
            <a:ext cx="47704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激励方程：</a:t>
            </a:r>
            <a:r>
              <a:rPr lang="en-US" altLang="zh-CN" sz="24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24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24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5" name="Rectangle 124">
            <a:extLst>
              <a:ext uri="{FF2B5EF4-FFF2-40B4-BE49-F238E27FC236}">
                <a16:creationId xmlns:a16="http://schemas.microsoft.com/office/drawing/2014/main" id="{46238B87-86F0-DC79-FDAE-B823EAA57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580" y="3546300"/>
            <a:ext cx="47831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状态方程：</a:t>
            </a:r>
            <a:r>
              <a:rPr lang="en-US" altLang="zh-CN" sz="24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2400" b="1" i="1" baseline="30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n+</a:t>
            </a:r>
            <a:r>
              <a:rPr lang="en-US" altLang="zh-CN" sz="2400" b="1" baseline="30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24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24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2400" b="1" i="1" baseline="30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6" name="Rectangle 125">
            <a:extLst>
              <a:ext uri="{FF2B5EF4-FFF2-40B4-BE49-F238E27FC236}">
                <a16:creationId xmlns:a16="http://schemas.microsoft.com/office/drawing/2014/main" id="{D88DDD81-5AC2-909B-3328-5FBDDA56C5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5953" y="1935771"/>
            <a:ext cx="671419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表达输出信号与输入信号、状态变量的关系式</a:t>
            </a:r>
          </a:p>
        </p:txBody>
      </p:sp>
      <p:sp>
        <p:nvSpPr>
          <p:cNvPr id="7" name="Rectangle 126">
            <a:extLst>
              <a:ext uri="{FF2B5EF4-FFF2-40B4-BE49-F238E27FC236}">
                <a16:creationId xmlns:a16="http://schemas.microsoft.com/office/drawing/2014/main" id="{9B420667-691D-5C54-3330-4B90296003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5953" y="3044747"/>
            <a:ext cx="657018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表达激励信号与输入信号、状态变量的关系式</a:t>
            </a:r>
          </a:p>
        </p:txBody>
      </p:sp>
      <p:sp>
        <p:nvSpPr>
          <p:cNvPr id="8" name="Rectangle 127">
            <a:extLst>
              <a:ext uri="{FF2B5EF4-FFF2-40B4-BE49-F238E27FC236}">
                <a16:creationId xmlns:a16="http://schemas.microsoft.com/office/drawing/2014/main" id="{3C7A93C3-E1AF-AD28-9401-9F0738B849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5953" y="4099519"/>
            <a:ext cx="646217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表达存储电路从现态到次态的转换关系式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6519ED45-FA18-CF8C-87D1-7221D7C0D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6757" y="4857952"/>
            <a:ext cx="400730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C0000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米利（</a:t>
            </a:r>
            <a:r>
              <a:rPr lang="en-US" altLang="zh-CN" sz="2800" b="1" dirty="0">
                <a:solidFill>
                  <a:srgbClr val="C0000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Mealy</a:t>
            </a:r>
            <a:r>
              <a:rPr lang="zh-CN" altLang="en-US" sz="2800" b="1" dirty="0">
                <a:solidFill>
                  <a:srgbClr val="C0000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）型电路</a:t>
            </a:r>
          </a:p>
        </p:txBody>
      </p:sp>
      <p:sp>
        <p:nvSpPr>
          <p:cNvPr id="10" name="Rectangle 122">
            <a:extLst>
              <a:ext uri="{FF2B5EF4-FFF2-40B4-BE49-F238E27FC236}">
                <a16:creationId xmlns:a16="http://schemas.microsoft.com/office/drawing/2014/main" id="{C484C2CB-3F45-D9C1-C055-9AE5717BA7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4603" y="4888729"/>
            <a:ext cx="33073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输出方程：</a:t>
            </a:r>
            <a:r>
              <a:rPr lang="en-US" altLang="zh-CN" sz="24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24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h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24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5E821637-1327-8659-A6D8-39BFE86449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6757" y="5819356"/>
            <a:ext cx="400730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C0000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穆尔（</a:t>
            </a:r>
            <a:r>
              <a:rPr lang="en-US" altLang="zh-CN" sz="2800" b="1" dirty="0">
                <a:solidFill>
                  <a:srgbClr val="C0000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Moore</a:t>
            </a:r>
            <a:r>
              <a:rPr lang="zh-CN" altLang="en-US" sz="2800" b="1" dirty="0">
                <a:solidFill>
                  <a:srgbClr val="C0000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）型电路</a:t>
            </a:r>
          </a:p>
        </p:txBody>
      </p:sp>
      <p:sp>
        <p:nvSpPr>
          <p:cNvPr id="12" name="Rectangle 122">
            <a:extLst>
              <a:ext uri="{FF2B5EF4-FFF2-40B4-BE49-F238E27FC236}">
                <a16:creationId xmlns:a16="http://schemas.microsoft.com/office/drawing/2014/main" id="{F90068DE-BC21-A7F6-F672-43BB0B02D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4603" y="5850133"/>
            <a:ext cx="28793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输出方程：</a:t>
            </a:r>
            <a:r>
              <a:rPr lang="en-US" altLang="zh-CN" sz="24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24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h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 </a:t>
            </a: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67563FB6-0FD8-FC96-8198-AF35DE4CC8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4158385"/>
              </p:ext>
            </p:extLst>
          </p:nvPr>
        </p:nvGraphicFramePr>
        <p:xfrm>
          <a:off x="6973717" y="42062"/>
          <a:ext cx="4385059" cy="1785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3" imgW="2436144" imgH="991714" progId="Word.Picture.8">
                  <p:embed/>
                </p:oleObj>
              </mc:Choice>
              <mc:Fallback>
                <p:oleObj name="Picture" r:id="rId3" imgW="2436144" imgH="991714" progId="Word.Picture.8">
                  <p:embed/>
                  <p:pic>
                    <p:nvPicPr>
                      <p:cNvPr id="56" name="对象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3717" y="42062"/>
                        <a:ext cx="4385059" cy="17850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79136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8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300"/>
                            </p:stCondLst>
                            <p:childTnLst>
                              <p:par>
                                <p:cTn id="40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utoUpdateAnimBg="0"/>
      <p:bldP spid="4" grpId="0"/>
      <p:bldP spid="5" grpId="0"/>
      <p:bldP spid="6" grpId="0"/>
      <p:bldP spid="7" grpId="0"/>
      <p:bldP spid="8" grpId="0"/>
      <p:bldP spid="10" grpId="0" autoUpdateAnimBg="0"/>
      <p:bldP spid="12" grpId="0" autoUpdateAnimBg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A9C1B-1871-1148-FD77-350B16B36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27CEDCD7-8353-161C-C26C-E3DBE18513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93805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举例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3603B7D0-59F5-D379-9400-F55180A12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7613" y="1429105"/>
            <a:ext cx="5109091" cy="523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76176" bIns="76176" anchor="ctr">
            <a:spAutoFit/>
          </a:bodyPr>
          <a:lstStyle>
            <a:lvl1pPr algn="l">
              <a:tabLst>
                <a:tab pos="56197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algn="l">
              <a:tabLst>
                <a:tab pos="56197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l">
              <a:tabLst>
                <a:tab pos="56197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l">
              <a:tabLst>
                <a:tab pos="56197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l">
              <a:tabLst>
                <a:tab pos="56197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6197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6197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6197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6197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试分析如图所示时序电路的逻辑功能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BFBA4D2C-34CF-746A-9061-966CF7F29B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4409536"/>
              </p:ext>
            </p:extLst>
          </p:nvPr>
        </p:nvGraphicFramePr>
        <p:xfrm>
          <a:off x="3852295" y="2395182"/>
          <a:ext cx="6310312" cy="303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3" imgW="3943734" imgH="1895468" progId="Word.Picture.8">
                  <p:embed/>
                </p:oleObj>
              </mc:Choice>
              <mc:Fallback>
                <p:oleObj name="Picture" r:id="rId3" imgW="3943734" imgH="1895468" progId="Word.Picture.8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2295" y="2395182"/>
                        <a:ext cx="6310312" cy="3033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777997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EEBC2-4FDF-9BD7-CA38-3335196B4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7CD0E2BC-E839-A5C0-C2E4-4B562B5B5D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1314765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第一步</a:t>
            </a:r>
          </a:p>
        </p:txBody>
      </p:sp>
      <p:sp>
        <p:nvSpPr>
          <p:cNvPr id="3" name="Rectangle 16">
            <a:extLst>
              <a:ext uri="{FF2B5EF4-FFF2-40B4-BE49-F238E27FC236}">
                <a16:creationId xmlns:a16="http://schemas.microsoft.com/office/drawing/2014/main" id="{99538592-4ADB-BDD1-7333-0DDB489D44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2548" y="4428309"/>
            <a:ext cx="275345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24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4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）方程组</a:t>
            </a:r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A622A6F7-A2F0-91D0-10EE-71AE16E76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9676" y="5019550"/>
            <a:ext cx="71294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indent="266700" algn="l">
              <a:tabLst>
                <a:tab pos="73342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algn="l">
              <a:tabLst>
                <a:tab pos="73342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tabLst>
                <a:tab pos="73342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algn="l">
              <a:tabLst>
                <a:tab pos="73342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tabLst>
                <a:tab pos="73342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tabLst>
                <a:tab pos="73342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tabLst>
                <a:tab pos="73342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tabLst>
                <a:tab pos="73342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tabLst>
                <a:tab pos="73342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ea typeface="华文楷体" panose="02010600040101010101" pitchFamily="2" charset="-122"/>
                <a:cs typeface="Times New Roman" panose="02020603050405020304" pitchFamily="18" charset="0"/>
              </a:rPr>
              <a:t>输出方程组： </a:t>
            </a:r>
            <a:r>
              <a:rPr lang="en-US" altLang="zh-CN" b="1" i="1" dirty="0">
                <a:ea typeface="华文楷体" panose="02010600040101010101" pitchFamily="2" charset="-122"/>
                <a:cs typeface="Times New Roman" panose="02020603050405020304" pitchFamily="18" charset="0"/>
              </a:rPr>
              <a:t>Z</a:t>
            </a:r>
            <a:r>
              <a:rPr lang="en-US" altLang="zh-CN" b="1" baseline="-30000" dirty="0">
                <a:ea typeface="华文楷体" panose="0201060004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b="1" i="1" dirty="0">
                <a:ea typeface="华文楷体" panose="02010600040101010101" pitchFamily="2" charset="-122"/>
                <a:cs typeface="Times New Roman" panose="02020603050405020304" pitchFamily="18" charset="0"/>
              </a:rPr>
              <a:t>=Q</a:t>
            </a:r>
            <a:r>
              <a:rPr lang="en-US" altLang="zh-CN" b="1" baseline="-30000" dirty="0">
                <a:ea typeface="华文楷体" panose="02010600040101010101" pitchFamily="2" charset="-122"/>
                <a:cs typeface="Times New Roman" panose="02020603050405020304" pitchFamily="18" charset="0"/>
              </a:rPr>
              <a:t>0            </a:t>
            </a:r>
            <a:r>
              <a:rPr lang="en-US" altLang="zh-CN" b="1" i="1" dirty="0">
                <a:ea typeface="华文楷体" panose="02010600040101010101" pitchFamily="2" charset="-122"/>
                <a:cs typeface="Times New Roman" panose="02020603050405020304" pitchFamily="18" charset="0"/>
              </a:rPr>
              <a:t> Z</a:t>
            </a:r>
            <a:r>
              <a:rPr lang="en-US" altLang="zh-CN" b="1" baseline="-30000" dirty="0"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b="1" i="1" dirty="0">
                <a:ea typeface="华文楷体" panose="02010600040101010101" pitchFamily="2" charset="-122"/>
                <a:cs typeface="Times New Roman" panose="02020603050405020304" pitchFamily="18" charset="0"/>
              </a:rPr>
              <a:t>=Q</a:t>
            </a:r>
            <a:r>
              <a:rPr lang="en-US" altLang="zh-CN" b="1" baseline="-30000" dirty="0"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b="1" i="1" dirty="0">
                <a:ea typeface="华文楷体" panose="02010600040101010101" pitchFamily="2" charset="-122"/>
                <a:cs typeface="Times New Roman" panose="02020603050405020304" pitchFamily="18" charset="0"/>
              </a:rPr>
              <a:t>       Z</a:t>
            </a:r>
            <a:r>
              <a:rPr lang="en-US" altLang="zh-CN" b="1" baseline="-30000" dirty="0"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b="1" i="1" dirty="0">
                <a:ea typeface="华文楷体" panose="02010600040101010101" pitchFamily="2" charset="-122"/>
                <a:cs typeface="Times New Roman" panose="02020603050405020304" pitchFamily="18" charset="0"/>
              </a:rPr>
              <a:t>=Q</a:t>
            </a:r>
            <a:r>
              <a:rPr lang="en-US" altLang="zh-CN" b="1" baseline="-30000" dirty="0"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endParaRPr lang="en-US" altLang="zh-CN" b="1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2487E52-7191-4AC3-A23A-B9E35E7EE7A5}"/>
              </a:ext>
            </a:extLst>
          </p:cNvPr>
          <p:cNvGrpSpPr/>
          <p:nvPr/>
        </p:nvGrpSpPr>
        <p:grpSpPr>
          <a:xfrm>
            <a:off x="3179080" y="5648857"/>
            <a:ext cx="6327875" cy="482400"/>
            <a:chOff x="826988" y="5477640"/>
            <a:chExt cx="6327875" cy="482400"/>
          </a:xfrm>
        </p:grpSpPr>
        <p:sp>
          <p:nvSpPr>
            <p:cNvPr id="6" name="Rectangle 12">
              <a:extLst>
                <a:ext uri="{FF2B5EF4-FFF2-40B4-BE49-F238E27FC236}">
                  <a16:creationId xmlns:a16="http://schemas.microsoft.com/office/drawing/2014/main" id="{A739A9AF-02A8-621A-57E8-D9D2EA180E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988" y="5477640"/>
              <a:ext cx="24495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indent="266700" fontAlgn="base">
                <a:spcBef>
                  <a:spcPct val="0"/>
                </a:spcBef>
                <a:spcAft>
                  <a:spcPct val="0"/>
                </a:spcAft>
                <a:tabLst>
                  <a:tab pos="733425" algn="l"/>
                </a:tabLst>
              </a:pPr>
              <a:r>
                <a:rPr kumimoji="1" lang="zh-CN" altLang="en-US" sz="2400" b="1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激励方程组：</a:t>
              </a:r>
            </a:p>
          </p:txBody>
        </p:sp>
        <p:graphicFrame>
          <p:nvGraphicFramePr>
            <p:cNvPr id="7" name="Object 8">
              <a:extLst>
                <a:ext uri="{FF2B5EF4-FFF2-40B4-BE49-F238E27FC236}">
                  <a16:creationId xmlns:a16="http://schemas.microsoft.com/office/drawing/2014/main" id="{118AE1A8-0276-2EC7-4062-F7D0DCE0CFF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49918972"/>
                </p:ext>
              </p:extLst>
            </p:nvPr>
          </p:nvGraphicFramePr>
          <p:xfrm>
            <a:off x="3046635" y="5477640"/>
            <a:ext cx="1345680" cy="482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672840" imgH="241200" progId="Equation.DSMT4">
                    <p:embed/>
                  </p:oleObj>
                </mc:Choice>
                <mc:Fallback>
                  <p:oleObj name="Equation" r:id="rId3" imgW="672840" imgH="241200" progId="Equation.DSMT4">
                    <p:embed/>
                    <p:pic>
                      <p:nvPicPr>
                        <p:cNvPr id="23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46635" y="5477640"/>
                          <a:ext cx="1345680" cy="482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8">
              <a:extLst>
                <a:ext uri="{FF2B5EF4-FFF2-40B4-BE49-F238E27FC236}">
                  <a16:creationId xmlns:a16="http://schemas.microsoft.com/office/drawing/2014/main" id="{A308A6DD-0308-06CE-27FA-496ACF0D8FE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08671742"/>
                </p:ext>
              </p:extLst>
            </p:nvPr>
          </p:nvGraphicFramePr>
          <p:xfrm>
            <a:off x="4738178" y="5477640"/>
            <a:ext cx="104140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520560" imgH="228600" progId="Equation.DSMT4">
                    <p:embed/>
                  </p:oleObj>
                </mc:Choice>
                <mc:Fallback>
                  <p:oleObj name="Equation" r:id="rId5" imgW="520560" imgH="228600" progId="Equation.DSMT4">
                    <p:embed/>
                    <p:pic>
                      <p:nvPicPr>
                        <p:cNvPr id="24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38178" y="5477640"/>
                          <a:ext cx="1041400" cy="457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8">
              <a:extLst>
                <a:ext uri="{FF2B5EF4-FFF2-40B4-BE49-F238E27FC236}">
                  <a16:creationId xmlns:a16="http://schemas.microsoft.com/office/drawing/2014/main" id="{4AD163D1-0102-AED0-873D-C0EF307FF2A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67777569"/>
                </p:ext>
              </p:extLst>
            </p:nvPr>
          </p:nvGraphicFramePr>
          <p:xfrm>
            <a:off x="6113463" y="5489575"/>
            <a:ext cx="104140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520560" imgH="228600" progId="Equation.DSMT4">
                    <p:embed/>
                  </p:oleObj>
                </mc:Choice>
                <mc:Fallback>
                  <p:oleObj name="Equation" r:id="rId7" imgW="520560" imgH="228600" progId="Equation.DSMT4">
                    <p:embed/>
                    <p:pic>
                      <p:nvPicPr>
                        <p:cNvPr id="25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13463" y="5489575"/>
                          <a:ext cx="1041400" cy="457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E65C9280-2D43-7B14-1341-E681F640E2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5322945"/>
              </p:ext>
            </p:extLst>
          </p:nvPr>
        </p:nvGraphicFramePr>
        <p:xfrm>
          <a:off x="3616938" y="1621385"/>
          <a:ext cx="5480583" cy="2634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9" imgW="3943734" imgH="1895468" progId="Word.Picture.8">
                  <p:embed/>
                </p:oleObj>
              </mc:Choice>
              <mc:Fallback>
                <p:oleObj name="Picture" r:id="rId9" imgW="3943734" imgH="1895468" progId="Word.Picture.8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6938" y="1621385"/>
                        <a:ext cx="5480583" cy="26348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2057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utoUpdateAnimBg="0"/>
      <p:bldP spid="4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4AB71-7170-1936-2DC9-893CAE2F5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00BE97EF-C34D-3A01-4890-795CA2737A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9219" y="606115"/>
            <a:ext cx="9602290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第二步：将触发器的驱动方程代入其特性方程得状态方程</a:t>
            </a:r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id="{B3DDBC6C-56FD-5E3A-DC0F-B2D477D724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1269" y="1650412"/>
            <a:ext cx="71294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indent="266700" algn="l">
              <a:tabLst>
                <a:tab pos="73342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algn="l">
              <a:tabLst>
                <a:tab pos="73342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tabLst>
                <a:tab pos="73342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algn="l">
              <a:tabLst>
                <a:tab pos="73342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tabLst>
                <a:tab pos="73342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tabLst>
                <a:tab pos="73342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tabLst>
                <a:tab pos="73342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tabLst>
                <a:tab pos="73342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tabLst>
                <a:tab pos="73342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ea typeface="华文楷体" panose="02010600040101010101" pitchFamily="2" charset="-122"/>
                <a:cs typeface="Times New Roman" panose="02020603050405020304" pitchFamily="18" charset="0"/>
              </a:rPr>
              <a:t>输出方程组： </a:t>
            </a:r>
            <a:r>
              <a:rPr lang="en-US" altLang="zh-CN" b="1" i="1" dirty="0">
                <a:ea typeface="华文楷体" panose="02010600040101010101" pitchFamily="2" charset="-122"/>
                <a:cs typeface="Times New Roman" panose="02020603050405020304" pitchFamily="18" charset="0"/>
              </a:rPr>
              <a:t>Z</a:t>
            </a:r>
            <a:r>
              <a:rPr lang="en-US" altLang="zh-CN" b="1" baseline="-30000" dirty="0">
                <a:ea typeface="华文楷体" panose="0201060004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b="1" i="1" dirty="0">
                <a:ea typeface="华文楷体" panose="02010600040101010101" pitchFamily="2" charset="-122"/>
                <a:cs typeface="Times New Roman" panose="02020603050405020304" pitchFamily="18" charset="0"/>
              </a:rPr>
              <a:t>=Q</a:t>
            </a:r>
            <a:r>
              <a:rPr lang="en-US" altLang="zh-CN" b="1" baseline="-30000" dirty="0">
                <a:ea typeface="华文楷体" panose="02010600040101010101" pitchFamily="2" charset="-122"/>
                <a:cs typeface="Times New Roman" panose="02020603050405020304" pitchFamily="18" charset="0"/>
              </a:rPr>
              <a:t>0            </a:t>
            </a:r>
            <a:r>
              <a:rPr lang="en-US" altLang="zh-CN" b="1" i="1" dirty="0">
                <a:ea typeface="华文楷体" panose="02010600040101010101" pitchFamily="2" charset="-122"/>
                <a:cs typeface="Times New Roman" panose="02020603050405020304" pitchFamily="18" charset="0"/>
              </a:rPr>
              <a:t> Z</a:t>
            </a:r>
            <a:r>
              <a:rPr lang="en-US" altLang="zh-CN" b="1" baseline="-30000" dirty="0"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b="1" i="1" dirty="0">
                <a:ea typeface="华文楷体" panose="02010600040101010101" pitchFamily="2" charset="-122"/>
                <a:cs typeface="Times New Roman" panose="02020603050405020304" pitchFamily="18" charset="0"/>
              </a:rPr>
              <a:t>=Q</a:t>
            </a:r>
            <a:r>
              <a:rPr lang="en-US" altLang="zh-CN" b="1" baseline="-30000" dirty="0"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b="1" i="1" dirty="0">
                <a:ea typeface="华文楷体" panose="02010600040101010101" pitchFamily="2" charset="-122"/>
                <a:cs typeface="Times New Roman" panose="02020603050405020304" pitchFamily="18" charset="0"/>
              </a:rPr>
              <a:t>       Z</a:t>
            </a:r>
            <a:r>
              <a:rPr lang="en-US" altLang="zh-CN" b="1" baseline="-30000" dirty="0"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b="1" i="1" dirty="0">
                <a:ea typeface="华文楷体" panose="02010600040101010101" pitchFamily="2" charset="-122"/>
                <a:cs typeface="Times New Roman" panose="02020603050405020304" pitchFamily="18" charset="0"/>
              </a:rPr>
              <a:t>=Q</a:t>
            </a:r>
            <a:r>
              <a:rPr lang="en-US" altLang="zh-CN" b="1" baseline="-30000" dirty="0"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endParaRPr lang="en-US" altLang="zh-CN" b="1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F895BE1-5620-AE38-2D35-6B9343BFE007}"/>
              </a:ext>
            </a:extLst>
          </p:cNvPr>
          <p:cNvGrpSpPr/>
          <p:nvPr/>
        </p:nvGrpSpPr>
        <p:grpSpPr>
          <a:xfrm>
            <a:off x="2530673" y="2279719"/>
            <a:ext cx="6327875" cy="482400"/>
            <a:chOff x="826988" y="5477640"/>
            <a:chExt cx="6327875" cy="482400"/>
          </a:xfrm>
        </p:grpSpPr>
        <p:sp>
          <p:nvSpPr>
            <p:cNvPr id="18" name="Rectangle 12">
              <a:extLst>
                <a:ext uri="{FF2B5EF4-FFF2-40B4-BE49-F238E27FC236}">
                  <a16:creationId xmlns:a16="http://schemas.microsoft.com/office/drawing/2014/main" id="{19D8A94F-DEDE-B399-E8F2-BAAEA504E1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988" y="5477640"/>
              <a:ext cx="24495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indent="266700" fontAlgn="base">
                <a:spcBef>
                  <a:spcPct val="0"/>
                </a:spcBef>
                <a:spcAft>
                  <a:spcPct val="0"/>
                </a:spcAft>
                <a:tabLst>
                  <a:tab pos="733425" algn="l"/>
                </a:tabLst>
              </a:pPr>
              <a:r>
                <a:rPr kumimoji="1" lang="zh-CN" altLang="en-US" sz="2400" b="1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激励方程组：</a:t>
              </a:r>
            </a:p>
          </p:txBody>
        </p:sp>
        <p:graphicFrame>
          <p:nvGraphicFramePr>
            <p:cNvPr id="19" name="Object 8">
              <a:extLst>
                <a:ext uri="{FF2B5EF4-FFF2-40B4-BE49-F238E27FC236}">
                  <a16:creationId xmlns:a16="http://schemas.microsoft.com/office/drawing/2014/main" id="{56A4BC71-D898-9CCA-1894-4AFFE3A7BE3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59260299"/>
                </p:ext>
              </p:extLst>
            </p:nvPr>
          </p:nvGraphicFramePr>
          <p:xfrm>
            <a:off x="3046635" y="5477640"/>
            <a:ext cx="1345680" cy="482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672840" imgH="241200" progId="Equation.DSMT4">
                    <p:embed/>
                  </p:oleObj>
                </mc:Choice>
                <mc:Fallback>
                  <p:oleObj name="Equation" r:id="rId3" imgW="672840" imgH="241200" progId="Equation.DSMT4">
                    <p:embed/>
                    <p:pic>
                      <p:nvPicPr>
                        <p:cNvPr id="19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46635" y="5477640"/>
                          <a:ext cx="1345680" cy="482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8">
              <a:extLst>
                <a:ext uri="{FF2B5EF4-FFF2-40B4-BE49-F238E27FC236}">
                  <a16:creationId xmlns:a16="http://schemas.microsoft.com/office/drawing/2014/main" id="{1BC08A9C-D880-7F70-427F-4B0FA086DD5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03205752"/>
                </p:ext>
              </p:extLst>
            </p:nvPr>
          </p:nvGraphicFramePr>
          <p:xfrm>
            <a:off x="4738178" y="5477640"/>
            <a:ext cx="104140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520560" imgH="228600" progId="Equation.DSMT4">
                    <p:embed/>
                  </p:oleObj>
                </mc:Choice>
                <mc:Fallback>
                  <p:oleObj name="Equation" r:id="rId5" imgW="520560" imgH="228600" progId="Equation.DSMT4">
                    <p:embed/>
                    <p:pic>
                      <p:nvPicPr>
                        <p:cNvPr id="2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38178" y="5477640"/>
                          <a:ext cx="1041400" cy="457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ct 8">
              <a:extLst>
                <a:ext uri="{FF2B5EF4-FFF2-40B4-BE49-F238E27FC236}">
                  <a16:creationId xmlns:a16="http://schemas.microsoft.com/office/drawing/2014/main" id="{74DECCB4-B7A6-4B19-6775-DC8E62D6D04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77253662"/>
                </p:ext>
              </p:extLst>
            </p:nvPr>
          </p:nvGraphicFramePr>
          <p:xfrm>
            <a:off x="6113463" y="5490058"/>
            <a:ext cx="104140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520560" imgH="228600" progId="Equation.DSMT4">
                    <p:embed/>
                  </p:oleObj>
                </mc:Choice>
                <mc:Fallback>
                  <p:oleObj name="Equation" r:id="rId7" imgW="520560" imgH="228600" progId="Equation.DSMT4">
                    <p:embed/>
                    <p:pic>
                      <p:nvPicPr>
                        <p:cNvPr id="21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13463" y="5490058"/>
                          <a:ext cx="1041400" cy="457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" name="Group 137">
            <a:extLst>
              <a:ext uri="{FF2B5EF4-FFF2-40B4-BE49-F238E27FC236}">
                <a16:creationId xmlns:a16="http://schemas.microsoft.com/office/drawing/2014/main" id="{6B357CC3-DBBE-59D6-365A-3CE84BACB3BD}"/>
              </a:ext>
            </a:extLst>
          </p:cNvPr>
          <p:cNvGrpSpPr>
            <a:grpSpLocks/>
          </p:cNvGrpSpPr>
          <p:nvPr/>
        </p:nvGrpSpPr>
        <p:grpSpPr bwMode="auto">
          <a:xfrm>
            <a:off x="2519363" y="2829451"/>
            <a:ext cx="5178806" cy="546100"/>
            <a:chOff x="126" y="733"/>
            <a:chExt cx="2814" cy="344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C29073D0-8B62-1FA8-082C-38294C79E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755"/>
              <a:ext cx="2321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indent="266700" fontAlgn="base">
                <a:spcBef>
                  <a:spcPct val="0"/>
                </a:spcBef>
                <a:spcAft>
                  <a:spcPct val="0"/>
                </a:spcAft>
                <a:tabLst>
                  <a:tab pos="733425" algn="l"/>
                </a:tabLst>
              </a:pPr>
              <a:r>
                <a:rPr kumimoji="1" lang="en-US" altLang="zh-CN" sz="2400" b="1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D 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触发器的特性方程：</a:t>
              </a:r>
            </a:p>
          </p:txBody>
        </p:sp>
        <p:graphicFrame>
          <p:nvGraphicFramePr>
            <p:cNvPr id="24" name="Object 7">
              <a:extLst>
                <a:ext uri="{FF2B5EF4-FFF2-40B4-BE49-F238E27FC236}">
                  <a16:creationId xmlns:a16="http://schemas.microsoft.com/office/drawing/2014/main" id="{69088BA7-54B8-FA6B-3E31-2034028678C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7234527"/>
                </p:ext>
              </p:extLst>
            </p:nvPr>
          </p:nvGraphicFramePr>
          <p:xfrm>
            <a:off x="2069" y="733"/>
            <a:ext cx="871" cy="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9" imgW="558720" imgH="215640" progId="Equation.3">
                    <p:embed/>
                  </p:oleObj>
                </mc:Choice>
                <mc:Fallback>
                  <p:oleObj name="公式" r:id="rId9" imgW="558720" imgH="215640" progId="Equation.3">
                    <p:embed/>
                    <p:pic>
                      <p:nvPicPr>
                        <p:cNvPr id="36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9" y="733"/>
                          <a:ext cx="871" cy="3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5" name="Rectangle 5">
            <a:extLst>
              <a:ext uri="{FF2B5EF4-FFF2-40B4-BE49-F238E27FC236}">
                <a16:creationId xmlns:a16="http://schemas.microsoft.com/office/drawing/2014/main" id="{2DF6D1AE-6B6A-955B-4A61-EB5B5E153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2834" y="3477808"/>
            <a:ext cx="6904038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tabLst>
                <a:tab pos="733425" algn="l"/>
              </a:tabLst>
            </a:pPr>
            <a:r>
              <a:rPr kumimoji="1"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将激励方程代入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 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触发器的特性方程得状态方程</a:t>
            </a:r>
          </a:p>
        </p:txBody>
      </p:sp>
      <p:graphicFrame>
        <p:nvGraphicFramePr>
          <p:cNvPr id="26" name="Object 8">
            <a:extLst>
              <a:ext uri="{FF2B5EF4-FFF2-40B4-BE49-F238E27FC236}">
                <a16:creationId xmlns:a16="http://schemas.microsoft.com/office/drawing/2014/main" id="{9E4B3BAB-7012-4FE6-5A9F-42AA87ED9D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7429115"/>
              </p:ext>
            </p:extLst>
          </p:nvPr>
        </p:nvGraphicFramePr>
        <p:xfrm>
          <a:off x="4291893" y="4064853"/>
          <a:ext cx="23114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155600" imgH="241200" progId="Equation.DSMT4">
                  <p:embed/>
                </p:oleObj>
              </mc:Choice>
              <mc:Fallback>
                <p:oleObj name="Equation" r:id="rId11" imgW="1155600" imgH="241200" progId="Equation.DSMT4">
                  <p:embed/>
                  <p:pic>
                    <p:nvPicPr>
                      <p:cNvPr id="4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1893" y="4064853"/>
                        <a:ext cx="2311400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8">
            <a:extLst>
              <a:ext uri="{FF2B5EF4-FFF2-40B4-BE49-F238E27FC236}">
                <a16:creationId xmlns:a16="http://schemas.microsoft.com/office/drawing/2014/main" id="{62ACAEED-6AD2-86BE-B494-F0E217E801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2301296"/>
              </p:ext>
            </p:extLst>
          </p:nvPr>
        </p:nvGraphicFramePr>
        <p:xfrm>
          <a:off x="4291893" y="4645076"/>
          <a:ext cx="19558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977760" imgH="241200" progId="Equation.DSMT4">
                  <p:embed/>
                </p:oleObj>
              </mc:Choice>
              <mc:Fallback>
                <p:oleObj name="Equation" r:id="rId13" imgW="977760" imgH="241200" progId="Equation.DSMT4">
                  <p:embed/>
                  <p:pic>
                    <p:nvPicPr>
                      <p:cNvPr id="43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1893" y="4645076"/>
                        <a:ext cx="1955800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8">
            <a:extLst>
              <a:ext uri="{FF2B5EF4-FFF2-40B4-BE49-F238E27FC236}">
                <a16:creationId xmlns:a16="http://schemas.microsoft.com/office/drawing/2014/main" id="{1D053F90-CE32-BB6A-DC99-C7B1ABD35B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7738670"/>
              </p:ext>
            </p:extLst>
          </p:nvPr>
        </p:nvGraphicFramePr>
        <p:xfrm>
          <a:off x="4291893" y="5225298"/>
          <a:ext cx="19558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977760" imgH="241200" progId="Equation.DSMT4">
                  <p:embed/>
                </p:oleObj>
              </mc:Choice>
              <mc:Fallback>
                <p:oleObj name="Equation" r:id="rId15" imgW="977760" imgH="241200" progId="Equation.DSMT4">
                  <p:embed/>
                  <p:pic>
                    <p:nvPicPr>
                      <p:cNvPr id="4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1893" y="5225298"/>
                        <a:ext cx="1955800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11966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5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FAD60-6D79-5B07-6EF9-1B08603DA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18B54EAA-86F7-9F47-C4C3-E160CF27E7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884887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第三步：根据状态方程组和输出方程列出转换真值表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4D969EF-4A22-878E-32FE-F9796080D00A}"/>
              </a:ext>
            </a:extLst>
          </p:cNvPr>
          <p:cNvGrpSpPr/>
          <p:nvPr/>
        </p:nvGrpSpPr>
        <p:grpSpPr>
          <a:xfrm>
            <a:off x="7829135" y="1955871"/>
            <a:ext cx="3024187" cy="4198938"/>
            <a:chOff x="5219700" y="1599108"/>
            <a:chExt cx="3024187" cy="4198938"/>
          </a:xfrm>
        </p:grpSpPr>
        <p:grpSp>
          <p:nvGrpSpPr>
            <p:cNvPr id="4" name="Group 140">
              <a:extLst>
                <a:ext uri="{FF2B5EF4-FFF2-40B4-BE49-F238E27FC236}">
                  <a16:creationId xmlns:a16="http://schemas.microsoft.com/office/drawing/2014/main" id="{D644D502-E78D-6919-1CDF-50EB2E105B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19700" y="1599108"/>
              <a:ext cx="3024187" cy="4198938"/>
              <a:chOff x="3651" y="1211"/>
              <a:chExt cx="1905" cy="2645"/>
            </a:xfrm>
          </p:grpSpPr>
          <p:grpSp>
            <p:nvGrpSpPr>
              <p:cNvPr id="6" name="Group 136">
                <a:extLst>
                  <a:ext uri="{FF2B5EF4-FFF2-40B4-BE49-F238E27FC236}">
                    <a16:creationId xmlns:a16="http://schemas.microsoft.com/office/drawing/2014/main" id="{3B3F756B-9EBE-0D6C-3BC9-A40D2AE4CF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51" y="1555"/>
                <a:ext cx="1905" cy="2301"/>
                <a:chOff x="3651" y="1555"/>
                <a:chExt cx="1905" cy="2301"/>
              </a:xfrm>
            </p:grpSpPr>
            <p:graphicFrame>
              <p:nvGraphicFramePr>
                <p:cNvPr id="8" name="Object 17">
                  <a:extLst>
                    <a:ext uri="{FF2B5EF4-FFF2-40B4-BE49-F238E27FC236}">
                      <a16:creationId xmlns:a16="http://schemas.microsoft.com/office/drawing/2014/main" id="{5B154C18-2F89-7DC7-1D9C-88ED23A82FC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93497965"/>
                    </p:ext>
                  </p:extLst>
                </p:nvPr>
              </p:nvGraphicFramePr>
              <p:xfrm>
                <a:off x="4400" y="1555"/>
                <a:ext cx="1134" cy="28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公式" r:id="rId3" imgW="838080" imgH="215640" progId="Equation.3">
                        <p:embed/>
                      </p:oleObj>
                    </mc:Choice>
                    <mc:Fallback>
                      <p:oleObj name="公式" r:id="rId3" imgW="838080" imgH="215640" progId="Equation.3">
                        <p:embed/>
                        <p:pic>
                          <p:nvPicPr>
                            <p:cNvPr id="105" name="Object 1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400" y="1555"/>
                              <a:ext cx="1134" cy="28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9" name="Rectangle 58">
                  <a:extLst>
                    <a:ext uri="{FF2B5EF4-FFF2-40B4-BE49-F238E27FC236}">
                      <a16:creationId xmlns:a16="http://schemas.microsoft.com/office/drawing/2014/main" id="{457827E8-FEDA-3963-7574-0F8A8360C5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26" y="3602"/>
                  <a:ext cx="777" cy="2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1 1 0</a:t>
                  </a:r>
                  <a:endParaRPr kumimoji="1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" name="Rectangle 57">
                  <a:extLst>
                    <a:ext uri="{FF2B5EF4-FFF2-40B4-BE49-F238E27FC236}">
                      <a16:creationId xmlns:a16="http://schemas.microsoft.com/office/drawing/2014/main" id="{5795CE55-9A41-08A4-FBA3-8BCFA6FA9B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97" y="3602"/>
                  <a:ext cx="635" cy="2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1 1 1</a:t>
                  </a:r>
                  <a:endParaRPr kumimoji="1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1" name="Rectangle 56">
                  <a:extLst>
                    <a:ext uri="{FF2B5EF4-FFF2-40B4-BE49-F238E27FC236}">
                      <a16:creationId xmlns:a16="http://schemas.microsoft.com/office/drawing/2014/main" id="{31A8234B-82A8-1383-AA45-D19C756D91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26" y="3348"/>
                  <a:ext cx="777" cy="2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1 0 0</a:t>
                  </a:r>
                  <a:endParaRPr kumimoji="1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2" name="Rectangle 55">
                  <a:extLst>
                    <a:ext uri="{FF2B5EF4-FFF2-40B4-BE49-F238E27FC236}">
                      <a16:creationId xmlns:a16="http://schemas.microsoft.com/office/drawing/2014/main" id="{2F419DD8-833F-B1F1-65C0-5BE81E3C06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97" y="3348"/>
                  <a:ext cx="635" cy="2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1 1 0</a:t>
                  </a:r>
                  <a:endParaRPr kumimoji="1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3" name="Rectangle 54">
                  <a:extLst>
                    <a:ext uri="{FF2B5EF4-FFF2-40B4-BE49-F238E27FC236}">
                      <a16:creationId xmlns:a16="http://schemas.microsoft.com/office/drawing/2014/main" id="{C19000D4-08D0-F396-1203-B7CE34E732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26" y="3094"/>
                  <a:ext cx="777" cy="2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0 1 0</a:t>
                  </a:r>
                  <a:endParaRPr kumimoji="1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4" name="Rectangle 53">
                  <a:extLst>
                    <a:ext uri="{FF2B5EF4-FFF2-40B4-BE49-F238E27FC236}">
                      <a16:creationId xmlns:a16="http://schemas.microsoft.com/office/drawing/2014/main" id="{07F0CFED-4CA0-2937-B13A-25E72F0129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97" y="3094"/>
                  <a:ext cx="635" cy="2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1 0 1</a:t>
                  </a:r>
                  <a:endParaRPr kumimoji="1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5" name="Rectangle 52">
                  <a:extLst>
                    <a:ext uri="{FF2B5EF4-FFF2-40B4-BE49-F238E27FC236}">
                      <a16:creationId xmlns:a16="http://schemas.microsoft.com/office/drawing/2014/main" id="{B9EF6003-99B6-485C-D101-5E6818978F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26" y="2840"/>
                  <a:ext cx="777" cy="2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0 0 1</a:t>
                  </a:r>
                  <a:endParaRPr kumimoji="1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6" name="Rectangle 51">
                  <a:extLst>
                    <a:ext uri="{FF2B5EF4-FFF2-40B4-BE49-F238E27FC236}">
                      <a16:creationId xmlns:a16="http://schemas.microsoft.com/office/drawing/2014/main" id="{4C7C277C-E3B0-F413-41A8-83B0FF587A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97" y="2840"/>
                  <a:ext cx="635" cy="2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1 0 0</a:t>
                  </a:r>
                  <a:endParaRPr kumimoji="1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7" name="Rectangle 50">
                  <a:extLst>
                    <a:ext uri="{FF2B5EF4-FFF2-40B4-BE49-F238E27FC236}">
                      <a16:creationId xmlns:a16="http://schemas.microsoft.com/office/drawing/2014/main" id="{F4E3BE7E-E698-F2F6-A8EF-8750FEACCB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26" y="2586"/>
                  <a:ext cx="777" cy="2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1 1 0</a:t>
                  </a:r>
                  <a:endParaRPr kumimoji="1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8" name="Rectangle 49">
                  <a:extLst>
                    <a:ext uri="{FF2B5EF4-FFF2-40B4-BE49-F238E27FC236}">
                      <a16:creationId xmlns:a16="http://schemas.microsoft.com/office/drawing/2014/main" id="{ABF278F4-1347-1AA1-E989-95CE15795A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97" y="2586"/>
                  <a:ext cx="635" cy="2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0 1 1</a:t>
                  </a:r>
                  <a:endParaRPr kumimoji="1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9" name="Rectangle 48">
                  <a:extLst>
                    <a:ext uri="{FF2B5EF4-FFF2-40B4-BE49-F238E27FC236}">
                      <a16:creationId xmlns:a16="http://schemas.microsoft.com/office/drawing/2014/main" id="{6299E230-EC90-C32A-EE37-DDF5AF0108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26" y="2332"/>
                  <a:ext cx="777" cy="2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1 0 0</a:t>
                  </a:r>
                  <a:endParaRPr kumimoji="1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0" name="Rectangle 47">
                  <a:extLst>
                    <a:ext uri="{FF2B5EF4-FFF2-40B4-BE49-F238E27FC236}">
                      <a16:creationId xmlns:a16="http://schemas.microsoft.com/office/drawing/2014/main" id="{87E99775-BB24-12B8-E828-365E2DDE98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97" y="2332"/>
                  <a:ext cx="635" cy="2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0 1 0</a:t>
                  </a:r>
                  <a:endParaRPr kumimoji="1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1" name="Rectangle 46">
                  <a:extLst>
                    <a:ext uri="{FF2B5EF4-FFF2-40B4-BE49-F238E27FC236}">
                      <a16:creationId xmlns:a16="http://schemas.microsoft.com/office/drawing/2014/main" id="{DD91F0F9-B928-83C2-9597-D0FC4C46C5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26" y="2078"/>
                  <a:ext cx="777" cy="2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0 1 0</a:t>
                  </a:r>
                  <a:endParaRPr kumimoji="1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2" name="Rectangle 45">
                  <a:extLst>
                    <a:ext uri="{FF2B5EF4-FFF2-40B4-BE49-F238E27FC236}">
                      <a16:creationId xmlns:a16="http://schemas.microsoft.com/office/drawing/2014/main" id="{21D72ADF-EB50-934A-B0F4-13BDAB3D07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97" y="2078"/>
                  <a:ext cx="635" cy="2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0 0 1</a:t>
                  </a:r>
                  <a:endParaRPr kumimoji="1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3" name="Rectangle 44">
                  <a:extLst>
                    <a:ext uri="{FF2B5EF4-FFF2-40B4-BE49-F238E27FC236}">
                      <a16:creationId xmlns:a16="http://schemas.microsoft.com/office/drawing/2014/main" id="{A4F791AF-6A67-45CE-DEEB-D151DE1AD2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26" y="1824"/>
                  <a:ext cx="777" cy="2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0 0 1</a:t>
                  </a:r>
                  <a:endParaRPr kumimoji="1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4" name="Rectangle 43">
                  <a:extLst>
                    <a:ext uri="{FF2B5EF4-FFF2-40B4-BE49-F238E27FC236}">
                      <a16:creationId xmlns:a16="http://schemas.microsoft.com/office/drawing/2014/main" id="{C8846EEE-F0B2-4CEC-58BA-78DD7F8608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97" y="1824"/>
                  <a:ext cx="635" cy="2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0 0 0</a:t>
                  </a:r>
                  <a:endParaRPr kumimoji="1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5" name="Line 59">
                  <a:extLst>
                    <a:ext uri="{FF2B5EF4-FFF2-40B4-BE49-F238E27FC236}">
                      <a16:creationId xmlns:a16="http://schemas.microsoft.com/office/drawing/2014/main" id="{FDCE7002-AB94-F4B6-FB1E-B10F1F220FC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51" y="1570"/>
                  <a:ext cx="1905" cy="0"/>
                </a:xfrm>
                <a:prstGeom prst="line">
                  <a:avLst/>
                </a:prstGeom>
                <a:noFill/>
                <a:ln w="254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6" name="Line 60">
                  <a:extLst>
                    <a:ext uri="{FF2B5EF4-FFF2-40B4-BE49-F238E27FC236}">
                      <a16:creationId xmlns:a16="http://schemas.microsoft.com/office/drawing/2014/main" id="{92B8FEC0-FC4B-3A93-1851-8834D3D28D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51" y="3856"/>
                  <a:ext cx="1905" cy="0"/>
                </a:xfrm>
                <a:prstGeom prst="line">
                  <a:avLst/>
                </a:prstGeom>
                <a:noFill/>
                <a:ln w="254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7" name="Line 61">
                  <a:extLst>
                    <a:ext uri="{FF2B5EF4-FFF2-40B4-BE49-F238E27FC236}">
                      <a16:creationId xmlns:a16="http://schemas.microsoft.com/office/drawing/2014/main" id="{4CB62A9A-F242-DAD2-9CF4-118336AE367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51" y="1570"/>
                  <a:ext cx="0" cy="2286"/>
                </a:xfrm>
                <a:prstGeom prst="line">
                  <a:avLst/>
                </a:prstGeom>
                <a:noFill/>
                <a:ln w="952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8" name="Line 62">
                  <a:extLst>
                    <a:ext uri="{FF2B5EF4-FFF2-40B4-BE49-F238E27FC236}">
                      <a16:creationId xmlns:a16="http://schemas.microsoft.com/office/drawing/2014/main" id="{98788112-F00F-94DA-A393-BA024BCD54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556" y="1570"/>
                  <a:ext cx="0" cy="2286"/>
                </a:xfrm>
                <a:prstGeom prst="line">
                  <a:avLst/>
                </a:prstGeom>
                <a:noFill/>
                <a:ln w="952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9" name="Line 65">
                  <a:extLst>
                    <a:ext uri="{FF2B5EF4-FFF2-40B4-BE49-F238E27FC236}">
                      <a16:creationId xmlns:a16="http://schemas.microsoft.com/office/drawing/2014/main" id="{2DEC6D73-5D4C-8FB2-739B-D503D8BC75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51" y="1824"/>
                  <a:ext cx="1905" cy="0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30" name="Line 67">
                  <a:extLst>
                    <a:ext uri="{FF2B5EF4-FFF2-40B4-BE49-F238E27FC236}">
                      <a16:creationId xmlns:a16="http://schemas.microsoft.com/office/drawing/2014/main" id="{5AA75A6F-548E-C22E-0FD3-A15E64CE54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77" y="1570"/>
                  <a:ext cx="0" cy="2286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31" name="Line 71">
                  <a:extLst>
                    <a:ext uri="{FF2B5EF4-FFF2-40B4-BE49-F238E27FC236}">
                      <a16:creationId xmlns:a16="http://schemas.microsoft.com/office/drawing/2014/main" id="{DF611287-32BC-E7AE-06C2-4D80148C29A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51" y="2078"/>
                  <a:ext cx="1905" cy="0"/>
                </a:xfrm>
                <a:prstGeom prst="line">
                  <a:avLst/>
                </a:prstGeom>
                <a:noFill/>
                <a:ln w="952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32" name="Line 79">
                  <a:extLst>
                    <a:ext uri="{FF2B5EF4-FFF2-40B4-BE49-F238E27FC236}">
                      <a16:creationId xmlns:a16="http://schemas.microsoft.com/office/drawing/2014/main" id="{FD9BA94B-1E51-8EE4-B41C-10C71A6320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51" y="2332"/>
                  <a:ext cx="1905" cy="0"/>
                </a:xfrm>
                <a:prstGeom prst="line">
                  <a:avLst/>
                </a:prstGeom>
                <a:noFill/>
                <a:ln w="952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33" name="Line 87">
                  <a:extLst>
                    <a:ext uri="{FF2B5EF4-FFF2-40B4-BE49-F238E27FC236}">
                      <a16:creationId xmlns:a16="http://schemas.microsoft.com/office/drawing/2014/main" id="{5C293FDE-D6A0-47D9-0C40-29617B4ED5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51" y="2586"/>
                  <a:ext cx="1905" cy="0"/>
                </a:xfrm>
                <a:prstGeom prst="line">
                  <a:avLst/>
                </a:prstGeom>
                <a:noFill/>
                <a:ln w="952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34" name="Line 95">
                  <a:extLst>
                    <a:ext uri="{FF2B5EF4-FFF2-40B4-BE49-F238E27FC236}">
                      <a16:creationId xmlns:a16="http://schemas.microsoft.com/office/drawing/2014/main" id="{E2D1B42E-9612-0F29-D60D-EE921A7E31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51" y="2840"/>
                  <a:ext cx="1905" cy="0"/>
                </a:xfrm>
                <a:prstGeom prst="line">
                  <a:avLst/>
                </a:prstGeom>
                <a:noFill/>
                <a:ln w="952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35" name="Line 103">
                  <a:extLst>
                    <a:ext uri="{FF2B5EF4-FFF2-40B4-BE49-F238E27FC236}">
                      <a16:creationId xmlns:a16="http://schemas.microsoft.com/office/drawing/2014/main" id="{CE085466-4E39-423F-BAF8-AA37C7B575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51" y="3094"/>
                  <a:ext cx="1905" cy="0"/>
                </a:xfrm>
                <a:prstGeom prst="line">
                  <a:avLst/>
                </a:prstGeom>
                <a:noFill/>
                <a:ln w="952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36" name="Line 111">
                  <a:extLst>
                    <a:ext uri="{FF2B5EF4-FFF2-40B4-BE49-F238E27FC236}">
                      <a16:creationId xmlns:a16="http://schemas.microsoft.com/office/drawing/2014/main" id="{50A1522C-C568-DFAE-9E73-5BC0C1BE70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51" y="3348"/>
                  <a:ext cx="1905" cy="0"/>
                </a:xfrm>
                <a:prstGeom prst="line">
                  <a:avLst/>
                </a:prstGeom>
                <a:noFill/>
                <a:ln w="952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37" name="Line 119">
                  <a:extLst>
                    <a:ext uri="{FF2B5EF4-FFF2-40B4-BE49-F238E27FC236}">
                      <a16:creationId xmlns:a16="http://schemas.microsoft.com/office/drawing/2014/main" id="{61B5B556-EEED-29E4-3A1E-EAA9F4D3B27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51" y="3602"/>
                  <a:ext cx="1905" cy="0"/>
                </a:xfrm>
                <a:prstGeom prst="line">
                  <a:avLst/>
                </a:prstGeom>
                <a:noFill/>
                <a:ln w="952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6020202030204" pitchFamily="34" charset="0"/>
                  </a:endParaRPr>
                </a:p>
              </p:txBody>
            </p:sp>
          </p:grpSp>
          <p:sp>
            <p:nvSpPr>
              <p:cNvPr id="7" name="Rectangle 139">
                <a:extLst>
                  <a:ext uri="{FF2B5EF4-FFF2-40B4-BE49-F238E27FC236}">
                    <a16:creationId xmlns:a16="http://schemas.microsoft.com/office/drawing/2014/main" id="{02D7A5D3-02EC-19D0-6F66-38053AB794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4" y="1211"/>
                <a:ext cx="1564" cy="3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l">
                  <a:defRPr sz="3800" b="1">
                    <a:solidFill>
                      <a:schemeClr val="tx2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algn="l">
                  <a:defRPr sz="3800" b="1">
                    <a:solidFill>
                      <a:schemeClr val="tx2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algn="l">
                  <a:defRPr sz="3800" b="1">
                    <a:solidFill>
                      <a:schemeClr val="tx2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algn="l">
                  <a:defRPr sz="3800" b="1">
                    <a:solidFill>
                      <a:schemeClr val="tx2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algn="l">
                  <a:defRPr sz="3800" b="1">
                    <a:solidFill>
                      <a:schemeClr val="tx2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457200" fontAlgn="base">
                  <a:spcBef>
                    <a:spcPct val="0"/>
                  </a:spcBef>
                  <a:spcAft>
                    <a:spcPct val="0"/>
                  </a:spcAft>
                  <a:defRPr sz="3800" b="1">
                    <a:solidFill>
                      <a:schemeClr val="tx2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914400" fontAlgn="base">
                  <a:spcBef>
                    <a:spcPct val="0"/>
                  </a:spcBef>
                  <a:spcAft>
                    <a:spcPct val="0"/>
                  </a:spcAft>
                  <a:defRPr sz="3800" b="1">
                    <a:solidFill>
                      <a:schemeClr val="tx2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1371600" fontAlgn="base">
                  <a:spcBef>
                    <a:spcPct val="0"/>
                  </a:spcBef>
                  <a:spcAft>
                    <a:spcPct val="0"/>
                  </a:spcAft>
                  <a:defRPr sz="3800" b="1">
                    <a:solidFill>
                      <a:schemeClr val="tx2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1828800" fontAlgn="base">
                  <a:spcBef>
                    <a:spcPct val="0"/>
                  </a:spcBef>
                  <a:spcAft>
                    <a:spcPct val="0"/>
                  </a:spcAft>
                  <a:defRPr sz="3800" b="1">
                    <a:solidFill>
                      <a:schemeClr val="tx2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状态</a:t>
                </a:r>
                <a:r>
                  <a:rPr kumimoji="1" lang="zh-CN" altLang="en-US" sz="2400" kern="0" dirty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转换真值表</a:t>
                </a:r>
                <a:endParaRPr kumimoji="1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graphicFrame>
          <p:nvGraphicFramePr>
            <p:cNvPr id="5" name="Object 8">
              <a:extLst>
                <a:ext uri="{FF2B5EF4-FFF2-40B4-BE49-F238E27FC236}">
                  <a16:creationId xmlns:a16="http://schemas.microsoft.com/office/drawing/2014/main" id="{DA29FF45-9F32-109B-EBAA-998AD340878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67254706"/>
                </p:ext>
              </p:extLst>
            </p:nvPr>
          </p:nvGraphicFramePr>
          <p:xfrm>
            <a:off x="5292080" y="2166748"/>
            <a:ext cx="1005696" cy="4341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558720" imgH="241200" progId="Equation.DSMT4">
                    <p:embed/>
                  </p:oleObj>
                </mc:Choice>
                <mc:Fallback>
                  <p:oleObj name="Equation" r:id="rId5" imgW="558720" imgH="241200" progId="Equation.DSMT4">
                    <p:embed/>
                    <p:pic>
                      <p:nvPicPr>
                        <p:cNvPr id="137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92080" y="2166748"/>
                          <a:ext cx="1005696" cy="43416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8" name="Rectangle 14">
            <a:extLst>
              <a:ext uri="{FF2B5EF4-FFF2-40B4-BE49-F238E27FC236}">
                <a16:creationId xmlns:a16="http://schemas.microsoft.com/office/drawing/2014/main" id="{A3AB15D7-8C58-3079-8BF6-30144C07DE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1980834"/>
            <a:ext cx="247740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indent="266700" algn="l">
              <a:tabLst>
                <a:tab pos="73342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algn="l">
              <a:tabLst>
                <a:tab pos="73342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tabLst>
                <a:tab pos="73342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algn="l">
              <a:tabLst>
                <a:tab pos="73342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tabLst>
                <a:tab pos="73342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tabLst>
                <a:tab pos="73342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tabLst>
                <a:tab pos="73342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tabLst>
                <a:tab pos="73342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tabLst>
                <a:tab pos="73342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ea typeface="华文楷体" panose="02010600040101010101" pitchFamily="2" charset="-122"/>
                <a:cs typeface="Times New Roman" panose="02020603050405020304" pitchFamily="18" charset="0"/>
              </a:rPr>
              <a:t>输出方程组：</a:t>
            </a:r>
            <a:endParaRPr lang="en-US" altLang="zh-CN" b="1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9" name="Rectangle 5">
            <a:extLst>
              <a:ext uri="{FF2B5EF4-FFF2-40B4-BE49-F238E27FC236}">
                <a16:creationId xmlns:a16="http://schemas.microsoft.com/office/drawing/2014/main" id="{9A3B0FD8-6A83-0071-65C0-66AD28740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744" y="3152920"/>
            <a:ext cx="253873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tabLst>
                <a:tab pos="733425" algn="l"/>
              </a:tabLst>
            </a:pPr>
            <a:r>
              <a:rPr kumimoji="1"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状态方程组：</a:t>
            </a:r>
          </a:p>
        </p:txBody>
      </p:sp>
      <p:graphicFrame>
        <p:nvGraphicFramePr>
          <p:cNvPr id="40" name="Object 8">
            <a:extLst>
              <a:ext uri="{FF2B5EF4-FFF2-40B4-BE49-F238E27FC236}">
                <a16:creationId xmlns:a16="http://schemas.microsoft.com/office/drawing/2014/main" id="{198E7C02-7E63-10BC-DA07-F64405344C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1143691"/>
              </p:ext>
            </p:extLst>
          </p:nvPr>
        </p:nvGraphicFramePr>
        <p:xfrm>
          <a:off x="3233212" y="3665371"/>
          <a:ext cx="23114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55600" imgH="241200" progId="Equation.DSMT4">
                  <p:embed/>
                </p:oleObj>
              </mc:Choice>
              <mc:Fallback>
                <p:oleObj name="Equation" r:id="rId7" imgW="1155600" imgH="241200" progId="Equation.DSMT4">
                  <p:embed/>
                  <p:pic>
                    <p:nvPicPr>
                      <p:cNvPr id="61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3212" y="3665371"/>
                        <a:ext cx="2311400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8">
            <a:extLst>
              <a:ext uri="{FF2B5EF4-FFF2-40B4-BE49-F238E27FC236}">
                <a16:creationId xmlns:a16="http://schemas.microsoft.com/office/drawing/2014/main" id="{A00C446B-1670-5A19-48ED-6E50BA070B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7566131"/>
              </p:ext>
            </p:extLst>
          </p:nvPr>
        </p:nvGraphicFramePr>
        <p:xfrm>
          <a:off x="3233212" y="4245594"/>
          <a:ext cx="19558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977760" imgH="241200" progId="Equation.DSMT4">
                  <p:embed/>
                </p:oleObj>
              </mc:Choice>
              <mc:Fallback>
                <p:oleObj name="Equation" r:id="rId9" imgW="977760" imgH="241200" progId="Equation.DSMT4">
                  <p:embed/>
                  <p:pic>
                    <p:nvPicPr>
                      <p:cNvPr id="6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3212" y="4245594"/>
                        <a:ext cx="1955800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8">
            <a:extLst>
              <a:ext uri="{FF2B5EF4-FFF2-40B4-BE49-F238E27FC236}">
                <a16:creationId xmlns:a16="http://schemas.microsoft.com/office/drawing/2014/main" id="{233D6EA4-5ABA-812E-554E-34C07327B4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5506718"/>
              </p:ext>
            </p:extLst>
          </p:nvPr>
        </p:nvGraphicFramePr>
        <p:xfrm>
          <a:off x="3233212" y="4825816"/>
          <a:ext cx="19558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977760" imgH="241200" progId="Equation.DSMT4">
                  <p:embed/>
                </p:oleObj>
              </mc:Choice>
              <mc:Fallback>
                <p:oleObj name="Equation" r:id="rId11" imgW="977760" imgH="241200" progId="Equation.DSMT4">
                  <p:embed/>
                  <p:pic>
                    <p:nvPicPr>
                      <p:cNvPr id="63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3212" y="4825816"/>
                        <a:ext cx="1955800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Rectangle 14">
            <a:extLst>
              <a:ext uri="{FF2B5EF4-FFF2-40B4-BE49-F238E27FC236}">
                <a16:creationId xmlns:a16="http://schemas.microsoft.com/office/drawing/2014/main" id="{F6B495F4-ECD2-CCFF-CFFC-47CCC56B3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2206" y="2463434"/>
            <a:ext cx="352004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indent="266700" algn="l">
              <a:tabLst>
                <a:tab pos="73342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algn="l">
              <a:tabLst>
                <a:tab pos="73342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tabLst>
                <a:tab pos="73342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algn="l">
              <a:tabLst>
                <a:tab pos="73342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tabLst>
                <a:tab pos="73342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tabLst>
                <a:tab pos="73342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tabLst>
                <a:tab pos="73342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tabLst>
                <a:tab pos="73342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tabLst>
                <a:tab pos="73342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indent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i="1" dirty="0">
                <a:ea typeface="华文楷体" panose="02010600040101010101" pitchFamily="2" charset="-122"/>
                <a:cs typeface="Times New Roman" panose="02020603050405020304" pitchFamily="18" charset="0"/>
              </a:rPr>
              <a:t>Z</a:t>
            </a:r>
            <a:r>
              <a:rPr lang="en-US" altLang="zh-CN" b="1" baseline="-30000" dirty="0">
                <a:ea typeface="华文楷体" panose="0201060004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b="1" i="1" dirty="0">
                <a:ea typeface="华文楷体" panose="02010600040101010101" pitchFamily="2" charset="-122"/>
                <a:cs typeface="Times New Roman" panose="02020603050405020304" pitchFamily="18" charset="0"/>
              </a:rPr>
              <a:t>=Q</a:t>
            </a:r>
            <a:r>
              <a:rPr lang="en-US" altLang="zh-CN" b="1" baseline="-30000" dirty="0">
                <a:ea typeface="华文楷体" panose="02010600040101010101" pitchFamily="2" charset="-122"/>
                <a:cs typeface="Times New Roman" panose="02020603050405020304" pitchFamily="18" charset="0"/>
              </a:rPr>
              <a:t>0     </a:t>
            </a:r>
            <a:r>
              <a:rPr lang="en-US" altLang="zh-CN" b="1" i="1" dirty="0">
                <a:ea typeface="华文楷体" panose="02010600040101010101" pitchFamily="2" charset="-122"/>
                <a:cs typeface="Times New Roman" panose="02020603050405020304" pitchFamily="18" charset="0"/>
              </a:rPr>
              <a:t> Z</a:t>
            </a:r>
            <a:r>
              <a:rPr lang="en-US" altLang="zh-CN" b="1" baseline="-30000" dirty="0"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b="1" i="1" dirty="0">
                <a:ea typeface="华文楷体" panose="02010600040101010101" pitchFamily="2" charset="-122"/>
                <a:cs typeface="Times New Roman" panose="02020603050405020304" pitchFamily="18" charset="0"/>
              </a:rPr>
              <a:t>=Q</a:t>
            </a:r>
            <a:r>
              <a:rPr lang="en-US" altLang="zh-CN" b="1" baseline="-30000" dirty="0"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b="1" i="1" dirty="0">
                <a:ea typeface="华文楷体" panose="02010600040101010101" pitchFamily="2" charset="-122"/>
                <a:cs typeface="Times New Roman" panose="02020603050405020304" pitchFamily="18" charset="0"/>
              </a:rPr>
              <a:t>    Z</a:t>
            </a:r>
            <a:r>
              <a:rPr lang="en-US" altLang="zh-CN" b="1" baseline="-30000" dirty="0"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b="1" i="1" dirty="0">
                <a:ea typeface="华文楷体" panose="02010600040101010101" pitchFamily="2" charset="-122"/>
                <a:cs typeface="Times New Roman" panose="02020603050405020304" pitchFamily="18" charset="0"/>
              </a:rPr>
              <a:t>=Q</a:t>
            </a:r>
            <a:r>
              <a:rPr lang="en-US" altLang="zh-CN" b="1" baseline="-30000" dirty="0"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endParaRPr lang="en-US" altLang="zh-CN" b="1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6868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8487C-3EFA-0820-39A1-EA00A50D0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B5E3BB9D-D750-C571-1351-BE8090833B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4328411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考点一：数制之间的转换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25E42D10-9331-D33D-A930-C8CAF4DE1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9469" y="1622048"/>
            <a:ext cx="7993062" cy="1837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例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1.2.7  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将二进制数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kumimoji="1" lang="en-US" altLang="zh-CN" sz="2400" b="1" baseline="-30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＝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(1101100110110011.01)</a:t>
            </a:r>
            <a:r>
              <a:rPr kumimoji="1" lang="en-US" altLang="zh-CN" sz="2400" b="1" baseline="-30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转换为十六进制数。</a:t>
            </a:r>
            <a:endParaRPr kumimoji="1" lang="en-US" altLang="zh-CN" sz="2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zh-CN" sz="2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“高位补零，低位补零 ”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8FFAD731-AF87-E5B6-6785-C5AD0E7D2C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449248"/>
            <a:ext cx="6251764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所以    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kumimoji="1" lang="en-US" altLang="zh-CN" sz="2400" b="1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＝ 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(D9B3.4)</a:t>
            </a:r>
            <a:r>
              <a:rPr kumimoji="1" lang="en-US" altLang="zh-CN" sz="2400" b="1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H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5" name="Group 10">
            <a:extLst>
              <a:ext uri="{FF2B5EF4-FFF2-40B4-BE49-F238E27FC236}">
                <a16:creationId xmlns:a16="http://schemas.microsoft.com/office/drawing/2014/main" id="{7B4858A4-31C8-AE77-8CEE-C4577B452B3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432332" y="3983081"/>
            <a:ext cx="6516687" cy="1365250"/>
            <a:chOff x="5024" y="3807"/>
            <a:chExt cx="3600" cy="936"/>
          </a:xfrm>
        </p:grpSpPr>
        <p:sp>
          <p:nvSpPr>
            <p:cNvPr id="6" name="AutoShape 20">
              <a:extLst>
                <a:ext uri="{FF2B5EF4-FFF2-40B4-BE49-F238E27FC236}">
                  <a16:creationId xmlns:a16="http://schemas.microsoft.com/office/drawing/2014/main" id="{3603F373-F64A-1928-A1BF-6B034A683E9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024" y="3807"/>
              <a:ext cx="3600" cy="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000000"/>
                </a:solidFill>
                <a:latin typeface="Arial Narrow" panose="020B0606020202030204" pitchFamily="34" charset="0"/>
                <a:ea typeface="楷体_GB2312" pitchFamily="49" charset="-122"/>
              </a:endParaRPr>
            </a:p>
          </p:txBody>
        </p:sp>
        <p:sp>
          <p:nvSpPr>
            <p:cNvPr id="7" name="AutoShape 19">
              <a:extLst>
                <a:ext uri="{FF2B5EF4-FFF2-40B4-BE49-F238E27FC236}">
                  <a16:creationId xmlns:a16="http://schemas.microsoft.com/office/drawing/2014/main" id="{BAE6F572-AD75-2A01-A8A7-F06CD796D09C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5869" y="4016"/>
              <a:ext cx="93" cy="372"/>
            </a:xfrm>
            <a:prstGeom prst="leftBrace">
              <a:avLst>
                <a:gd name="adj1" fmla="val 33333"/>
                <a:gd name="adj2" fmla="val 50000"/>
              </a:avLst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000000"/>
                </a:solidFill>
                <a:latin typeface="Arial Narrow" panose="020B0606020202030204" pitchFamily="34" charset="0"/>
                <a:ea typeface="楷体_GB2312" pitchFamily="49" charset="-122"/>
              </a:endParaRPr>
            </a:p>
          </p:txBody>
        </p:sp>
        <p:sp>
          <p:nvSpPr>
            <p:cNvPr id="8" name="Text Box 18">
              <a:extLst>
                <a:ext uri="{FF2B5EF4-FFF2-40B4-BE49-F238E27FC236}">
                  <a16:creationId xmlns:a16="http://schemas.microsoft.com/office/drawing/2014/main" id="{6F3CC2CF-710A-299B-1B7E-14898B1AC4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2" y="3831"/>
              <a:ext cx="2768" cy="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32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1101 1001 1011 0011</a:t>
              </a:r>
              <a:r>
                <a:rPr kumimoji="1" lang="en-US" altLang="zh-CN" sz="3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32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0100</a:t>
              </a:r>
              <a:endParaRPr kumimoji="1" lang="en-US" altLang="zh-CN" sz="60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" name="AutoShape 17">
              <a:extLst>
                <a:ext uri="{FF2B5EF4-FFF2-40B4-BE49-F238E27FC236}">
                  <a16:creationId xmlns:a16="http://schemas.microsoft.com/office/drawing/2014/main" id="{7D12BFD5-876F-D83F-B4F5-7F35B99B8B08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6333" y="4016"/>
              <a:ext cx="93" cy="372"/>
            </a:xfrm>
            <a:prstGeom prst="leftBrace">
              <a:avLst>
                <a:gd name="adj1" fmla="val 33333"/>
                <a:gd name="adj2" fmla="val 50000"/>
              </a:avLst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000000"/>
                </a:solidFill>
                <a:latin typeface="Arial Narrow" panose="020B0606020202030204" pitchFamily="34" charset="0"/>
                <a:ea typeface="楷体_GB2312" pitchFamily="49" charset="-122"/>
              </a:endParaRPr>
            </a:p>
          </p:txBody>
        </p:sp>
        <p:sp>
          <p:nvSpPr>
            <p:cNvPr id="10" name="AutoShape 16">
              <a:extLst>
                <a:ext uri="{FF2B5EF4-FFF2-40B4-BE49-F238E27FC236}">
                  <a16:creationId xmlns:a16="http://schemas.microsoft.com/office/drawing/2014/main" id="{B86CB479-8480-6729-D7B3-EB002B7C662A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6798" y="4016"/>
              <a:ext cx="93" cy="372"/>
            </a:xfrm>
            <a:prstGeom prst="leftBrace">
              <a:avLst>
                <a:gd name="adj1" fmla="val 33333"/>
                <a:gd name="adj2" fmla="val 50000"/>
              </a:avLst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000000"/>
                </a:solidFill>
                <a:latin typeface="Arial Narrow" panose="020B0606020202030204" pitchFamily="34" charset="0"/>
                <a:ea typeface="楷体_GB2312" pitchFamily="49" charset="-122"/>
              </a:endParaRPr>
            </a:p>
          </p:txBody>
        </p:sp>
        <p:sp>
          <p:nvSpPr>
            <p:cNvPr id="11" name="AutoShape 15">
              <a:extLst>
                <a:ext uri="{FF2B5EF4-FFF2-40B4-BE49-F238E27FC236}">
                  <a16:creationId xmlns:a16="http://schemas.microsoft.com/office/drawing/2014/main" id="{0392C9C3-A3BE-A111-7812-4D78E2BB89C2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7263" y="4016"/>
              <a:ext cx="93" cy="372"/>
            </a:xfrm>
            <a:prstGeom prst="leftBrace">
              <a:avLst>
                <a:gd name="adj1" fmla="val 33333"/>
                <a:gd name="adj2" fmla="val 50000"/>
              </a:avLst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000000"/>
                </a:solidFill>
                <a:latin typeface="Arial Narrow" panose="020B0606020202030204" pitchFamily="34" charset="0"/>
                <a:ea typeface="楷体_GB2312" pitchFamily="49" charset="-122"/>
              </a:endParaRPr>
            </a:p>
          </p:txBody>
        </p:sp>
        <p:sp>
          <p:nvSpPr>
            <p:cNvPr id="12" name="AutoShape 14">
              <a:extLst>
                <a:ext uri="{FF2B5EF4-FFF2-40B4-BE49-F238E27FC236}">
                  <a16:creationId xmlns:a16="http://schemas.microsoft.com/office/drawing/2014/main" id="{E93773D9-7A19-4538-E675-C81DDE3BE311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7847" y="4016"/>
              <a:ext cx="93" cy="372"/>
            </a:xfrm>
            <a:prstGeom prst="leftBrace">
              <a:avLst>
                <a:gd name="adj1" fmla="val 33333"/>
                <a:gd name="adj2" fmla="val 50000"/>
              </a:avLst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000000"/>
                </a:solidFill>
                <a:latin typeface="Arial Narrow" panose="020B0606020202030204" pitchFamily="34" charset="0"/>
                <a:ea typeface="楷体_GB2312" pitchFamily="49" charset="-122"/>
              </a:endParaRPr>
            </a:p>
          </p:txBody>
        </p:sp>
        <p:sp>
          <p:nvSpPr>
            <p:cNvPr id="13" name="Text Box 13">
              <a:extLst>
                <a:ext uri="{FF2B5EF4-FFF2-40B4-BE49-F238E27FC236}">
                  <a16:creationId xmlns:a16="http://schemas.microsoft.com/office/drawing/2014/main" id="{A1E3B41E-BE6E-48F3-3B2A-9DB49B7445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4" y="3807"/>
              <a:ext cx="744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800" i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kumimoji="1" lang="en-US" altLang="zh-CN" sz="2800" baseline="-30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kumimoji="1" lang="zh-CN" altLang="en-US" sz="32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：</a:t>
              </a:r>
              <a:endParaRPr kumimoji="1" lang="zh-CN" altLang="en-US" sz="6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4" name="Text Box 12">
              <a:extLst>
                <a:ext uri="{FF2B5EF4-FFF2-40B4-BE49-F238E27FC236}">
                  <a16:creationId xmlns:a16="http://schemas.microsoft.com/office/drawing/2014/main" id="{0D9C2CF4-4444-EDF1-E737-D0D84B14E3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2" y="4172"/>
              <a:ext cx="744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kumimoji="1" lang="en-US" altLang="zh-CN" sz="2800" baseline="-30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kumimoji="1" lang="zh-CN" altLang="en-US" sz="3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：</a:t>
              </a:r>
              <a:endParaRPr kumimoji="1" lang="zh-CN" altLang="en-US" sz="60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" name="Text Box 11">
              <a:extLst>
                <a:ext uri="{FF2B5EF4-FFF2-40B4-BE49-F238E27FC236}">
                  <a16:creationId xmlns:a16="http://schemas.microsoft.com/office/drawing/2014/main" id="{5DC8A5D8-2958-A572-0D19-3F0ADD336B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26" y="4185"/>
              <a:ext cx="2768" cy="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3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D     9      B      3    </a:t>
              </a:r>
              <a:r>
                <a:rPr kumimoji="1" lang="en-US" altLang="zh-CN" sz="32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   </a:t>
              </a:r>
              <a:r>
                <a:rPr kumimoji="1" lang="en-US" altLang="zh-CN" sz="3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kumimoji="1" lang="en-US" altLang="zh-CN" sz="60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14641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utoUpdateAnimBg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A11F3-F6A2-BA76-66B0-2ABEBAEC7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0885D8B0-A09F-92A4-53C7-3DDEE1E7A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3198293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第四步：画状态图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D185E9BC-D539-34DD-216E-F112C12780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1429598"/>
              </p:ext>
            </p:extLst>
          </p:nvPr>
        </p:nvGraphicFramePr>
        <p:xfrm>
          <a:off x="2313650" y="1556941"/>
          <a:ext cx="4503121" cy="24132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3" imgW="3216515" imgH="1723738" progId="Word.Picture.8">
                  <p:embed/>
                </p:oleObj>
              </mc:Choice>
              <mc:Fallback>
                <p:oleObj name="Picture" r:id="rId3" imgW="3216515" imgH="1723738" progId="Word.Picture.8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3650" y="1556941"/>
                        <a:ext cx="4503121" cy="24132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组合 4">
            <a:extLst>
              <a:ext uri="{FF2B5EF4-FFF2-40B4-BE49-F238E27FC236}">
                <a16:creationId xmlns:a16="http://schemas.microsoft.com/office/drawing/2014/main" id="{213FD08B-2AB6-8A7A-216A-C66F366EE51D}"/>
              </a:ext>
            </a:extLst>
          </p:cNvPr>
          <p:cNvGrpSpPr/>
          <p:nvPr/>
        </p:nvGrpSpPr>
        <p:grpSpPr>
          <a:xfrm>
            <a:off x="7411290" y="1812191"/>
            <a:ext cx="3024187" cy="4198938"/>
            <a:chOff x="5219700" y="1599108"/>
            <a:chExt cx="3024187" cy="4198938"/>
          </a:xfrm>
        </p:grpSpPr>
        <p:grpSp>
          <p:nvGrpSpPr>
            <p:cNvPr id="6" name="Group 140">
              <a:extLst>
                <a:ext uri="{FF2B5EF4-FFF2-40B4-BE49-F238E27FC236}">
                  <a16:creationId xmlns:a16="http://schemas.microsoft.com/office/drawing/2014/main" id="{B03481D0-D621-BB24-2137-FD746234F2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19700" y="1599108"/>
              <a:ext cx="3024187" cy="4198938"/>
              <a:chOff x="3651" y="1211"/>
              <a:chExt cx="1905" cy="2645"/>
            </a:xfrm>
          </p:grpSpPr>
          <p:grpSp>
            <p:nvGrpSpPr>
              <p:cNvPr id="8" name="Group 136">
                <a:extLst>
                  <a:ext uri="{FF2B5EF4-FFF2-40B4-BE49-F238E27FC236}">
                    <a16:creationId xmlns:a16="http://schemas.microsoft.com/office/drawing/2014/main" id="{7864633E-C9AB-938F-958F-A4ADD50E3E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51" y="1555"/>
                <a:ext cx="1905" cy="2301"/>
                <a:chOff x="3651" y="1555"/>
                <a:chExt cx="1905" cy="2301"/>
              </a:xfrm>
            </p:grpSpPr>
            <p:graphicFrame>
              <p:nvGraphicFramePr>
                <p:cNvPr id="10" name="Object 17">
                  <a:extLst>
                    <a:ext uri="{FF2B5EF4-FFF2-40B4-BE49-F238E27FC236}">
                      <a16:creationId xmlns:a16="http://schemas.microsoft.com/office/drawing/2014/main" id="{D325119E-6316-8871-F29F-B6205AE48D0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88355516"/>
                    </p:ext>
                  </p:extLst>
                </p:nvPr>
              </p:nvGraphicFramePr>
              <p:xfrm>
                <a:off x="4400" y="1555"/>
                <a:ext cx="1134" cy="28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公式" r:id="rId5" imgW="838080" imgH="215640" progId="Equation.3">
                        <p:embed/>
                      </p:oleObj>
                    </mc:Choice>
                    <mc:Fallback>
                      <p:oleObj name="公式" r:id="rId5" imgW="838080" imgH="215640" progId="Equation.3">
                        <p:embed/>
                        <p:pic>
                          <p:nvPicPr>
                            <p:cNvPr id="61" name="Object 1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400" y="1555"/>
                              <a:ext cx="1134" cy="28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1" name="Rectangle 58">
                  <a:extLst>
                    <a:ext uri="{FF2B5EF4-FFF2-40B4-BE49-F238E27FC236}">
                      <a16:creationId xmlns:a16="http://schemas.microsoft.com/office/drawing/2014/main" id="{3160174D-E871-0FAA-F70A-216074B870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26" y="3602"/>
                  <a:ext cx="777" cy="2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1 1 0</a:t>
                  </a:r>
                  <a:endParaRPr kumimoji="1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2" name="Rectangle 57">
                  <a:extLst>
                    <a:ext uri="{FF2B5EF4-FFF2-40B4-BE49-F238E27FC236}">
                      <a16:creationId xmlns:a16="http://schemas.microsoft.com/office/drawing/2014/main" id="{8CFF040D-1FA7-74E3-5051-3A9F7CCEA3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97" y="3602"/>
                  <a:ext cx="635" cy="2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1 1 1</a:t>
                  </a:r>
                  <a:endParaRPr kumimoji="1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3" name="Rectangle 56">
                  <a:extLst>
                    <a:ext uri="{FF2B5EF4-FFF2-40B4-BE49-F238E27FC236}">
                      <a16:creationId xmlns:a16="http://schemas.microsoft.com/office/drawing/2014/main" id="{5A9E59BA-BFC7-A773-9334-E591D66D28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26" y="3348"/>
                  <a:ext cx="777" cy="2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1 0 0</a:t>
                  </a:r>
                  <a:endParaRPr kumimoji="1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4" name="Rectangle 55">
                  <a:extLst>
                    <a:ext uri="{FF2B5EF4-FFF2-40B4-BE49-F238E27FC236}">
                      <a16:creationId xmlns:a16="http://schemas.microsoft.com/office/drawing/2014/main" id="{1046C364-37C8-5B21-3A08-88839A496A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97" y="3348"/>
                  <a:ext cx="635" cy="2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1 1 0</a:t>
                  </a:r>
                  <a:endParaRPr kumimoji="1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5" name="Rectangle 54">
                  <a:extLst>
                    <a:ext uri="{FF2B5EF4-FFF2-40B4-BE49-F238E27FC236}">
                      <a16:creationId xmlns:a16="http://schemas.microsoft.com/office/drawing/2014/main" id="{2616C36F-5E1D-18B5-1E7D-BBCFC93D5A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26" y="3094"/>
                  <a:ext cx="777" cy="2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0 1 0</a:t>
                  </a:r>
                  <a:endParaRPr kumimoji="1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6" name="Rectangle 53">
                  <a:extLst>
                    <a:ext uri="{FF2B5EF4-FFF2-40B4-BE49-F238E27FC236}">
                      <a16:creationId xmlns:a16="http://schemas.microsoft.com/office/drawing/2014/main" id="{1B2A297D-3387-9F17-40A7-7667F183CD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97" y="3094"/>
                  <a:ext cx="635" cy="2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1 0 1</a:t>
                  </a:r>
                  <a:endParaRPr kumimoji="1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7" name="Rectangle 52">
                  <a:extLst>
                    <a:ext uri="{FF2B5EF4-FFF2-40B4-BE49-F238E27FC236}">
                      <a16:creationId xmlns:a16="http://schemas.microsoft.com/office/drawing/2014/main" id="{F71718D4-28ED-0023-44A2-0D4E3D7E0E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26" y="2840"/>
                  <a:ext cx="777" cy="2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0 0 1</a:t>
                  </a:r>
                  <a:endParaRPr kumimoji="1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8" name="Rectangle 51">
                  <a:extLst>
                    <a:ext uri="{FF2B5EF4-FFF2-40B4-BE49-F238E27FC236}">
                      <a16:creationId xmlns:a16="http://schemas.microsoft.com/office/drawing/2014/main" id="{E23C31E4-98C4-BF99-07F4-CDFB2391C6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97" y="2840"/>
                  <a:ext cx="635" cy="2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1 0 0</a:t>
                  </a:r>
                  <a:endParaRPr kumimoji="1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9" name="Rectangle 50">
                  <a:extLst>
                    <a:ext uri="{FF2B5EF4-FFF2-40B4-BE49-F238E27FC236}">
                      <a16:creationId xmlns:a16="http://schemas.microsoft.com/office/drawing/2014/main" id="{9B5CE0C9-B264-F0E2-1FF6-B31492A395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26" y="2586"/>
                  <a:ext cx="777" cy="2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1 1 0</a:t>
                  </a:r>
                  <a:endParaRPr kumimoji="1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0" name="Rectangle 49">
                  <a:extLst>
                    <a:ext uri="{FF2B5EF4-FFF2-40B4-BE49-F238E27FC236}">
                      <a16:creationId xmlns:a16="http://schemas.microsoft.com/office/drawing/2014/main" id="{5D7A0B0B-65CE-0192-B88A-EE26AF1B65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97" y="2586"/>
                  <a:ext cx="635" cy="2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0 1 1</a:t>
                  </a:r>
                  <a:endParaRPr kumimoji="1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1" name="Rectangle 48">
                  <a:extLst>
                    <a:ext uri="{FF2B5EF4-FFF2-40B4-BE49-F238E27FC236}">
                      <a16:creationId xmlns:a16="http://schemas.microsoft.com/office/drawing/2014/main" id="{7336C2BF-6B5D-B915-0241-A47831A2F7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26" y="2332"/>
                  <a:ext cx="777" cy="2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1 0 0</a:t>
                  </a:r>
                  <a:endParaRPr kumimoji="1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2" name="Rectangle 47">
                  <a:extLst>
                    <a:ext uri="{FF2B5EF4-FFF2-40B4-BE49-F238E27FC236}">
                      <a16:creationId xmlns:a16="http://schemas.microsoft.com/office/drawing/2014/main" id="{425B3F59-B15E-6BE8-EF47-049BC3CA86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97" y="2332"/>
                  <a:ext cx="635" cy="2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0 1 0</a:t>
                  </a:r>
                  <a:endParaRPr kumimoji="1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3" name="Rectangle 46">
                  <a:extLst>
                    <a:ext uri="{FF2B5EF4-FFF2-40B4-BE49-F238E27FC236}">
                      <a16:creationId xmlns:a16="http://schemas.microsoft.com/office/drawing/2014/main" id="{3B707ED7-89ED-282A-9F17-8E2BB6F141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26" y="2078"/>
                  <a:ext cx="777" cy="2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0 1 0</a:t>
                  </a:r>
                  <a:endParaRPr kumimoji="1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4" name="Rectangle 45">
                  <a:extLst>
                    <a:ext uri="{FF2B5EF4-FFF2-40B4-BE49-F238E27FC236}">
                      <a16:creationId xmlns:a16="http://schemas.microsoft.com/office/drawing/2014/main" id="{29D1A7E7-A4EC-FE98-98B7-044F28AB26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97" y="2078"/>
                  <a:ext cx="635" cy="2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0 0 1</a:t>
                  </a:r>
                  <a:endParaRPr kumimoji="1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5" name="Rectangle 44">
                  <a:extLst>
                    <a:ext uri="{FF2B5EF4-FFF2-40B4-BE49-F238E27FC236}">
                      <a16:creationId xmlns:a16="http://schemas.microsoft.com/office/drawing/2014/main" id="{347B6F4A-B7A7-B18D-7389-CBF12F47D0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26" y="1824"/>
                  <a:ext cx="777" cy="2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0 0 1</a:t>
                  </a:r>
                  <a:endParaRPr kumimoji="1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6" name="Rectangle 43">
                  <a:extLst>
                    <a:ext uri="{FF2B5EF4-FFF2-40B4-BE49-F238E27FC236}">
                      <a16:creationId xmlns:a16="http://schemas.microsoft.com/office/drawing/2014/main" id="{3A3B95BB-D1E8-825F-BD5A-B03B7104C0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97" y="1824"/>
                  <a:ext cx="635" cy="2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0 0 0</a:t>
                  </a:r>
                  <a:endParaRPr kumimoji="1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7" name="Line 59">
                  <a:extLst>
                    <a:ext uri="{FF2B5EF4-FFF2-40B4-BE49-F238E27FC236}">
                      <a16:creationId xmlns:a16="http://schemas.microsoft.com/office/drawing/2014/main" id="{2BB43B8F-B8F3-8DE3-2D54-5BC5EE16C6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51" y="1570"/>
                  <a:ext cx="1905" cy="0"/>
                </a:xfrm>
                <a:prstGeom prst="line">
                  <a:avLst/>
                </a:prstGeom>
                <a:noFill/>
                <a:ln w="254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8" name="Line 60">
                  <a:extLst>
                    <a:ext uri="{FF2B5EF4-FFF2-40B4-BE49-F238E27FC236}">
                      <a16:creationId xmlns:a16="http://schemas.microsoft.com/office/drawing/2014/main" id="{AFACA7B3-47E1-F7DD-E35E-619B6872190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51" y="3856"/>
                  <a:ext cx="1905" cy="0"/>
                </a:xfrm>
                <a:prstGeom prst="line">
                  <a:avLst/>
                </a:prstGeom>
                <a:noFill/>
                <a:ln w="254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9" name="Line 61">
                  <a:extLst>
                    <a:ext uri="{FF2B5EF4-FFF2-40B4-BE49-F238E27FC236}">
                      <a16:creationId xmlns:a16="http://schemas.microsoft.com/office/drawing/2014/main" id="{5FEB981C-3563-784A-09C6-AA7729CE947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51" y="1570"/>
                  <a:ext cx="0" cy="2286"/>
                </a:xfrm>
                <a:prstGeom prst="line">
                  <a:avLst/>
                </a:prstGeom>
                <a:noFill/>
                <a:ln w="952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30" name="Line 62">
                  <a:extLst>
                    <a:ext uri="{FF2B5EF4-FFF2-40B4-BE49-F238E27FC236}">
                      <a16:creationId xmlns:a16="http://schemas.microsoft.com/office/drawing/2014/main" id="{035E83CA-CEBA-F931-F6CF-0E9EBE4305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556" y="1570"/>
                  <a:ext cx="0" cy="2286"/>
                </a:xfrm>
                <a:prstGeom prst="line">
                  <a:avLst/>
                </a:prstGeom>
                <a:noFill/>
                <a:ln w="952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31" name="Line 65">
                  <a:extLst>
                    <a:ext uri="{FF2B5EF4-FFF2-40B4-BE49-F238E27FC236}">
                      <a16:creationId xmlns:a16="http://schemas.microsoft.com/office/drawing/2014/main" id="{5DBE20A2-3F7B-2EAB-C738-D3573DF612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51" y="1824"/>
                  <a:ext cx="1905" cy="0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32" name="Line 67">
                  <a:extLst>
                    <a:ext uri="{FF2B5EF4-FFF2-40B4-BE49-F238E27FC236}">
                      <a16:creationId xmlns:a16="http://schemas.microsoft.com/office/drawing/2014/main" id="{583C1176-D1B2-F7FB-EBEC-03D84B77A4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77" y="1570"/>
                  <a:ext cx="0" cy="2286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33" name="Line 71">
                  <a:extLst>
                    <a:ext uri="{FF2B5EF4-FFF2-40B4-BE49-F238E27FC236}">
                      <a16:creationId xmlns:a16="http://schemas.microsoft.com/office/drawing/2014/main" id="{A9B9DFA8-4EDB-EE32-804B-D11C161AE4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51" y="2078"/>
                  <a:ext cx="1905" cy="0"/>
                </a:xfrm>
                <a:prstGeom prst="line">
                  <a:avLst/>
                </a:prstGeom>
                <a:noFill/>
                <a:ln w="952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34" name="Line 79">
                  <a:extLst>
                    <a:ext uri="{FF2B5EF4-FFF2-40B4-BE49-F238E27FC236}">
                      <a16:creationId xmlns:a16="http://schemas.microsoft.com/office/drawing/2014/main" id="{A99EFAF8-B854-C438-9E07-A2344EF2916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51" y="2332"/>
                  <a:ext cx="1905" cy="0"/>
                </a:xfrm>
                <a:prstGeom prst="line">
                  <a:avLst/>
                </a:prstGeom>
                <a:noFill/>
                <a:ln w="952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35" name="Line 87">
                  <a:extLst>
                    <a:ext uri="{FF2B5EF4-FFF2-40B4-BE49-F238E27FC236}">
                      <a16:creationId xmlns:a16="http://schemas.microsoft.com/office/drawing/2014/main" id="{442C0B0E-6D6D-7857-6120-DD479BCA866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51" y="2586"/>
                  <a:ext cx="1905" cy="0"/>
                </a:xfrm>
                <a:prstGeom prst="line">
                  <a:avLst/>
                </a:prstGeom>
                <a:noFill/>
                <a:ln w="952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36" name="Line 95">
                  <a:extLst>
                    <a:ext uri="{FF2B5EF4-FFF2-40B4-BE49-F238E27FC236}">
                      <a16:creationId xmlns:a16="http://schemas.microsoft.com/office/drawing/2014/main" id="{69DD7DCC-84E2-41F3-1C32-4FF733DBCE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51" y="2840"/>
                  <a:ext cx="1905" cy="0"/>
                </a:xfrm>
                <a:prstGeom prst="line">
                  <a:avLst/>
                </a:prstGeom>
                <a:noFill/>
                <a:ln w="952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37" name="Line 103">
                  <a:extLst>
                    <a:ext uri="{FF2B5EF4-FFF2-40B4-BE49-F238E27FC236}">
                      <a16:creationId xmlns:a16="http://schemas.microsoft.com/office/drawing/2014/main" id="{57AAA77F-6164-A5AE-6390-14586451F8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51" y="3094"/>
                  <a:ext cx="1905" cy="0"/>
                </a:xfrm>
                <a:prstGeom prst="line">
                  <a:avLst/>
                </a:prstGeom>
                <a:noFill/>
                <a:ln w="952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38" name="Line 111">
                  <a:extLst>
                    <a:ext uri="{FF2B5EF4-FFF2-40B4-BE49-F238E27FC236}">
                      <a16:creationId xmlns:a16="http://schemas.microsoft.com/office/drawing/2014/main" id="{9AFA08E4-C3D1-ACD2-98CD-B5448C0897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51" y="3348"/>
                  <a:ext cx="1905" cy="0"/>
                </a:xfrm>
                <a:prstGeom prst="line">
                  <a:avLst/>
                </a:prstGeom>
                <a:noFill/>
                <a:ln w="952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39" name="Line 119">
                  <a:extLst>
                    <a:ext uri="{FF2B5EF4-FFF2-40B4-BE49-F238E27FC236}">
                      <a16:creationId xmlns:a16="http://schemas.microsoft.com/office/drawing/2014/main" id="{B1733781-A43D-9D78-274A-31A3F2B026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51" y="3602"/>
                  <a:ext cx="1905" cy="0"/>
                </a:xfrm>
                <a:prstGeom prst="line">
                  <a:avLst/>
                </a:prstGeom>
                <a:noFill/>
                <a:ln w="952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6020202030204" pitchFamily="34" charset="0"/>
                  </a:endParaRPr>
                </a:p>
              </p:txBody>
            </p:sp>
          </p:grpSp>
          <p:sp>
            <p:nvSpPr>
              <p:cNvPr id="9" name="Rectangle 139">
                <a:extLst>
                  <a:ext uri="{FF2B5EF4-FFF2-40B4-BE49-F238E27FC236}">
                    <a16:creationId xmlns:a16="http://schemas.microsoft.com/office/drawing/2014/main" id="{AD0937A7-0825-2ABE-90C8-6CAF0624E6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4" y="1211"/>
                <a:ext cx="1564" cy="3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l">
                  <a:defRPr sz="3800" b="1">
                    <a:solidFill>
                      <a:schemeClr val="tx2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algn="l">
                  <a:defRPr sz="3800" b="1">
                    <a:solidFill>
                      <a:schemeClr val="tx2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algn="l">
                  <a:defRPr sz="3800" b="1">
                    <a:solidFill>
                      <a:schemeClr val="tx2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algn="l">
                  <a:defRPr sz="3800" b="1">
                    <a:solidFill>
                      <a:schemeClr val="tx2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algn="l">
                  <a:defRPr sz="3800" b="1">
                    <a:solidFill>
                      <a:schemeClr val="tx2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457200" fontAlgn="base">
                  <a:spcBef>
                    <a:spcPct val="0"/>
                  </a:spcBef>
                  <a:spcAft>
                    <a:spcPct val="0"/>
                  </a:spcAft>
                  <a:defRPr sz="3800" b="1">
                    <a:solidFill>
                      <a:schemeClr val="tx2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914400" fontAlgn="base">
                  <a:spcBef>
                    <a:spcPct val="0"/>
                  </a:spcBef>
                  <a:spcAft>
                    <a:spcPct val="0"/>
                  </a:spcAft>
                  <a:defRPr sz="3800" b="1">
                    <a:solidFill>
                      <a:schemeClr val="tx2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1371600" fontAlgn="base">
                  <a:spcBef>
                    <a:spcPct val="0"/>
                  </a:spcBef>
                  <a:spcAft>
                    <a:spcPct val="0"/>
                  </a:spcAft>
                  <a:defRPr sz="3800" b="1">
                    <a:solidFill>
                      <a:schemeClr val="tx2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1828800" fontAlgn="base">
                  <a:spcBef>
                    <a:spcPct val="0"/>
                  </a:spcBef>
                  <a:spcAft>
                    <a:spcPct val="0"/>
                  </a:spcAft>
                  <a:defRPr sz="3800" b="1">
                    <a:solidFill>
                      <a:schemeClr val="tx2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状态</a:t>
                </a:r>
                <a:r>
                  <a:rPr kumimoji="1" lang="zh-CN" altLang="en-US" sz="2400" kern="0" dirty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转换真值表</a:t>
                </a:r>
                <a:endParaRPr kumimoji="1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graphicFrame>
          <p:nvGraphicFramePr>
            <p:cNvPr id="7" name="Object 8">
              <a:extLst>
                <a:ext uri="{FF2B5EF4-FFF2-40B4-BE49-F238E27FC236}">
                  <a16:creationId xmlns:a16="http://schemas.microsoft.com/office/drawing/2014/main" id="{22F6E612-EAE9-85E6-BC44-DC27400D7A3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3560597"/>
                </p:ext>
              </p:extLst>
            </p:nvPr>
          </p:nvGraphicFramePr>
          <p:xfrm>
            <a:off x="5292080" y="2166748"/>
            <a:ext cx="1005696" cy="4341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558720" imgH="241200" progId="Equation.DSMT4">
                    <p:embed/>
                  </p:oleObj>
                </mc:Choice>
                <mc:Fallback>
                  <p:oleObj name="Equation" r:id="rId7" imgW="558720" imgH="241200" progId="Equation.DSMT4">
                    <p:embed/>
                    <p:pic>
                      <p:nvPicPr>
                        <p:cNvPr id="58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92080" y="2166748"/>
                          <a:ext cx="1005696" cy="43416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518913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A1241-DF73-EE11-03F2-04562BBBF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0A964A53-6AB1-9A45-D1D8-AD8E01C91A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3951705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状态转换图长什么样子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25B6C31-61D4-AA74-C5F3-ED45E03A30A9}"/>
              </a:ext>
            </a:extLst>
          </p:cNvPr>
          <p:cNvGrpSpPr/>
          <p:nvPr/>
        </p:nvGrpSpPr>
        <p:grpSpPr>
          <a:xfrm>
            <a:off x="3701062" y="4298180"/>
            <a:ext cx="2375693" cy="1574800"/>
            <a:chOff x="5652691" y="4157663"/>
            <a:chExt cx="2375693" cy="1574800"/>
          </a:xfrm>
        </p:grpSpPr>
        <p:sp>
          <p:nvSpPr>
            <p:cNvPr id="24" name="Rectangle 125">
              <a:extLst>
                <a:ext uri="{FF2B5EF4-FFF2-40B4-BE49-F238E27FC236}">
                  <a16:creationId xmlns:a16="http://schemas.microsoft.com/office/drawing/2014/main" id="{E7409CB7-8EBE-5D07-2785-F503A7D7A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3016" y="5207000"/>
              <a:ext cx="1045368" cy="525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 0 / 1</a:t>
              </a:r>
              <a:endPara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25" name="Rectangle 126">
              <a:extLst>
                <a:ext uri="{FF2B5EF4-FFF2-40B4-BE49-F238E27FC236}">
                  <a16:creationId xmlns:a16="http://schemas.microsoft.com/office/drawing/2014/main" id="{09031488-AE29-386E-3B31-CF3427C7F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2691" y="5207000"/>
              <a:ext cx="1042194" cy="525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 1 / 0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26" name="Rectangle 128">
              <a:extLst>
                <a:ext uri="{FF2B5EF4-FFF2-40B4-BE49-F238E27FC236}">
                  <a16:creationId xmlns:a16="http://schemas.microsoft.com/office/drawing/2014/main" id="{438AF8FC-CBEE-2CC3-44F7-166803B11B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3016" y="4681538"/>
              <a:ext cx="1045368" cy="525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 1 / 0</a:t>
              </a:r>
              <a:endPara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27" name="Rectangle 129">
              <a:extLst>
                <a:ext uri="{FF2B5EF4-FFF2-40B4-BE49-F238E27FC236}">
                  <a16:creationId xmlns:a16="http://schemas.microsoft.com/office/drawing/2014/main" id="{0231043F-CFBE-6A09-F706-B5AC9BF3C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2691" y="4681538"/>
              <a:ext cx="1042194" cy="525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 0 / 0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28" name="Rectangle 131">
              <a:extLst>
                <a:ext uri="{FF2B5EF4-FFF2-40B4-BE49-F238E27FC236}">
                  <a16:creationId xmlns:a16="http://schemas.microsoft.com/office/drawing/2014/main" id="{8685BE2C-1E62-4E31-0196-8E22ABB7D5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3016" y="4157663"/>
              <a:ext cx="1045368" cy="523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 0 / 0</a:t>
              </a:r>
              <a:endPara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sp>
        <p:nvSpPr>
          <p:cNvPr id="29" name="Rectangle 132">
            <a:extLst>
              <a:ext uri="{FF2B5EF4-FFF2-40B4-BE49-F238E27FC236}">
                <a16:creationId xmlns:a16="http://schemas.microsoft.com/office/drawing/2014/main" id="{B9842D58-50B9-3DFE-FDC9-EA482A292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1062" y="4298180"/>
            <a:ext cx="1042194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0 1 / 0</a:t>
            </a:r>
            <a:endParaRPr kumimoji="1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30" name="Rectangle 134">
            <a:extLst>
              <a:ext uri="{FF2B5EF4-FFF2-40B4-BE49-F238E27FC236}">
                <a16:creationId xmlns:a16="http://schemas.microsoft.com/office/drawing/2014/main" id="{688DFDA2-AC19-E0C9-8E1C-97D99A5048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1387" y="3772717"/>
            <a:ext cx="1045368" cy="52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0 1 / 0</a:t>
            </a:r>
            <a:endParaRPr kumimoji="1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31" name="Rectangle 135">
            <a:extLst>
              <a:ext uri="{FF2B5EF4-FFF2-40B4-BE49-F238E27FC236}">
                <a16:creationId xmlns:a16="http://schemas.microsoft.com/office/drawing/2014/main" id="{01E7AF15-A3B2-A3E0-E973-9F44D3547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1062" y="3772717"/>
            <a:ext cx="1042194" cy="52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0 0 / 0</a:t>
            </a:r>
            <a:endParaRPr kumimoji="1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AD443D44-F8F2-C386-2F72-2E7BBA0253C9}"/>
              </a:ext>
            </a:extLst>
          </p:cNvPr>
          <p:cNvGrpSpPr/>
          <p:nvPr/>
        </p:nvGrpSpPr>
        <p:grpSpPr>
          <a:xfrm>
            <a:off x="2475909" y="2274117"/>
            <a:ext cx="3738562" cy="3598863"/>
            <a:chOff x="4427538" y="2133600"/>
            <a:chExt cx="3738562" cy="3598863"/>
          </a:xfrm>
        </p:grpSpPr>
        <p:graphicFrame>
          <p:nvGraphicFramePr>
            <p:cNvPr id="33" name="Object 123">
              <a:extLst>
                <a:ext uri="{FF2B5EF4-FFF2-40B4-BE49-F238E27FC236}">
                  <a16:creationId xmlns:a16="http://schemas.microsoft.com/office/drawing/2014/main" id="{893F5463-BEE8-3199-763A-6C77201241B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53830347"/>
                </p:ext>
              </p:extLst>
            </p:nvPr>
          </p:nvGraphicFramePr>
          <p:xfrm>
            <a:off x="4502150" y="2641600"/>
            <a:ext cx="788987" cy="611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" imgW="368280" imgH="215640" progId="Equation.3">
                    <p:embed/>
                  </p:oleObj>
                </mc:Choice>
                <mc:Fallback>
                  <p:oleObj name="公式" r:id="rId3" imgW="368280" imgH="215640" progId="Equation.3">
                    <p:embed/>
                    <p:pic>
                      <p:nvPicPr>
                        <p:cNvPr id="50" name="Object 1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02150" y="2641600"/>
                          <a:ext cx="788987" cy="6111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124">
              <a:extLst>
                <a:ext uri="{FF2B5EF4-FFF2-40B4-BE49-F238E27FC236}">
                  <a16:creationId xmlns:a16="http://schemas.microsoft.com/office/drawing/2014/main" id="{2D8FD6BD-F8B1-4831-6873-39F58933005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15676047"/>
                </p:ext>
              </p:extLst>
            </p:nvPr>
          </p:nvGraphicFramePr>
          <p:xfrm>
            <a:off x="5978525" y="2325688"/>
            <a:ext cx="1454150" cy="520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5" imgW="787320" imgH="215640" progId="Equation.3">
                    <p:embed/>
                  </p:oleObj>
                </mc:Choice>
                <mc:Fallback>
                  <p:oleObj name="公式" r:id="rId5" imgW="787320" imgH="215640" progId="Equation.3">
                    <p:embed/>
                    <p:pic>
                      <p:nvPicPr>
                        <p:cNvPr id="51" name="Object 1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78525" y="2325688"/>
                          <a:ext cx="1454150" cy="5207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" name="Rectangle 127">
              <a:extLst>
                <a:ext uri="{FF2B5EF4-FFF2-40B4-BE49-F238E27FC236}">
                  <a16:creationId xmlns:a16="http://schemas.microsoft.com/office/drawing/2014/main" id="{0A47420A-4C8B-9005-A34F-7465A390D4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4779" y="5207000"/>
              <a:ext cx="789780" cy="525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1 1</a:t>
              </a:r>
              <a:endPara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36" name="Rectangle 130">
              <a:extLst>
                <a:ext uri="{FF2B5EF4-FFF2-40B4-BE49-F238E27FC236}">
                  <a16:creationId xmlns:a16="http://schemas.microsoft.com/office/drawing/2014/main" id="{2CF65FDA-F615-5569-7DDF-CF0742D2AA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4779" y="4681538"/>
              <a:ext cx="789780" cy="525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1 0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37" name="Rectangle 133">
              <a:extLst>
                <a:ext uri="{FF2B5EF4-FFF2-40B4-BE49-F238E27FC236}">
                  <a16:creationId xmlns:a16="http://schemas.microsoft.com/office/drawing/2014/main" id="{4F6C2F75-5D69-D7EE-4E10-16F2C8999F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4779" y="4157663"/>
              <a:ext cx="789780" cy="523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0 1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38" name="Rectangle 136">
              <a:extLst>
                <a:ext uri="{FF2B5EF4-FFF2-40B4-BE49-F238E27FC236}">
                  <a16:creationId xmlns:a16="http://schemas.microsoft.com/office/drawing/2014/main" id="{15AC3575-FAA4-DAD7-DDA7-32AE4D171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4779" y="3632200"/>
              <a:ext cx="789780" cy="525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0 0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39" name="Rectangle 137">
              <a:extLst>
                <a:ext uri="{FF2B5EF4-FFF2-40B4-BE49-F238E27FC236}">
                  <a16:creationId xmlns:a16="http://schemas.microsoft.com/office/drawing/2014/main" id="{D0487281-EDB6-B45E-2A24-975EA45D2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3016" y="3106738"/>
              <a:ext cx="1045368" cy="525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A=</a:t>
              </a:r>
              <a:r>
                <a:rPr kumimoji="1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40" name="Rectangle 138">
              <a:extLst>
                <a:ext uri="{FF2B5EF4-FFF2-40B4-BE49-F238E27FC236}">
                  <a16:creationId xmlns:a16="http://schemas.microsoft.com/office/drawing/2014/main" id="{60184475-4906-C276-B4F7-EA17C01502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2691" y="3106738"/>
              <a:ext cx="1042194" cy="525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A=</a:t>
              </a:r>
              <a:r>
                <a:rPr kumimoji="1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41" name="Line 140">
              <a:extLst>
                <a:ext uri="{FF2B5EF4-FFF2-40B4-BE49-F238E27FC236}">
                  <a16:creationId xmlns:a16="http://schemas.microsoft.com/office/drawing/2014/main" id="{D16F4A91-CE56-2BFD-8928-A13445AF20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2463" y="2133600"/>
              <a:ext cx="3703637" cy="1588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42" name="Line 141">
              <a:extLst>
                <a:ext uri="{FF2B5EF4-FFF2-40B4-BE49-F238E27FC236}">
                  <a16:creationId xmlns:a16="http://schemas.microsoft.com/office/drawing/2014/main" id="{7E020D82-597E-A934-4B93-0F16885119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7538" y="5732463"/>
              <a:ext cx="3738561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43" name="Line 142">
              <a:extLst>
                <a:ext uri="{FF2B5EF4-FFF2-40B4-BE49-F238E27FC236}">
                  <a16:creationId xmlns:a16="http://schemas.microsoft.com/office/drawing/2014/main" id="{5BE2B000-2AB3-B631-4CAA-9155E55F0D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7538" y="2133600"/>
              <a:ext cx="0" cy="3598863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44" name="Line 143">
              <a:extLst>
                <a:ext uri="{FF2B5EF4-FFF2-40B4-BE49-F238E27FC236}">
                  <a16:creationId xmlns:a16="http://schemas.microsoft.com/office/drawing/2014/main" id="{002765C9-FAF8-5D9F-4215-A060010903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6100" y="2133600"/>
              <a:ext cx="0" cy="3598863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45" name="Line 144">
              <a:extLst>
                <a:ext uri="{FF2B5EF4-FFF2-40B4-BE49-F238E27FC236}">
                  <a16:creationId xmlns:a16="http://schemas.microsoft.com/office/drawing/2014/main" id="{D70A7D86-125F-5D1A-8E80-1FEDF8CD9F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2463" y="3632200"/>
              <a:ext cx="3703637" cy="15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46" name="Line 145">
              <a:extLst>
                <a:ext uri="{FF2B5EF4-FFF2-40B4-BE49-F238E27FC236}">
                  <a16:creationId xmlns:a16="http://schemas.microsoft.com/office/drawing/2014/main" id="{A0D692B4-AA5A-0FFE-1532-8B347A3703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02275" y="2133600"/>
              <a:ext cx="0" cy="35988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47" name="Line 146">
              <a:extLst>
                <a:ext uri="{FF2B5EF4-FFF2-40B4-BE49-F238E27FC236}">
                  <a16:creationId xmlns:a16="http://schemas.microsoft.com/office/drawing/2014/main" id="{BC99383B-C305-9B48-782F-02AC702066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32600" y="3106738"/>
              <a:ext cx="0" cy="26257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48" name="Line 147">
              <a:extLst>
                <a:ext uri="{FF2B5EF4-FFF2-40B4-BE49-F238E27FC236}">
                  <a16:creationId xmlns:a16="http://schemas.microsoft.com/office/drawing/2014/main" id="{F66CFBB7-E7BE-0DEF-086F-0640C68C44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29263" y="3106738"/>
              <a:ext cx="2636837" cy="31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49" name="Line 148">
              <a:extLst>
                <a:ext uri="{FF2B5EF4-FFF2-40B4-BE49-F238E27FC236}">
                  <a16:creationId xmlns:a16="http://schemas.microsoft.com/office/drawing/2014/main" id="{3EFBAD62-899E-CEC4-D652-85D0AE147F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2463" y="4157663"/>
              <a:ext cx="3703637" cy="158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50" name="Line 149">
              <a:extLst>
                <a:ext uri="{FF2B5EF4-FFF2-40B4-BE49-F238E27FC236}">
                  <a16:creationId xmlns:a16="http://schemas.microsoft.com/office/drawing/2014/main" id="{0B61134F-3089-E899-66AE-FCC8B71BB3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2463" y="4681538"/>
              <a:ext cx="3703637" cy="317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51" name="Line 150">
              <a:extLst>
                <a:ext uri="{FF2B5EF4-FFF2-40B4-BE49-F238E27FC236}">
                  <a16:creationId xmlns:a16="http://schemas.microsoft.com/office/drawing/2014/main" id="{9D99B2A6-F9EF-F5C6-A535-6A8017323E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2463" y="5207000"/>
              <a:ext cx="3703637" cy="158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</p:grpSp>
      <p:graphicFrame>
        <p:nvGraphicFramePr>
          <p:cNvPr id="52" name="Group 238">
            <a:extLst>
              <a:ext uri="{FF2B5EF4-FFF2-40B4-BE49-F238E27FC236}">
                <a16:creationId xmlns:a16="http://schemas.microsoft.com/office/drawing/2014/main" id="{E8DC23BB-73F2-3A50-BF0F-DEA84B7F9A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934074"/>
              </p:ext>
            </p:extLst>
          </p:nvPr>
        </p:nvGraphicFramePr>
        <p:xfrm>
          <a:off x="7405799" y="2251643"/>
          <a:ext cx="3060700" cy="2174876"/>
        </p:xfrm>
        <a:graphic>
          <a:graphicData uri="http://schemas.openxmlformats.org/drawingml/2006/table">
            <a:tbl>
              <a:tblPr/>
              <a:tblGrid>
                <a:gridCol w="781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96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99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800">
                <a:tc rowSpan="2"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66700" algn="l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indent="142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66700" algn="l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indent="-4763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66700" algn="l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indent="-650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66700" algn="l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indent="-133350"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66700" algn="l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66700" algn="l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66700" algn="l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66700" algn="l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66700" algn="l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>
                          <a:tab pos="266700" algn="l"/>
                        </a:tabLst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现态</a:t>
                      </a:r>
                      <a:endParaRPr kumimoji="0" lang="zh-CN" altLang="en-US" sz="3900" b="1" i="0" u="none" strike="noStrike" cap="none" normalizeH="0" baseline="0" dirty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indent="142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indent="-4763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indent="-650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indent="-133350"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次态／输出</a:t>
                      </a:r>
                      <a:endParaRPr kumimoji="0" lang="zh-CN" altLang="en-US" sz="39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indent="142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indent="-4763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indent="-650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indent="-133350"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X=0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indent="142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indent="-4763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indent="-650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indent="-133350"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X=1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2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indent="142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indent="-4763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indent="-650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indent="-133350"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indent="142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indent="-4763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indent="-650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indent="-133350"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a / 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indent="142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indent="-4763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indent="-650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indent="-133350"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kumimoji="0" lang="en-US" altLang="zh-CN" sz="22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/ 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indent="142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indent="-4763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indent="-650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indent="-133350"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indent="142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indent="-4763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indent="-650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indent="-133350"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altLang="zh-CN" sz="22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/ 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indent="142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indent="-4763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indent="-650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indent="-133350"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c / 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92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indent="142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indent="-4763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indent="-650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indent="-133350"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indent="142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indent="-4763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indent="-650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indent="-133350"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a / 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indent="142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indent="-4763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indent="-650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indent="-133350"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kumimoji="0" lang="en-US" altLang="zh-CN" sz="22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/ 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3" name="椭圆 52">
            <a:extLst>
              <a:ext uri="{FF2B5EF4-FFF2-40B4-BE49-F238E27FC236}">
                <a16:creationId xmlns:a16="http://schemas.microsoft.com/office/drawing/2014/main" id="{D2D6E140-DF93-8129-9D34-2228A7EF4EEC}"/>
              </a:ext>
            </a:extLst>
          </p:cNvPr>
          <p:cNvSpPr/>
          <p:nvPr/>
        </p:nvSpPr>
        <p:spPr>
          <a:xfrm>
            <a:off x="8389048" y="4069978"/>
            <a:ext cx="324036" cy="3205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0170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3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E03D6-6BA9-9D19-F674-0031E23C3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F6D545B0-A5D1-66D5-C288-7BBED2763F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5835234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考点二：同步时序逻辑电路的设计</a:t>
            </a:r>
          </a:p>
        </p:txBody>
      </p:sp>
      <p:sp>
        <p:nvSpPr>
          <p:cNvPr id="5" name="Rectangle 25">
            <a:extLst>
              <a:ext uri="{FF2B5EF4-FFF2-40B4-BE49-F238E27FC236}">
                <a16:creationId xmlns:a16="http://schemas.microsoft.com/office/drawing/2014/main" id="{82946ABD-DFDE-879D-9F79-F8A49538D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4293" y="1779343"/>
            <a:ext cx="7848600" cy="52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1. </a:t>
            </a:r>
            <a:r>
              <a:rPr lang="zh-CN" altLang="en-US" sz="24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画原始状态图和原始状态表</a:t>
            </a:r>
          </a:p>
        </p:txBody>
      </p:sp>
      <p:sp>
        <p:nvSpPr>
          <p:cNvPr id="6" name="Rectangle 25">
            <a:extLst>
              <a:ext uri="{FF2B5EF4-FFF2-40B4-BE49-F238E27FC236}">
                <a16:creationId xmlns:a16="http://schemas.microsoft.com/office/drawing/2014/main" id="{7FB5E9DC-E9B5-DF8D-7317-5177658E7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4293" y="2499275"/>
            <a:ext cx="78486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2. </a:t>
            </a:r>
            <a:r>
              <a:rPr lang="zh-CN" altLang="en-US" sz="24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状态化简</a:t>
            </a:r>
            <a:r>
              <a:rPr lang="en-US" altLang="zh-CN" sz="24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-----</a:t>
            </a:r>
            <a:r>
              <a:rPr lang="zh-CN" altLang="en-US" sz="24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求出最简状态图 </a:t>
            </a: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4872C4A4-11A6-1007-2613-AEC7AE7D5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4293" y="3219207"/>
            <a:ext cx="7848600" cy="108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3. </a:t>
            </a:r>
            <a:r>
              <a:rPr lang="zh-CN" altLang="en-US" sz="24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选择触发器类型，求电路的激励方程和输出方程</a:t>
            </a:r>
            <a:endParaRPr lang="en-US" altLang="zh-CN" sz="2400" b="1" dirty="0">
              <a:solidFill>
                <a:srgbClr val="003366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4. </a:t>
            </a:r>
            <a:r>
              <a:rPr lang="zh-CN" altLang="en-US" sz="24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画出逻辑图并检查自启动能力</a:t>
            </a:r>
          </a:p>
        </p:txBody>
      </p:sp>
    </p:spTree>
    <p:extLst>
      <p:ext uri="{BB962C8B-B14F-4D97-AF65-F5344CB8AC3E}">
        <p14:creationId xmlns:p14="http://schemas.microsoft.com/office/powerpoint/2010/main" val="13904099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BAAC5-F702-16CD-A7B5-F7E0F2409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43EFBE1E-71DA-2BCC-F960-908D3A973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4201773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听起来很抽象</a:t>
            </a:r>
            <a:r>
              <a:rPr lang="en-US" altLang="zh-CN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--</a:t>
            </a: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举个例子</a:t>
            </a:r>
          </a:p>
        </p:txBody>
      </p:sp>
      <p:sp>
        <p:nvSpPr>
          <p:cNvPr id="3" name="Rectangle 23">
            <a:extLst>
              <a:ext uri="{FF2B5EF4-FFF2-40B4-BE49-F238E27FC236}">
                <a16:creationId xmlns:a16="http://schemas.microsoft.com/office/drawing/2014/main" id="{AF8F1C9A-7859-01D0-EF9B-A732955B61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1875" y="1985722"/>
            <a:ext cx="8028892" cy="1975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设计一个串行数据检测器。电路的输入信号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是与时钟脉冲同步的串行数据，其时序关系如下图所示。输出信号为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Z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；要求电路在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信号输入出现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110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序列时，输出信号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Z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，否则为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2109197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B1104-7E63-BAC7-C9FF-A87AC2E43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25E32793-2DAB-3985-1F69-81200DAFD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93805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举例</a:t>
            </a:r>
          </a:p>
        </p:txBody>
      </p:sp>
      <p:sp>
        <p:nvSpPr>
          <p:cNvPr id="3" name="Rectangle 17">
            <a:extLst>
              <a:ext uri="{FF2B5EF4-FFF2-40B4-BE49-F238E27FC236}">
                <a16:creationId xmlns:a16="http://schemas.microsoft.com/office/drawing/2014/main" id="{488818C1-2BEB-16E3-4F5C-887164B54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3479" y="3778056"/>
            <a:ext cx="7739738" cy="1052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 algn="ju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</a:pP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输入变量：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，输出变量：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Z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endParaRPr lang="en-US" altLang="zh-CN" sz="2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状态定义：</a:t>
            </a:r>
          </a:p>
        </p:txBody>
      </p:sp>
      <p:sp>
        <p:nvSpPr>
          <p:cNvPr id="4" name="Rectangle 162">
            <a:extLst>
              <a:ext uri="{FF2B5EF4-FFF2-40B4-BE49-F238E27FC236}">
                <a16:creationId xmlns:a16="http://schemas.microsoft.com/office/drawing/2014/main" id="{3660C9BC-5B4E-0094-D390-9D35AABEC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8656" y="4304354"/>
            <a:ext cx="6199909" cy="1546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eaLnBrk="0" fontAlgn="base" hangingPunct="0">
              <a:lnSpc>
                <a:spcPct val="13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 —— 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初始状态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;</a:t>
            </a:r>
          </a:p>
          <a:p>
            <a:pPr eaLnBrk="0" fontAlgn="base" hangingPunct="0">
              <a:lnSpc>
                <a:spcPct val="13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b—— X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输入第一个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后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;</a:t>
            </a:r>
          </a:p>
          <a:p>
            <a:pPr eaLnBrk="0" fontAlgn="base" hangingPunct="0">
              <a:lnSpc>
                <a:spcPct val="13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 —— X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连续输入两个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后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5" name="Rectangle 23">
            <a:extLst>
              <a:ext uri="{FF2B5EF4-FFF2-40B4-BE49-F238E27FC236}">
                <a16:creationId xmlns:a16="http://schemas.microsoft.com/office/drawing/2014/main" id="{7759B2B9-1C83-35AB-6AF1-2424E6BB5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4325" y="1278361"/>
            <a:ext cx="8028892" cy="1975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设计一个串行数据检测器。电路的输入信号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是与时钟脉冲同步的串行数据，其时序关系如下图所示。输出信号为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Z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；要求电路在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信号输入出现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110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序列时，输出信号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Z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，否则为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4771268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 autoUpdateAnimBg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FE876-AA7A-D116-B9DE-9056775DC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C642BF4F-B319-12FB-3314-0F1C07835A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93805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举例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5798F0F-5AE2-1ABD-990A-3385EDA551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5925" y="1644001"/>
            <a:ext cx="7380150" cy="52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24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4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）建立原始状态图和原始状态表</a:t>
            </a:r>
          </a:p>
        </p:txBody>
      </p:sp>
      <p:graphicFrame>
        <p:nvGraphicFramePr>
          <p:cNvPr id="4" name="Group 238">
            <a:extLst>
              <a:ext uri="{FF2B5EF4-FFF2-40B4-BE49-F238E27FC236}">
                <a16:creationId xmlns:a16="http://schemas.microsoft.com/office/drawing/2014/main" id="{ED758696-767F-C6B4-866D-51ABD3C23E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955094"/>
              </p:ext>
            </p:extLst>
          </p:nvPr>
        </p:nvGraphicFramePr>
        <p:xfrm>
          <a:off x="7338480" y="3133461"/>
          <a:ext cx="3060700" cy="2174876"/>
        </p:xfrm>
        <a:graphic>
          <a:graphicData uri="http://schemas.openxmlformats.org/drawingml/2006/table">
            <a:tbl>
              <a:tblPr/>
              <a:tblGrid>
                <a:gridCol w="781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96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99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800">
                <a:tc rowSpan="2"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66700" algn="l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indent="142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66700" algn="l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indent="-4763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66700" algn="l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indent="-650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66700" algn="l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indent="-133350"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66700" algn="l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66700" algn="l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66700" algn="l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66700" algn="l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66700" algn="l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>
                          <a:tab pos="266700" algn="l"/>
                        </a:tabLst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现态</a:t>
                      </a:r>
                      <a:endParaRPr kumimoji="0" lang="zh-CN" altLang="en-US" sz="3900" b="1" i="0" u="none" strike="noStrike" cap="none" normalizeH="0" baseline="0" dirty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indent="142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indent="-4763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indent="-650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indent="-133350"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次态／输出</a:t>
                      </a:r>
                      <a:endParaRPr kumimoji="0" lang="zh-CN" altLang="en-US" sz="39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indent="142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indent="-4763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indent="-650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indent="-133350"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X=0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indent="142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indent="-4763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indent="-650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indent="-133350"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X=1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2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indent="142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indent="-4763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indent="-650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indent="-133350"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indent="142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indent="-4763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indent="-650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indent="-133350"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a / 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indent="142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indent="-4763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indent="-650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indent="-133350"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kumimoji="0" lang="en-US" altLang="zh-CN" sz="22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/ 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indent="142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indent="-4763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indent="-650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indent="-133350"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indent="142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indent="-4763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indent="-650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indent="-133350"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altLang="zh-CN" sz="22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/ 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indent="142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indent="-4763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indent="-650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indent="-133350"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c / 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92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indent="142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indent="-4763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indent="-650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indent="-133350"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indent="142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indent="-4763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indent="-650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indent="-133350"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a / 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indent="142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indent="-4763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indent="-650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indent="-133350"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kumimoji="0" lang="en-US" altLang="zh-CN" sz="22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/ 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5" name="组合 4">
            <a:extLst>
              <a:ext uri="{FF2B5EF4-FFF2-40B4-BE49-F238E27FC236}">
                <a16:creationId xmlns:a16="http://schemas.microsoft.com/office/drawing/2014/main" id="{0675B2CF-1B80-F723-00AA-F3306D6454F2}"/>
              </a:ext>
            </a:extLst>
          </p:cNvPr>
          <p:cNvGrpSpPr/>
          <p:nvPr/>
        </p:nvGrpSpPr>
        <p:grpSpPr>
          <a:xfrm>
            <a:off x="2091094" y="2917437"/>
            <a:ext cx="3117143" cy="2296562"/>
            <a:chOff x="5326591" y="3681028"/>
            <a:chExt cx="3117143" cy="2296562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43BD394C-0530-80E3-59F6-6460E9ABDCB7}"/>
                </a:ext>
              </a:extLst>
            </p:cNvPr>
            <p:cNvGrpSpPr/>
            <p:nvPr/>
          </p:nvGrpSpPr>
          <p:grpSpPr>
            <a:xfrm>
              <a:off x="7321433" y="4096334"/>
              <a:ext cx="439718" cy="468052"/>
              <a:chOff x="7624670" y="4225220"/>
              <a:chExt cx="439718" cy="468052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3ADC16BB-9809-2203-4B5E-24036E8EE369}"/>
                  </a:ext>
                </a:extLst>
              </p:cNvPr>
              <p:cNvSpPr/>
              <p:nvPr/>
            </p:nvSpPr>
            <p:spPr bwMode="auto">
              <a:xfrm>
                <a:off x="7624670" y="4261224"/>
                <a:ext cx="432048" cy="432048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000" b="1" i="0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7CAA5526-C0F1-14F9-98B3-1A6B55492AD0}"/>
                  </a:ext>
                </a:extLst>
              </p:cNvPr>
              <p:cNvSpPr/>
              <p:nvPr/>
            </p:nvSpPr>
            <p:spPr bwMode="auto">
              <a:xfrm>
                <a:off x="7632340" y="4225220"/>
                <a:ext cx="432048" cy="432048"/>
              </a:xfrm>
              <a:prstGeom prst="ellipse">
                <a:avLst/>
              </a:prstGeom>
              <a:noFill/>
              <a:ln w="28575" cap="flat" cmpd="sng" algn="ctr">
                <a:noFill/>
                <a:prstDash val="solid"/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b</a:t>
                </a:r>
                <a:endParaRPr kumimoji="0" lang="zh-CN" altLang="en-US" sz="2000" b="1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463CB1FD-2049-90C7-CFD0-6F2B831026A6}"/>
                </a:ext>
              </a:extLst>
            </p:cNvPr>
            <p:cNvGrpSpPr/>
            <p:nvPr/>
          </p:nvGrpSpPr>
          <p:grpSpPr>
            <a:xfrm>
              <a:off x="6032959" y="4086942"/>
              <a:ext cx="432048" cy="468052"/>
              <a:chOff x="6336196" y="4215828"/>
              <a:chExt cx="432048" cy="468052"/>
            </a:xfrm>
          </p:grpSpPr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7E8E74AE-C99A-E900-8A10-2FFD9804FB01}"/>
                  </a:ext>
                </a:extLst>
              </p:cNvPr>
              <p:cNvSpPr/>
              <p:nvPr/>
            </p:nvSpPr>
            <p:spPr bwMode="auto">
              <a:xfrm>
                <a:off x="6336196" y="4251832"/>
                <a:ext cx="432048" cy="432048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000" b="1" i="0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A7FF26C7-3B81-EF05-E682-2A231C28DCEA}"/>
                  </a:ext>
                </a:extLst>
              </p:cNvPr>
              <p:cNvSpPr/>
              <p:nvPr/>
            </p:nvSpPr>
            <p:spPr bwMode="auto">
              <a:xfrm>
                <a:off x="6336196" y="4215828"/>
                <a:ext cx="432048" cy="432048"/>
              </a:xfrm>
              <a:prstGeom prst="ellipse">
                <a:avLst/>
              </a:prstGeom>
              <a:noFill/>
              <a:ln w="28575" cap="flat" cmpd="sng" algn="ctr">
                <a:noFill/>
                <a:prstDash val="solid"/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a</a:t>
                </a:r>
                <a:endParaRPr kumimoji="0" lang="zh-CN" altLang="en-US" sz="2000" b="1" i="0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DDEA0AE6-A693-014B-AF40-336BEF789338}"/>
                </a:ext>
              </a:extLst>
            </p:cNvPr>
            <p:cNvGrpSpPr/>
            <p:nvPr/>
          </p:nvGrpSpPr>
          <p:grpSpPr>
            <a:xfrm>
              <a:off x="5326591" y="3681028"/>
              <a:ext cx="922392" cy="657942"/>
              <a:chOff x="5629828" y="3809914"/>
              <a:chExt cx="922392" cy="657942"/>
            </a:xfrm>
          </p:grpSpPr>
          <p:cxnSp>
            <p:nvCxnSpPr>
              <p:cNvPr id="27" name="曲线连接符 199">
                <a:extLst>
                  <a:ext uri="{FF2B5EF4-FFF2-40B4-BE49-F238E27FC236}">
                    <a16:creationId xmlns:a16="http://schemas.microsoft.com/office/drawing/2014/main" id="{EFDC992D-1447-AD4A-C3D2-AF2C46281D48}"/>
                  </a:ext>
                </a:extLst>
              </p:cNvPr>
              <p:cNvCxnSpPr>
                <a:stCxn id="29" idx="2"/>
                <a:endCxn id="29" idx="0"/>
              </p:cNvCxnSpPr>
              <p:nvPr/>
            </p:nvCxnSpPr>
            <p:spPr bwMode="auto">
              <a:xfrm rot="10800000" flipH="1">
                <a:off x="6336196" y="4251832"/>
                <a:ext cx="216024" cy="216024"/>
              </a:xfrm>
              <a:prstGeom prst="curvedConnector4">
                <a:avLst>
                  <a:gd name="adj1" fmla="val -105822"/>
                  <a:gd name="adj2" fmla="val 205822"/>
                </a:avLst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C046ABAF-1583-F2D3-2484-13BABC9C2D91}"/>
                  </a:ext>
                </a:extLst>
              </p:cNvPr>
              <p:cNvSpPr/>
              <p:nvPr/>
            </p:nvSpPr>
            <p:spPr bwMode="auto">
              <a:xfrm>
                <a:off x="5629828" y="3809914"/>
                <a:ext cx="560859" cy="432048"/>
              </a:xfrm>
              <a:prstGeom prst="ellipse">
                <a:avLst/>
              </a:prstGeom>
              <a:noFill/>
              <a:ln w="28575" cap="flat" cmpd="sng" algn="ctr">
                <a:noFill/>
                <a:prstDash val="solid"/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kumimoji="0" lang="en-US" altLang="zh-CN" sz="2000" b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/0</a:t>
                </a:r>
                <a:endParaRPr kumimoji="0" lang="zh-CN" altLang="en-US" sz="2000" b="1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A0A4E594-419C-DE46-560A-8899829314B4}"/>
                </a:ext>
              </a:extLst>
            </p:cNvPr>
            <p:cNvGrpSpPr/>
            <p:nvPr/>
          </p:nvGrpSpPr>
          <p:grpSpPr>
            <a:xfrm>
              <a:off x="7329103" y="5315075"/>
              <a:ext cx="439718" cy="468052"/>
              <a:chOff x="7632340" y="5443961"/>
              <a:chExt cx="439718" cy="468052"/>
            </a:xfrm>
          </p:grpSpPr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CA6020F7-90D3-A861-CB8D-AF77939F6CAA}"/>
                  </a:ext>
                </a:extLst>
              </p:cNvPr>
              <p:cNvSpPr/>
              <p:nvPr/>
            </p:nvSpPr>
            <p:spPr bwMode="auto">
              <a:xfrm>
                <a:off x="7632340" y="5479965"/>
                <a:ext cx="432048" cy="432048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000" b="1" i="0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17C7B856-6CE5-9B85-5872-7B68089FFAB1}"/>
                  </a:ext>
                </a:extLst>
              </p:cNvPr>
              <p:cNvSpPr/>
              <p:nvPr/>
            </p:nvSpPr>
            <p:spPr bwMode="auto">
              <a:xfrm>
                <a:off x="7640010" y="5443961"/>
                <a:ext cx="432048" cy="432048"/>
              </a:xfrm>
              <a:prstGeom prst="ellipse">
                <a:avLst/>
              </a:prstGeom>
              <a:noFill/>
              <a:ln w="28575" cap="flat" cmpd="sng" algn="ctr">
                <a:noFill/>
                <a:prstDash val="solid"/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c</a:t>
                </a:r>
                <a:endParaRPr kumimoji="0" lang="zh-CN" altLang="en-US" sz="2000" b="1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7B6B456C-13B8-88FC-E915-C66539CC2562}"/>
                </a:ext>
              </a:extLst>
            </p:cNvPr>
            <p:cNvGrpSpPr/>
            <p:nvPr/>
          </p:nvGrpSpPr>
          <p:grpSpPr>
            <a:xfrm>
              <a:off x="7545127" y="5545542"/>
              <a:ext cx="898607" cy="432048"/>
              <a:chOff x="7848364" y="5674428"/>
              <a:chExt cx="898607" cy="432048"/>
            </a:xfrm>
          </p:grpSpPr>
          <p:cxnSp>
            <p:nvCxnSpPr>
              <p:cNvPr id="23" name="曲线连接符 195">
                <a:extLst>
                  <a:ext uri="{FF2B5EF4-FFF2-40B4-BE49-F238E27FC236}">
                    <a16:creationId xmlns:a16="http://schemas.microsoft.com/office/drawing/2014/main" id="{9FE13363-E16A-E03D-5CE1-FE1E967C0FFE}"/>
                  </a:ext>
                </a:extLst>
              </p:cNvPr>
              <p:cNvCxnSpPr>
                <a:stCxn id="25" idx="6"/>
                <a:endCxn id="25" idx="4"/>
              </p:cNvCxnSpPr>
              <p:nvPr/>
            </p:nvCxnSpPr>
            <p:spPr bwMode="auto">
              <a:xfrm flipH="1">
                <a:off x="7848364" y="5695989"/>
                <a:ext cx="216024" cy="216024"/>
              </a:xfrm>
              <a:prstGeom prst="curvedConnector4">
                <a:avLst>
                  <a:gd name="adj1" fmla="val -105822"/>
                  <a:gd name="adj2" fmla="val 205822"/>
                </a:avLst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F3A1B01A-2821-EF99-3764-27B0FA01BBFC}"/>
                  </a:ext>
                </a:extLst>
              </p:cNvPr>
              <p:cNvSpPr/>
              <p:nvPr/>
            </p:nvSpPr>
            <p:spPr bwMode="auto">
              <a:xfrm>
                <a:off x="8186112" y="5674428"/>
                <a:ext cx="560859" cy="432048"/>
              </a:xfrm>
              <a:prstGeom prst="ellipse">
                <a:avLst/>
              </a:prstGeom>
              <a:noFill/>
              <a:ln w="28575" cap="flat" cmpd="sng" algn="ctr">
                <a:noFill/>
                <a:prstDash val="solid"/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kumimoji="0" lang="en-US" altLang="zh-CN" sz="2000" b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/0</a:t>
                </a:r>
                <a:endParaRPr kumimoji="0" lang="zh-CN" altLang="en-US" sz="2000" b="1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EB749778-9312-A4EF-CD4B-85D66D565899}"/>
                </a:ext>
              </a:extLst>
            </p:cNvPr>
            <p:cNvGrpSpPr/>
            <p:nvPr/>
          </p:nvGrpSpPr>
          <p:grpSpPr>
            <a:xfrm>
              <a:off x="6465007" y="3857545"/>
              <a:ext cx="878400" cy="432048"/>
              <a:chOff x="6768244" y="3986431"/>
              <a:chExt cx="878400" cy="432048"/>
            </a:xfrm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13F86AD8-3B4E-69A4-DB23-F82964206012}"/>
                  </a:ext>
                </a:extLst>
              </p:cNvPr>
              <p:cNvSpPr/>
              <p:nvPr/>
            </p:nvSpPr>
            <p:spPr bwMode="auto">
              <a:xfrm>
                <a:off x="6810245" y="3986431"/>
                <a:ext cx="666074" cy="432048"/>
              </a:xfrm>
              <a:prstGeom prst="ellipse">
                <a:avLst/>
              </a:prstGeom>
              <a:noFill/>
              <a:ln w="28575" cap="flat" cmpd="sng" algn="ctr">
                <a:noFill/>
                <a:prstDash val="solid"/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kumimoji="0" lang="en-US" altLang="zh-CN" sz="2000" b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</a:t>
                </a: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kumimoji="0" lang="zh-CN" altLang="en-US" sz="2000" b="1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46594206-69F8-8BB0-0D19-7D48CDE3460E}"/>
                  </a:ext>
                </a:extLst>
              </p:cNvPr>
              <p:cNvCxnSpPr/>
              <p:nvPr/>
            </p:nvCxnSpPr>
            <p:spPr bwMode="auto">
              <a:xfrm flipV="1">
                <a:off x="6768244" y="4398112"/>
                <a:ext cx="878400" cy="299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F3EEC0B-4709-5248-05F2-E2D031DD9C1B}"/>
                </a:ext>
              </a:extLst>
            </p:cNvPr>
            <p:cNvGrpSpPr/>
            <p:nvPr/>
          </p:nvGrpSpPr>
          <p:grpSpPr>
            <a:xfrm>
              <a:off x="6450703" y="4288476"/>
              <a:ext cx="878400" cy="432048"/>
              <a:chOff x="6753940" y="4417362"/>
              <a:chExt cx="878400" cy="432048"/>
            </a:xfrm>
          </p:grpSpPr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6864B7C9-3283-9229-8FF9-D4D86A1B9966}"/>
                  </a:ext>
                </a:extLst>
              </p:cNvPr>
              <p:cNvCxnSpPr/>
              <p:nvPr/>
            </p:nvCxnSpPr>
            <p:spPr bwMode="auto">
              <a:xfrm flipH="1" flipV="1">
                <a:off x="6753940" y="4542128"/>
                <a:ext cx="878400" cy="299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E9BF0518-0696-A73B-128C-B42B27C8F795}"/>
                  </a:ext>
                </a:extLst>
              </p:cNvPr>
              <p:cNvSpPr/>
              <p:nvPr/>
            </p:nvSpPr>
            <p:spPr bwMode="auto">
              <a:xfrm>
                <a:off x="6810245" y="4417362"/>
                <a:ext cx="666074" cy="432048"/>
              </a:xfrm>
              <a:prstGeom prst="ellipse">
                <a:avLst/>
              </a:prstGeom>
              <a:noFill/>
              <a:ln w="28575" cap="flat" cmpd="sng" algn="ctr">
                <a:noFill/>
                <a:prstDash val="solid"/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kumimoji="0" lang="en-US" altLang="zh-CN" sz="2000" b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</a:t>
                </a: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kumimoji="0" lang="zh-CN" altLang="en-US" sz="2000" b="1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D0632326-214A-8A4F-AD0A-E20E211671C4}"/>
                </a:ext>
              </a:extLst>
            </p:cNvPr>
            <p:cNvGrpSpPr/>
            <p:nvPr/>
          </p:nvGrpSpPr>
          <p:grpSpPr>
            <a:xfrm>
              <a:off x="7456064" y="4562825"/>
              <a:ext cx="576356" cy="793555"/>
              <a:chOff x="7463892" y="4557524"/>
              <a:chExt cx="576356" cy="793555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175A4EAE-0367-6EF0-6229-0419C398FE8D}"/>
                  </a:ext>
                </a:extLst>
              </p:cNvPr>
              <p:cNvSpPr/>
              <p:nvPr/>
            </p:nvSpPr>
            <p:spPr bwMode="auto">
              <a:xfrm>
                <a:off x="7463892" y="4679704"/>
                <a:ext cx="576356" cy="432048"/>
              </a:xfrm>
              <a:prstGeom prst="ellipse">
                <a:avLst/>
              </a:prstGeom>
              <a:noFill/>
              <a:ln w="28575" cap="flat" cmpd="sng" algn="ctr">
                <a:noFill/>
                <a:prstDash val="solid"/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kumimoji="0" lang="en-US" altLang="zh-CN" sz="2000" b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</a:t>
                </a: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kumimoji="0" lang="zh-CN" altLang="en-US" sz="2000" b="1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C31C5E96-BF8A-CCD1-05E6-54BB6D56D2FF}"/>
                  </a:ext>
                </a:extLst>
              </p:cNvPr>
              <p:cNvCxnSpPr>
                <a:endCxn id="25" idx="0"/>
              </p:cNvCxnSpPr>
              <p:nvPr/>
            </p:nvCxnSpPr>
            <p:spPr bwMode="auto">
              <a:xfrm flipH="1">
                <a:off x="7545127" y="4557524"/>
                <a:ext cx="4637" cy="793555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8B3C6DC9-D44A-952F-B231-3A76572763E1}"/>
                </a:ext>
              </a:extLst>
            </p:cNvPr>
            <p:cNvGrpSpPr/>
            <p:nvPr/>
          </p:nvGrpSpPr>
          <p:grpSpPr>
            <a:xfrm>
              <a:off x="6366920" y="4509119"/>
              <a:ext cx="1008000" cy="918000"/>
              <a:chOff x="6670157" y="4638005"/>
              <a:chExt cx="1008000" cy="918000"/>
            </a:xfrm>
          </p:grpSpPr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D08383C5-F7ED-99AA-8DCE-65D9A625AC8C}"/>
                  </a:ext>
                </a:extLst>
              </p:cNvPr>
              <p:cNvSpPr/>
              <p:nvPr/>
            </p:nvSpPr>
            <p:spPr bwMode="auto">
              <a:xfrm>
                <a:off x="6781437" y="5034050"/>
                <a:ext cx="628870" cy="432048"/>
              </a:xfrm>
              <a:prstGeom prst="ellipse">
                <a:avLst/>
              </a:prstGeom>
              <a:noFill/>
              <a:ln w="28575" cap="flat" cmpd="sng" algn="ctr">
                <a:noFill/>
                <a:prstDash val="solid"/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kumimoji="0" lang="en-US" altLang="zh-CN" sz="2000" b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</a:t>
                </a: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kumimoji="0" lang="zh-CN" altLang="en-US" sz="2000" b="1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6" name="直接箭头连接符 15">
                <a:extLst>
                  <a:ext uri="{FF2B5EF4-FFF2-40B4-BE49-F238E27FC236}">
                    <a16:creationId xmlns:a16="http://schemas.microsoft.com/office/drawing/2014/main" id="{13AA28B9-E9FE-66EC-0B54-2694ED708D9C}"/>
                  </a:ext>
                </a:extLst>
              </p:cNvPr>
              <p:cNvCxnSpPr/>
              <p:nvPr/>
            </p:nvCxnSpPr>
            <p:spPr bwMode="auto">
              <a:xfrm flipH="1" flipV="1">
                <a:off x="6670157" y="4638005"/>
                <a:ext cx="1008000" cy="91800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</p:spTree>
    <p:extLst>
      <p:ext uri="{BB962C8B-B14F-4D97-AF65-F5344CB8AC3E}">
        <p14:creationId xmlns:p14="http://schemas.microsoft.com/office/powerpoint/2010/main" val="40399526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25EA8-EAD3-3409-DA11-723C37C70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DE7F9BB4-A962-7506-5597-FB343DC02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93805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举例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C1D1C02-8E4B-5299-B8C4-249F37A52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0243" y="1395069"/>
            <a:ext cx="738015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24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24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）状态分配（编码）</a:t>
            </a:r>
          </a:p>
        </p:txBody>
      </p:sp>
      <p:sp>
        <p:nvSpPr>
          <p:cNvPr id="4" name="Rectangle 35">
            <a:extLst>
              <a:ext uri="{FF2B5EF4-FFF2-40B4-BE49-F238E27FC236}">
                <a16:creationId xmlns:a16="http://schemas.microsoft.com/office/drawing/2014/main" id="{2BE12C0D-2BAE-9E52-4459-766920AE9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0243" y="4562003"/>
            <a:ext cx="385281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令 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= 00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= 01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= 10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83277A0-D7E8-2780-AFA8-222652873B35}"/>
              </a:ext>
            </a:extLst>
          </p:cNvPr>
          <p:cNvGrpSpPr/>
          <p:nvPr/>
        </p:nvGrpSpPr>
        <p:grpSpPr>
          <a:xfrm>
            <a:off x="2442971" y="1937815"/>
            <a:ext cx="3117143" cy="2296562"/>
            <a:chOff x="5326591" y="3681028"/>
            <a:chExt cx="3117143" cy="2296562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4D9C3821-9C86-1837-95A2-B3327DB823FA}"/>
                </a:ext>
              </a:extLst>
            </p:cNvPr>
            <p:cNvGrpSpPr/>
            <p:nvPr/>
          </p:nvGrpSpPr>
          <p:grpSpPr>
            <a:xfrm>
              <a:off x="7321433" y="4096334"/>
              <a:ext cx="439718" cy="468052"/>
              <a:chOff x="7624670" y="4225220"/>
              <a:chExt cx="439718" cy="468052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C5F9913A-F63D-EEE5-AB6D-EBA913D3E82A}"/>
                  </a:ext>
                </a:extLst>
              </p:cNvPr>
              <p:cNvSpPr/>
              <p:nvPr/>
            </p:nvSpPr>
            <p:spPr bwMode="auto">
              <a:xfrm>
                <a:off x="7624670" y="4261224"/>
                <a:ext cx="432048" cy="432048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000" b="1" i="0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F063EA33-11F6-1EF7-B277-A35870817861}"/>
                  </a:ext>
                </a:extLst>
              </p:cNvPr>
              <p:cNvSpPr/>
              <p:nvPr/>
            </p:nvSpPr>
            <p:spPr bwMode="auto">
              <a:xfrm>
                <a:off x="7632340" y="4225220"/>
                <a:ext cx="432048" cy="432048"/>
              </a:xfrm>
              <a:prstGeom prst="ellipse">
                <a:avLst/>
              </a:prstGeom>
              <a:noFill/>
              <a:ln w="28575" cap="flat" cmpd="sng" algn="ctr">
                <a:noFill/>
                <a:prstDash val="solid"/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b</a:t>
                </a:r>
                <a:endParaRPr kumimoji="0" lang="zh-CN" altLang="en-US" sz="2000" b="1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73BB5906-6926-953C-2C16-6B186C9132FF}"/>
                </a:ext>
              </a:extLst>
            </p:cNvPr>
            <p:cNvGrpSpPr/>
            <p:nvPr/>
          </p:nvGrpSpPr>
          <p:grpSpPr>
            <a:xfrm>
              <a:off x="6032959" y="4086942"/>
              <a:ext cx="432048" cy="468052"/>
              <a:chOff x="6336196" y="4215828"/>
              <a:chExt cx="432048" cy="468052"/>
            </a:xfrm>
          </p:grpSpPr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CA3C8F25-FA75-3069-8049-62602AD327E6}"/>
                  </a:ext>
                </a:extLst>
              </p:cNvPr>
              <p:cNvSpPr/>
              <p:nvPr/>
            </p:nvSpPr>
            <p:spPr bwMode="auto">
              <a:xfrm>
                <a:off x="6336196" y="4251832"/>
                <a:ext cx="432048" cy="432048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000" b="1" i="0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81FD1171-CBEF-49E6-0838-3FE8576B2793}"/>
                  </a:ext>
                </a:extLst>
              </p:cNvPr>
              <p:cNvSpPr/>
              <p:nvPr/>
            </p:nvSpPr>
            <p:spPr bwMode="auto">
              <a:xfrm>
                <a:off x="6336196" y="4215828"/>
                <a:ext cx="432048" cy="432048"/>
              </a:xfrm>
              <a:prstGeom prst="ellipse">
                <a:avLst/>
              </a:prstGeom>
              <a:noFill/>
              <a:ln w="28575" cap="flat" cmpd="sng" algn="ctr">
                <a:noFill/>
                <a:prstDash val="solid"/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a</a:t>
                </a:r>
                <a:endParaRPr kumimoji="0" lang="zh-CN" altLang="en-US" sz="2000" b="1" i="0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FDF9831E-87D4-B7F6-CA96-1691C2A0DF4E}"/>
                </a:ext>
              </a:extLst>
            </p:cNvPr>
            <p:cNvGrpSpPr/>
            <p:nvPr/>
          </p:nvGrpSpPr>
          <p:grpSpPr>
            <a:xfrm>
              <a:off x="5326591" y="3681028"/>
              <a:ext cx="922392" cy="657942"/>
              <a:chOff x="5629828" y="3809914"/>
              <a:chExt cx="922392" cy="657942"/>
            </a:xfrm>
          </p:grpSpPr>
          <p:cxnSp>
            <p:nvCxnSpPr>
              <p:cNvPr id="27" name="曲线连接符 29">
                <a:extLst>
                  <a:ext uri="{FF2B5EF4-FFF2-40B4-BE49-F238E27FC236}">
                    <a16:creationId xmlns:a16="http://schemas.microsoft.com/office/drawing/2014/main" id="{AF4D11BB-051B-DD16-B0FE-944C63831DD5}"/>
                  </a:ext>
                </a:extLst>
              </p:cNvPr>
              <p:cNvCxnSpPr>
                <a:stCxn id="29" idx="2"/>
                <a:endCxn id="29" idx="0"/>
              </p:cNvCxnSpPr>
              <p:nvPr/>
            </p:nvCxnSpPr>
            <p:spPr bwMode="auto">
              <a:xfrm rot="10800000" flipH="1">
                <a:off x="6336196" y="4251832"/>
                <a:ext cx="216024" cy="216024"/>
              </a:xfrm>
              <a:prstGeom prst="curvedConnector4">
                <a:avLst>
                  <a:gd name="adj1" fmla="val -105822"/>
                  <a:gd name="adj2" fmla="val 205822"/>
                </a:avLst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825659DE-C06E-4462-ED6B-29F9FA771DBF}"/>
                  </a:ext>
                </a:extLst>
              </p:cNvPr>
              <p:cNvSpPr/>
              <p:nvPr/>
            </p:nvSpPr>
            <p:spPr bwMode="auto">
              <a:xfrm>
                <a:off x="5629828" y="3809914"/>
                <a:ext cx="560859" cy="432048"/>
              </a:xfrm>
              <a:prstGeom prst="ellipse">
                <a:avLst/>
              </a:prstGeom>
              <a:noFill/>
              <a:ln w="28575" cap="flat" cmpd="sng" algn="ctr">
                <a:noFill/>
                <a:prstDash val="solid"/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kumimoji="0" lang="en-US" altLang="zh-CN" sz="2000" b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/0</a:t>
                </a:r>
                <a:endParaRPr kumimoji="0" lang="zh-CN" altLang="en-US" sz="2000" b="1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44346C0-9610-572C-AF5A-328A1BC5E117}"/>
                </a:ext>
              </a:extLst>
            </p:cNvPr>
            <p:cNvGrpSpPr/>
            <p:nvPr/>
          </p:nvGrpSpPr>
          <p:grpSpPr>
            <a:xfrm>
              <a:off x="7329103" y="5315075"/>
              <a:ext cx="439718" cy="468052"/>
              <a:chOff x="7632340" y="5443961"/>
              <a:chExt cx="439718" cy="468052"/>
            </a:xfrm>
          </p:grpSpPr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1B738045-261E-0DDE-C18E-CDF874E10CC5}"/>
                  </a:ext>
                </a:extLst>
              </p:cNvPr>
              <p:cNvSpPr/>
              <p:nvPr/>
            </p:nvSpPr>
            <p:spPr bwMode="auto">
              <a:xfrm>
                <a:off x="7632340" y="5479965"/>
                <a:ext cx="432048" cy="432048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000" b="1" i="0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05F85C5E-62BF-B5AC-26C0-FFA3F2797118}"/>
                  </a:ext>
                </a:extLst>
              </p:cNvPr>
              <p:cNvSpPr/>
              <p:nvPr/>
            </p:nvSpPr>
            <p:spPr bwMode="auto">
              <a:xfrm>
                <a:off x="7640010" y="5443961"/>
                <a:ext cx="432048" cy="432048"/>
              </a:xfrm>
              <a:prstGeom prst="ellipse">
                <a:avLst/>
              </a:prstGeom>
              <a:noFill/>
              <a:ln w="28575" cap="flat" cmpd="sng" algn="ctr">
                <a:noFill/>
                <a:prstDash val="solid"/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c</a:t>
                </a:r>
                <a:endParaRPr kumimoji="0" lang="zh-CN" altLang="en-US" sz="2000" b="1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C8ACAEB-9384-AAF1-0317-057C70EDC793}"/>
                </a:ext>
              </a:extLst>
            </p:cNvPr>
            <p:cNvGrpSpPr/>
            <p:nvPr/>
          </p:nvGrpSpPr>
          <p:grpSpPr>
            <a:xfrm>
              <a:off x="7545127" y="5545542"/>
              <a:ext cx="898607" cy="432048"/>
              <a:chOff x="7848364" y="5674428"/>
              <a:chExt cx="898607" cy="432048"/>
            </a:xfrm>
          </p:grpSpPr>
          <p:cxnSp>
            <p:nvCxnSpPr>
              <p:cNvPr id="23" name="曲线连接符 25">
                <a:extLst>
                  <a:ext uri="{FF2B5EF4-FFF2-40B4-BE49-F238E27FC236}">
                    <a16:creationId xmlns:a16="http://schemas.microsoft.com/office/drawing/2014/main" id="{43DF0D51-246D-4241-D511-D92DCF6F0061}"/>
                  </a:ext>
                </a:extLst>
              </p:cNvPr>
              <p:cNvCxnSpPr>
                <a:stCxn id="25" idx="6"/>
                <a:endCxn id="25" idx="4"/>
              </p:cNvCxnSpPr>
              <p:nvPr/>
            </p:nvCxnSpPr>
            <p:spPr bwMode="auto">
              <a:xfrm flipH="1">
                <a:off x="7848364" y="5695989"/>
                <a:ext cx="216024" cy="216024"/>
              </a:xfrm>
              <a:prstGeom prst="curvedConnector4">
                <a:avLst>
                  <a:gd name="adj1" fmla="val -105822"/>
                  <a:gd name="adj2" fmla="val 205822"/>
                </a:avLst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FE534A9A-ACF9-9038-AB8F-74674BE88288}"/>
                  </a:ext>
                </a:extLst>
              </p:cNvPr>
              <p:cNvSpPr/>
              <p:nvPr/>
            </p:nvSpPr>
            <p:spPr bwMode="auto">
              <a:xfrm>
                <a:off x="8186112" y="5674428"/>
                <a:ext cx="560859" cy="432048"/>
              </a:xfrm>
              <a:prstGeom prst="ellipse">
                <a:avLst/>
              </a:prstGeom>
              <a:noFill/>
              <a:ln w="28575" cap="flat" cmpd="sng" algn="ctr">
                <a:noFill/>
                <a:prstDash val="solid"/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kumimoji="0" lang="en-US" altLang="zh-CN" sz="2000" b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/0</a:t>
                </a:r>
                <a:endParaRPr kumimoji="0" lang="zh-CN" altLang="en-US" sz="2000" b="1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FADA448E-E82A-AF3E-F2FA-CCCD6DC00BD6}"/>
                </a:ext>
              </a:extLst>
            </p:cNvPr>
            <p:cNvGrpSpPr/>
            <p:nvPr/>
          </p:nvGrpSpPr>
          <p:grpSpPr>
            <a:xfrm>
              <a:off x="6465007" y="3857545"/>
              <a:ext cx="878400" cy="432048"/>
              <a:chOff x="6768244" y="3986431"/>
              <a:chExt cx="878400" cy="432048"/>
            </a:xfrm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5125758C-78FF-7EF6-4AA8-FCEAD285BF5D}"/>
                  </a:ext>
                </a:extLst>
              </p:cNvPr>
              <p:cNvSpPr/>
              <p:nvPr/>
            </p:nvSpPr>
            <p:spPr bwMode="auto">
              <a:xfrm>
                <a:off x="6810245" y="3986431"/>
                <a:ext cx="666074" cy="432048"/>
              </a:xfrm>
              <a:prstGeom prst="ellipse">
                <a:avLst/>
              </a:prstGeom>
              <a:noFill/>
              <a:ln w="28575" cap="flat" cmpd="sng" algn="ctr">
                <a:noFill/>
                <a:prstDash val="solid"/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kumimoji="0" lang="en-US" altLang="zh-CN" sz="2000" b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</a:t>
                </a: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kumimoji="0" lang="zh-CN" altLang="en-US" sz="2000" b="1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8ADD26C0-D4E1-7EA9-1E9B-AC24E6727328}"/>
                  </a:ext>
                </a:extLst>
              </p:cNvPr>
              <p:cNvCxnSpPr/>
              <p:nvPr/>
            </p:nvCxnSpPr>
            <p:spPr bwMode="auto">
              <a:xfrm flipV="1">
                <a:off x="6768244" y="4398112"/>
                <a:ext cx="878400" cy="299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620D7DD-3D09-FDA4-B0A8-55636028ECAD}"/>
                </a:ext>
              </a:extLst>
            </p:cNvPr>
            <p:cNvGrpSpPr/>
            <p:nvPr/>
          </p:nvGrpSpPr>
          <p:grpSpPr>
            <a:xfrm>
              <a:off x="6450703" y="4288476"/>
              <a:ext cx="878400" cy="432048"/>
              <a:chOff x="6753940" y="4417362"/>
              <a:chExt cx="878400" cy="432048"/>
            </a:xfrm>
          </p:grpSpPr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C265BF5A-7011-6F06-B4D2-0DA57C8909AF}"/>
                  </a:ext>
                </a:extLst>
              </p:cNvPr>
              <p:cNvCxnSpPr/>
              <p:nvPr/>
            </p:nvCxnSpPr>
            <p:spPr bwMode="auto">
              <a:xfrm flipH="1" flipV="1">
                <a:off x="6753940" y="4542128"/>
                <a:ext cx="878400" cy="299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1C229D0A-8489-AE74-8D22-2CF34B27EB48}"/>
                  </a:ext>
                </a:extLst>
              </p:cNvPr>
              <p:cNvSpPr/>
              <p:nvPr/>
            </p:nvSpPr>
            <p:spPr bwMode="auto">
              <a:xfrm>
                <a:off x="6810245" y="4417362"/>
                <a:ext cx="666074" cy="432048"/>
              </a:xfrm>
              <a:prstGeom prst="ellipse">
                <a:avLst/>
              </a:prstGeom>
              <a:noFill/>
              <a:ln w="28575" cap="flat" cmpd="sng" algn="ctr">
                <a:noFill/>
                <a:prstDash val="solid"/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kumimoji="0" lang="en-US" altLang="zh-CN" sz="2000" b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</a:t>
                </a: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kumimoji="0" lang="zh-CN" altLang="en-US" sz="2000" b="1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062E876-A1D8-857F-8057-525A388FF9D3}"/>
                </a:ext>
              </a:extLst>
            </p:cNvPr>
            <p:cNvGrpSpPr/>
            <p:nvPr/>
          </p:nvGrpSpPr>
          <p:grpSpPr>
            <a:xfrm>
              <a:off x="7456064" y="4562825"/>
              <a:ext cx="576356" cy="793555"/>
              <a:chOff x="7463892" y="4557524"/>
              <a:chExt cx="576356" cy="793555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D3A2ECA1-2DC8-C83E-3CA9-518C808D3DFD}"/>
                  </a:ext>
                </a:extLst>
              </p:cNvPr>
              <p:cNvSpPr/>
              <p:nvPr/>
            </p:nvSpPr>
            <p:spPr bwMode="auto">
              <a:xfrm>
                <a:off x="7463892" y="4679704"/>
                <a:ext cx="576356" cy="432048"/>
              </a:xfrm>
              <a:prstGeom prst="ellipse">
                <a:avLst/>
              </a:prstGeom>
              <a:noFill/>
              <a:ln w="28575" cap="flat" cmpd="sng" algn="ctr">
                <a:noFill/>
                <a:prstDash val="solid"/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kumimoji="0" lang="en-US" altLang="zh-CN" sz="2000" b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</a:t>
                </a: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kumimoji="0" lang="zh-CN" altLang="en-US" sz="2000" b="1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4F1AD0DC-063F-1E00-2737-06F991441C71}"/>
                  </a:ext>
                </a:extLst>
              </p:cNvPr>
              <p:cNvCxnSpPr>
                <a:endCxn id="25" idx="0"/>
              </p:cNvCxnSpPr>
              <p:nvPr/>
            </p:nvCxnSpPr>
            <p:spPr bwMode="auto">
              <a:xfrm flipH="1">
                <a:off x="7545127" y="4557524"/>
                <a:ext cx="4637" cy="793555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6FD19E5A-C220-4108-B295-F8A55496F49E}"/>
                </a:ext>
              </a:extLst>
            </p:cNvPr>
            <p:cNvGrpSpPr/>
            <p:nvPr/>
          </p:nvGrpSpPr>
          <p:grpSpPr>
            <a:xfrm>
              <a:off x="6366920" y="4509119"/>
              <a:ext cx="1008000" cy="918000"/>
              <a:chOff x="6670157" y="4638005"/>
              <a:chExt cx="1008000" cy="918000"/>
            </a:xfrm>
          </p:grpSpPr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3456A88F-EBB8-7E6F-BFB6-CB8ED4CC0F19}"/>
                  </a:ext>
                </a:extLst>
              </p:cNvPr>
              <p:cNvSpPr/>
              <p:nvPr/>
            </p:nvSpPr>
            <p:spPr bwMode="auto">
              <a:xfrm>
                <a:off x="6781437" y="5034050"/>
                <a:ext cx="628870" cy="432048"/>
              </a:xfrm>
              <a:prstGeom prst="ellipse">
                <a:avLst/>
              </a:prstGeom>
              <a:noFill/>
              <a:ln w="28575" cap="flat" cmpd="sng" algn="ctr">
                <a:noFill/>
                <a:prstDash val="solid"/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kumimoji="0" lang="en-US" altLang="zh-CN" sz="2000" b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</a:t>
                </a: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kumimoji="0" lang="zh-CN" altLang="en-US" sz="2000" b="1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6" name="直接箭头连接符 15">
                <a:extLst>
                  <a:ext uri="{FF2B5EF4-FFF2-40B4-BE49-F238E27FC236}">
                    <a16:creationId xmlns:a16="http://schemas.microsoft.com/office/drawing/2014/main" id="{7541CC27-2F2E-C673-41CC-B0C0A1675E46}"/>
                  </a:ext>
                </a:extLst>
              </p:cNvPr>
              <p:cNvCxnSpPr/>
              <p:nvPr/>
            </p:nvCxnSpPr>
            <p:spPr bwMode="auto">
              <a:xfrm flipH="1" flipV="1">
                <a:off x="6670157" y="4638005"/>
                <a:ext cx="1008000" cy="91800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805DD9A-ED25-C7DA-5BDD-087AE8A20D5E}"/>
              </a:ext>
            </a:extLst>
          </p:cNvPr>
          <p:cNvGrpSpPr/>
          <p:nvPr/>
        </p:nvGrpSpPr>
        <p:grpSpPr>
          <a:xfrm>
            <a:off x="6747851" y="2009535"/>
            <a:ext cx="3117143" cy="2296562"/>
            <a:chOff x="5364088" y="3681028"/>
            <a:chExt cx="3117143" cy="2296562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91C51BE7-E10E-2BF0-4E76-7271F66FBB96}"/>
                </a:ext>
              </a:extLst>
            </p:cNvPr>
            <p:cNvGrpSpPr/>
            <p:nvPr/>
          </p:nvGrpSpPr>
          <p:grpSpPr>
            <a:xfrm>
              <a:off x="7321433" y="4096334"/>
              <a:ext cx="439718" cy="468052"/>
              <a:chOff x="7624670" y="4225220"/>
              <a:chExt cx="439718" cy="468052"/>
            </a:xfrm>
          </p:grpSpPr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F84F39DA-82BE-986E-3F61-CA8DA6FEA339}"/>
                  </a:ext>
                </a:extLst>
              </p:cNvPr>
              <p:cNvSpPr/>
              <p:nvPr/>
            </p:nvSpPr>
            <p:spPr bwMode="auto">
              <a:xfrm>
                <a:off x="7624670" y="4261224"/>
                <a:ext cx="432048" cy="432048"/>
              </a:xfrm>
              <a:prstGeom prst="ellipse">
                <a:avLst/>
              </a:prstGeom>
              <a:noFill/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1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endParaRPr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3C7CB506-50F8-1281-0D72-C4E289F95837}"/>
                  </a:ext>
                </a:extLst>
              </p:cNvPr>
              <p:cNvSpPr/>
              <p:nvPr/>
            </p:nvSpPr>
            <p:spPr bwMode="auto">
              <a:xfrm>
                <a:off x="7632340" y="4225220"/>
                <a:ext cx="432048" cy="432048"/>
              </a:xfrm>
              <a:prstGeom prst="ellipse">
                <a:avLst/>
              </a:prstGeom>
              <a:noFill/>
              <a:ln w="28575" cap="flat" cmpd="sng" algn="ctr">
                <a:noFill/>
                <a:prstDash val="solid"/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</a:rPr>
                  <a:t>01</a:t>
                </a:r>
                <a:endParaRPr kumimoji="0" lang="zh-CN" altLang="en-US" sz="2000" b="1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45A64B54-CB0F-C729-FCAC-8E5DCB7AB3E6}"/>
                </a:ext>
              </a:extLst>
            </p:cNvPr>
            <p:cNvGrpSpPr/>
            <p:nvPr/>
          </p:nvGrpSpPr>
          <p:grpSpPr>
            <a:xfrm>
              <a:off x="6032959" y="4086942"/>
              <a:ext cx="432048" cy="468052"/>
              <a:chOff x="6336196" y="4215828"/>
              <a:chExt cx="432048" cy="468052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4ACDEB8C-91AC-25FE-6A6A-FA89F7CA195F}"/>
                  </a:ext>
                </a:extLst>
              </p:cNvPr>
              <p:cNvSpPr/>
              <p:nvPr/>
            </p:nvSpPr>
            <p:spPr bwMode="auto">
              <a:xfrm>
                <a:off x="6336196" y="4251832"/>
                <a:ext cx="432048" cy="432048"/>
              </a:xfrm>
              <a:prstGeom prst="ellipse">
                <a:avLst/>
              </a:prstGeom>
              <a:noFill/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1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endParaRPr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DDB72E8A-8C17-50CB-BC17-5E06838DC7F7}"/>
                  </a:ext>
                </a:extLst>
              </p:cNvPr>
              <p:cNvSpPr/>
              <p:nvPr/>
            </p:nvSpPr>
            <p:spPr bwMode="auto">
              <a:xfrm>
                <a:off x="6336196" y="4215828"/>
                <a:ext cx="432048" cy="432048"/>
              </a:xfrm>
              <a:prstGeom prst="ellipse">
                <a:avLst/>
              </a:prstGeom>
              <a:noFill/>
              <a:ln w="28575" cap="flat" cmpd="sng" algn="ctr">
                <a:noFill/>
                <a:prstDash val="solid"/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</a:rPr>
                  <a:t>00</a:t>
                </a:r>
                <a:endParaRPr kumimoji="0" lang="zh-CN" altLang="en-US" sz="2000" b="1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2B7AA4E8-DDA8-9C44-B061-690BCAA4094C}"/>
                </a:ext>
              </a:extLst>
            </p:cNvPr>
            <p:cNvGrpSpPr/>
            <p:nvPr/>
          </p:nvGrpSpPr>
          <p:grpSpPr>
            <a:xfrm>
              <a:off x="5364088" y="3681028"/>
              <a:ext cx="884895" cy="657942"/>
              <a:chOff x="5667325" y="3809914"/>
              <a:chExt cx="884895" cy="657942"/>
            </a:xfrm>
          </p:grpSpPr>
          <p:cxnSp>
            <p:nvCxnSpPr>
              <p:cNvPr id="55" name="曲线连接符 85">
                <a:extLst>
                  <a:ext uri="{FF2B5EF4-FFF2-40B4-BE49-F238E27FC236}">
                    <a16:creationId xmlns:a16="http://schemas.microsoft.com/office/drawing/2014/main" id="{73746F5A-C42B-5237-D2EE-2CFF7B681B4A}"/>
                  </a:ext>
                </a:extLst>
              </p:cNvPr>
              <p:cNvCxnSpPr>
                <a:stCxn id="57" idx="2"/>
                <a:endCxn id="57" idx="0"/>
              </p:cNvCxnSpPr>
              <p:nvPr/>
            </p:nvCxnSpPr>
            <p:spPr bwMode="auto">
              <a:xfrm rot="10800000" flipH="1">
                <a:off x="6336196" y="4251832"/>
                <a:ext cx="216024" cy="216024"/>
              </a:xfrm>
              <a:prstGeom prst="curvedConnector4">
                <a:avLst>
                  <a:gd name="adj1" fmla="val -105822"/>
                  <a:gd name="adj2" fmla="val 205822"/>
                </a:avLst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E322FC15-BA5B-1B85-CA42-DDB58E4B38BD}"/>
                  </a:ext>
                </a:extLst>
              </p:cNvPr>
              <p:cNvSpPr/>
              <p:nvPr/>
            </p:nvSpPr>
            <p:spPr bwMode="auto">
              <a:xfrm>
                <a:off x="5667325" y="3809914"/>
                <a:ext cx="560859" cy="432048"/>
              </a:xfrm>
              <a:prstGeom prst="ellipse">
                <a:avLst/>
              </a:prstGeom>
              <a:noFill/>
              <a:ln w="28575" cap="flat" cmpd="sng" algn="ctr">
                <a:noFill/>
                <a:prstDash val="solid"/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</a:rPr>
                  <a:t>0/0</a:t>
                </a:r>
                <a:endParaRPr kumimoji="0" lang="zh-CN" altLang="en-US" sz="2000" b="1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D6EBACC7-5614-85D6-11A9-AEC4CFA1AFE3}"/>
                </a:ext>
              </a:extLst>
            </p:cNvPr>
            <p:cNvGrpSpPr/>
            <p:nvPr/>
          </p:nvGrpSpPr>
          <p:grpSpPr>
            <a:xfrm>
              <a:off x="7329103" y="5315075"/>
              <a:ext cx="439718" cy="468052"/>
              <a:chOff x="7632340" y="5443961"/>
              <a:chExt cx="439718" cy="468052"/>
            </a:xfrm>
          </p:grpSpPr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F8AE2F81-1B32-3996-9760-297C0D7A9619}"/>
                  </a:ext>
                </a:extLst>
              </p:cNvPr>
              <p:cNvSpPr/>
              <p:nvPr/>
            </p:nvSpPr>
            <p:spPr bwMode="auto">
              <a:xfrm>
                <a:off x="7632340" y="5479965"/>
                <a:ext cx="432048" cy="432048"/>
              </a:xfrm>
              <a:prstGeom prst="ellipse">
                <a:avLst/>
              </a:prstGeom>
              <a:noFill/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1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endParaRPr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504F7BBD-0F9E-F793-F951-EE19E6CECED4}"/>
                  </a:ext>
                </a:extLst>
              </p:cNvPr>
              <p:cNvSpPr/>
              <p:nvPr/>
            </p:nvSpPr>
            <p:spPr bwMode="auto">
              <a:xfrm>
                <a:off x="7640010" y="5443961"/>
                <a:ext cx="432048" cy="432048"/>
              </a:xfrm>
              <a:prstGeom prst="ellipse">
                <a:avLst/>
              </a:prstGeom>
              <a:noFill/>
              <a:ln w="28575" cap="flat" cmpd="sng" algn="ctr">
                <a:noFill/>
                <a:prstDash val="solid"/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</a:rPr>
                  <a:t>10</a:t>
                </a:r>
                <a:endParaRPr kumimoji="0" lang="zh-CN" altLang="en-US" sz="2000" b="1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DD5DEEB1-797D-76F9-8E0E-727D5A04D7D6}"/>
                </a:ext>
              </a:extLst>
            </p:cNvPr>
            <p:cNvGrpSpPr/>
            <p:nvPr/>
          </p:nvGrpSpPr>
          <p:grpSpPr>
            <a:xfrm>
              <a:off x="7545127" y="5545542"/>
              <a:ext cx="936104" cy="432048"/>
              <a:chOff x="7848364" y="5674428"/>
              <a:chExt cx="936104" cy="432048"/>
            </a:xfrm>
          </p:grpSpPr>
          <p:cxnSp>
            <p:nvCxnSpPr>
              <p:cNvPr id="51" name="曲线连接符 81">
                <a:extLst>
                  <a:ext uri="{FF2B5EF4-FFF2-40B4-BE49-F238E27FC236}">
                    <a16:creationId xmlns:a16="http://schemas.microsoft.com/office/drawing/2014/main" id="{83439CA4-6D06-E629-F945-59B533F445F9}"/>
                  </a:ext>
                </a:extLst>
              </p:cNvPr>
              <p:cNvCxnSpPr>
                <a:stCxn id="53" idx="6"/>
                <a:endCxn id="53" idx="4"/>
              </p:cNvCxnSpPr>
              <p:nvPr/>
            </p:nvCxnSpPr>
            <p:spPr bwMode="auto">
              <a:xfrm flipH="1">
                <a:off x="7848364" y="5695989"/>
                <a:ext cx="216024" cy="216024"/>
              </a:xfrm>
              <a:prstGeom prst="curvedConnector4">
                <a:avLst>
                  <a:gd name="adj1" fmla="val -105822"/>
                  <a:gd name="adj2" fmla="val 205822"/>
                </a:avLst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F72EF710-1E09-C135-FC2F-4D7928DFD2DB}"/>
                  </a:ext>
                </a:extLst>
              </p:cNvPr>
              <p:cNvSpPr/>
              <p:nvPr/>
            </p:nvSpPr>
            <p:spPr bwMode="auto">
              <a:xfrm>
                <a:off x="8223609" y="5674428"/>
                <a:ext cx="560859" cy="432048"/>
              </a:xfrm>
              <a:prstGeom prst="ellipse">
                <a:avLst/>
              </a:prstGeom>
              <a:noFill/>
              <a:ln w="28575" cap="flat" cmpd="sng" algn="ctr">
                <a:noFill/>
                <a:prstDash val="solid"/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</a:rPr>
                  <a:t>1/0</a:t>
                </a:r>
                <a:endParaRPr kumimoji="0" lang="zh-CN" altLang="en-US" sz="2000" b="1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EBAA62CC-A977-D0EC-335D-740648867392}"/>
                </a:ext>
              </a:extLst>
            </p:cNvPr>
            <p:cNvGrpSpPr/>
            <p:nvPr/>
          </p:nvGrpSpPr>
          <p:grpSpPr>
            <a:xfrm>
              <a:off x="6465007" y="3857545"/>
              <a:ext cx="878400" cy="432048"/>
              <a:chOff x="6768244" y="3986431"/>
              <a:chExt cx="878400" cy="432048"/>
            </a:xfrm>
          </p:grpSpPr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3F301E22-5366-D2A2-7C87-EB3048F558B9}"/>
                  </a:ext>
                </a:extLst>
              </p:cNvPr>
              <p:cNvSpPr/>
              <p:nvPr/>
            </p:nvSpPr>
            <p:spPr bwMode="auto">
              <a:xfrm>
                <a:off x="6810245" y="3986431"/>
                <a:ext cx="666074" cy="432048"/>
              </a:xfrm>
              <a:prstGeom prst="ellipse">
                <a:avLst/>
              </a:prstGeom>
              <a:noFill/>
              <a:ln w="28575" cap="flat" cmpd="sng" algn="ctr">
                <a:noFill/>
                <a:prstDash val="solid"/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</a:rPr>
                  <a:t>1/0</a:t>
                </a:r>
                <a:endParaRPr kumimoji="0" lang="zh-CN" altLang="en-US" sz="2000" b="1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endParaRPr>
              </a:p>
            </p:txBody>
          </p:sp>
          <p:cxnSp>
            <p:nvCxnSpPr>
              <p:cNvPr id="50" name="直接箭头连接符 49">
                <a:extLst>
                  <a:ext uri="{FF2B5EF4-FFF2-40B4-BE49-F238E27FC236}">
                    <a16:creationId xmlns:a16="http://schemas.microsoft.com/office/drawing/2014/main" id="{9D0FBFF9-5A50-5735-6ED8-2F9F4D266E48}"/>
                  </a:ext>
                </a:extLst>
              </p:cNvPr>
              <p:cNvCxnSpPr/>
              <p:nvPr/>
            </p:nvCxnSpPr>
            <p:spPr bwMode="auto">
              <a:xfrm flipV="1">
                <a:off x="6768244" y="4398112"/>
                <a:ext cx="878400" cy="2996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4CF885AE-A4B0-A791-89D6-09F0D5816FFA}"/>
                </a:ext>
              </a:extLst>
            </p:cNvPr>
            <p:cNvGrpSpPr/>
            <p:nvPr/>
          </p:nvGrpSpPr>
          <p:grpSpPr>
            <a:xfrm>
              <a:off x="6450703" y="4288476"/>
              <a:ext cx="878400" cy="432048"/>
              <a:chOff x="6753940" y="4417362"/>
              <a:chExt cx="878400" cy="432048"/>
            </a:xfrm>
          </p:grpSpPr>
          <p:cxnSp>
            <p:nvCxnSpPr>
              <p:cNvPr id="47" name="直接箭头连接符 46">
                <a:extLst>
                  <a:ext uri="{FF2B5EF4-FFF2-40B4-BE49-F238E27FC236}">
                    <a16:creationId xmlns:a16="http://schemas.microsoft.com/office/drawing/2014/main" id="{01B82253-F400-E898-9190-14DDD77CB6EB}"/>
                  </a:ext>
                </a:extLst>
              </p:cNvPr>
              <p:cNvCxnSpPr/>
              <p:nvPr/>
            </p:nvCxnSpPr>
            <p:spPr bwMode="auto">
              <a:xfrm flipH="1" flipV="1">
                <a:off x="6753940" y="4542128"/>
                <a:ext cx="878400" cy="2996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EB50180F-72A1-0324-3270-7908467C56F4}"/>
                  </a:ext>
                </a:extLst>
              </p:cNvPr>
              <p:cNvSpPr/>
              <p:nvPr/>
            </p:nvSpPr>
            <p:spPr bwMode="auto">
              <a:xfrm>
                <a:off x="6810245" y="4417362"/>
                <a:ext cx="666074" cy="432048"/>
              </a:xfrm>
              <a:prstGeom prst="ellipse">
                <a:avLst/>
              </a:prstGeom>
              <a:noFill/>
              <a:ln w="28575" cap="flat" cmpd="sng" algn="ctr">
                <a:noFill/>
                <a:prstDash val="solid"/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</a:rPr>
                  <a:t>0/0</a:t>
                </a:r>
                <a:endParaRPr kumimoji="0" lang="zh-CN" altLang="en-US" sz="2000" b="1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00AA80BC-95E3-9094-A030-8D3F53AE7BC7}"/>
                </a:ext>
              </a:extLst>
            </p:cNvPr>
            <p:cNvGrpSpPr/>
            <p:nvPr/>
          </p:nvGrpSpPr>
          <p:grpSpPr>
            <a:xfrm>
              <a:off x="7456064" y="4562825"/>
              <a:ext cx="576356" cy="793555"/>
              <a:chOff x="7463892" y="4557524"/>
              <a:chExt cx="576356" cy="793555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B97963AF-D3A7-EEE5-AECE-EF3A6875BDEB}"/>
                  </a:ext>
                </a:extLst>
              </p:cNvPr>
              <p:cNvSpPr/>
              <p:nvPr/>
            </p:nvSpPr>
            <p:spPr bwMode="auto">
              <a:xfrm>
                <a:off x="7463892" y="4679704"/>
                <a:ext cx="576356" cy="432048"/>
              </a:xfrm>
              <a:prstGeom prst="ellipse">
                <a:avLst/>
              </a:prstGeom>
              <a:noFill/>
              <a:ln w="28575" cap="flat" cmpd="sng" algn="ctr">
                <a:noFill/>
                <a:prstDash val="solid"/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</a:rPr>
                  <a:t>1/0</a:t>
                </a:r>
                <a:endParaRPr kumimoji="0" lang="zh-CN" altLang="en-US" sz="2000" b="1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endParaRPr>
              </a:p>
            </p:txBody>
          </p:sp>
          <p:cxnSp>
            <p:nvCxnSpPr>
              <p:cNvPr id="46" name="直接箭头连接符 45">
                <a:extLst>
                  <a:ext uri="{FF2B5EF4-FFF2-40B4-BE49-F238E27FC236}">
                    <a16:creationId xmlns:a16="http://schemas.microsoft.com/office/drawing/2014/main" id="{8BC11146-EFDC-C2E6-3339-DDE71E5DC97D}"/>
                  </a:ext>
                </a:extLst>
              </p:cNvPr>
              <p:cNvCxnSpPr>
                <a:endCxn id="53" idx="0"/>
              </p:cNvCxnSpPr>
              <p:nvPr/>
            </p:nvCxnSpPr>
            <p:spPr bwMode="auto">
              <a:xfrm flipH="1">
                <a:off x="7545127" y="4557524"/>
                <a:ext cx="4637" cy="793555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735679CB-7926-FB9F-6ABF-DB97B86687C4}"/>
                </a:ext>
              </a:extLst>
            </p:cNvPr>
            <p:cNvGrpSpPr/>
            <p:nvPr/>
          </p:nvGrpSpPr>
          <p:grpSpPr>
            <a:xfrm>
              <a:off x="6366920" y="4509119"/>
              <a:ext cx="1008000" cy="918000"/>
              <a:chOff x="6670157" y="4638005"/>
              <a:chExt cx="1008000" cy="918000"/>
            </a:xfrm>
          </p:grpSpPr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3001C952-2F9C-F31E-574F-A336CB33BDA7}"/>
                  </a:ext>
                </a:extLst>
              </p:cNvPr>
              <p:cNvSpPr/>
              <p:nvPr/>
            </p:nvSpPr>
            <p:spPr bwMode="auto">
              <a:xfrm>
                <a:off x="6781437" y="5034050"/>
                <a:ext cx="628870" cy="432048"/>
              </a:xfrm>
              <a:prstGeom prst="ellipse">
                <a:avLst/>
              </a:prstGeom>
              <a:noFill/>
              <a:ln w="28575" cap="flat" cmpd="sng" algn="ctr">
                <a:noFill/>
                <a:prstDash val="solid"/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</a:rPr>
                  <a:t>0/1</a:t>
                </a:r>
                <a:endParaRPr kumimoji="0" lang="zh-CN" altLang="en-US" sz="2000" b="1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endParaRPr>
              </a:p>
            </p:txBody>
          </p:sp>
          <p:cxnSp>
            <p:nvCxnSpPr>
              <p:cNvPr id="44" name="直接箭头连接符 43">
                <a:extLst>
                  <a:ext uri="{FF2B5EF4-FFF2-40B4-BE49-F238E27FC236}">
                    <a16:creationId xmlns:a16="http://schemas.microsoft.com/office/drawing/2014/main" id="{ACD694D1-A9D7-FEA9-20FA-CC87614568EA}"/>
                  </a:ext>
                </a:extLst>
              </p:cNvPr>
              <p:cNvCxnSpPr/>
              <p:nvPr/>
            </p:nvCxnSpPr>
            <p:spPr bwMode="auto">
              <a:xfrm flipH="1" flipV="1">
                <a:off x="6670157" y="4638005"/>
                <a:ext cx="1008000" cy="918000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</p:spTree>
    <p:extLst>
      <p:ext uri="{BB962C8B-B14F-4D97-AF65-F5344CB8AC3E}">
        <p14:creationId xmlns:p14="http://schemas.microsoft.com/office/powerpoint/2010/main" val="15911846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9D8D0-A544-2A18-EE3C-FB42D7656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6DDDDA18-70D0-8106-EB9E-113AD8BF84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93805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举例</a:t>
            </a:r>
          </a:p>
        </p:txBody>
      </p:sp>
      <p:sp>
        <p:nvSpPr>
          <p:cNvPr id="3" name="Rectangle 25">
            <a:extLst>
              <a:ext uri="{FF2B5EF4-FFF2-40B4-BE49-F238E27FC236}">
                <a16:creationId xmlns:a16="http://schemas.microsoft.com/office/drawing/2014/main" id="{0B71BD05-3C72-B664-D366-A8063FD16C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4308" y="1317431"/>
            <a:ext cx="8827492" cy="565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24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r>
              <a:rPr lang="zh-CN" altLang="en-US" sz="24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）选择触发器类型，求激励方程和输出方程</a:t>
            </a:r>
            <a:r>
              <a:rPr lang="zh-CN" altLang="en-US" sz="24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（关键步骤）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4FF3338-90B4-65B2-E996-346527CB5DCE}"/>
              </a:ext>
            </a:extLst>
          </p:cNvPr>
          <p:cNvGrpSpPr/>
          <p:nvPr/>
        </p:nvGrpSpPr>
        <p:grpSpPr>
          <a:xfrm>
            <a:off x="2276984" y="2044389"/>
            <a:ext cx="3117143" cy="2296562"/>
            <a:chOff x="5364088" y="3681028"/>
            <a:chExt cx="3117143" cy="2296562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D7ABC5A-2C0A-73B3-D308-CED0BEB1ED71}"/>
                </a:ext>
              </a:extLst>
            </p:cNvPr>
            <p:cNvGrpSpPr/>
            <p:nvPr/>
          </p:nvGrpSpPr>
          <p:grpSpPr>
            <a:xfrm>
              <a:off x="7321433" y="4096334"/>
              <a:ext cx="439718" cy="468052"/>
              <a:chOff x="7624670" y="4225220"/>
              <a:chExt cx="439718" cy="468052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F2824004-931D-068F-8AE0-8434CB4B8693}"/>
                  </a:ext>
                </a:extLst>
              </p:cNvPr>
              <p:cNvSpPr/>
              <p:nvPr/>
            </p:nvSpPr>
            <p:spPr bwMode="auto">
              <a:xfrm>
                <a:off x="7624670" y="4261224"/>
                <a:ext cx="432048" cy="432048"/>
              </a:xfrm>
              <a:prstGeom prst="ellipse">
                <a:avLst/>
              </a:prstGeom>
              <a:noFill/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1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B9314364-E426-DCA8-60E1-F47695A92CDA}"/>
                  </a:ext>
                </a:extLst>
              </p:cNvPr>
              <p:cNvSpPr/>
              <p:nvPr/>
            </p:nvSpPr>
            <p:spPr bwMode="auto">
              <a:xfrm>
                <a:off x="7632340" y="4225220"/>
                <a:ext cx="432048" cy="432048"/>
              </a:xfrm>
              <a:prstGeom prst="ellipse">
                <a:avLst/>
              </a:prstGeom>
              <a:noFill/>
              <a:ln w="28575" cap="flat" cmpd="sng" algn="ctr">
                <a:noFill/>
                <a:prstDash val="solid"/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</a:rPr>
                  <a:t>01</a:t>
                </a:r>
                <a:endParaRPr kumimoji="0" lang="zh-CN" altLang="en-US" sz="2000" b="1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845FD08-1AE8-0880-C5D2-C97E3C495A13}"/>
                </a:ext>
              </a:extLst>
            </p:cNvPr>
            <p:cNvGrpSpPr/>
            <p:nvPr/>
          </p:nvGrpSpPr>
          <p:grpSpPr>
            <a:xfrm>
              <a:off x="6032959" y="4086942"/>
              <a:ext cx="432048" cy="468052"/>
              <a:chOff x="6336196" y="4215828"/>
              <a:chExt cx="432048" cy="468052"/>
            </a:xfrm>
          </p:grpSpPr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353A8104-27B1-3EF3-0847-62ED73B8B5B9}"/>
                  </a:ext>
                </a:extLst>
              </p:cNvPr>
              <p:cNvSpPr/>
              <p:nvPr/>
            </p:nvSpPr>
            <p:spPr bwMode="auto">
              <a:xfrm>
                <a:off x="6336196" y="4251832"/>
                <a:ext cx="432048" cy="432048"/>
              </a:xfrm>
              <a:prstGeom prst="ellipse">
                <a:avLst/>
              </a:prstGeom>
              <a:noFill/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1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D449C63E-65FA-4748-8365-5AC2038F3CB6}"/>
                  </a:ext>
                </a:extLst>
              </p:cNvPr>
              <p:cNvSpPr/>
              <p:nvPr/>
            </p:nvSpPr>
            <p:spPr bwMode="auto">
              <a:xfrm>
                <a:off x="6336196" y="4215828"/>
                <a:ext cx="432048" cy="432048"/>
              </a:xfrm>
              <a:prstGeom prst="ellipse">
                <a:avLst/>
              </a:prstGeom>
              <a:noFill/>
              <a:ln w="28575" cap="flat" cmpd="sng" algn="ctr">
                <a:noFill/>
                <a:prstDash val="solid"/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</a:rPr>
                  <a:t>00</a:t>
                </a:r>
                <a:endParaRPr kumimoji="0" lang="zh-CN" altLang="en-US" sz="2000" b="1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64BF536-CFFD-6AF9-0FAF-6B9827BECE2D}"/>
                </a:ext>
              </a:extLst>
            </p:cNvPr>
            <p:cNvGrpSpPr/>
            <p:nvPr/>
          </p:nvGrpSpPr>
          <p:grpSpPr>
            <a:xfrm>
              <a:off x="5364088" y="3681028"/>
              <a:ext cx="884895" cy="657942"/>
              <a:chOff x="5667325" y="3809914"/>
              <a:chExt cx="884895" cy="657942"/>
            </a:xfrm>
          </p:grpSpPr>
          <p:cxnSp>
            <p:nvCxnSpPr>
              <p:cNvPr id="26" name="曲线连接符 86">
                <a:extLst>
                  <a:ext uri="{FF2B5EF4-FFF2-40B4-BE49-F238E27FC236}">
                    <a16:creationId xmlns:a16="http://schemas.microsoft.com/office/drawing/2014/main" id="{04FB202B-DD4D-CF1F-263D-FD5DA6B66782}"/>
                  </a:ext>
                </a:extLst>
              </p:cNvPr>
              <p:cNvCxnSpPr>
                <a:stCxn id="28" idx="2"/>
                <a:endCxn id="28" idx="0"/>
              </p:cNvCxnSpPr>
              <p:nvPr/>
            </p:nvCxnSpPr>
            <p:spPr bwMode="auto">
              <a:xfrm rot="10800000" flipH="1">
                <a:off x="6336196" y="4251832"/>
                <a:ext cx="216024" cy="216024"/>
              </a:xfrm>
              <a:prstGeom prst="curvedConnector4">
                <a:avLst>
                  <a:gd name="adj1" fmla="val -105822"/>
                  <a:gd name="adj2" fmla="val 205822"/>
                </a:avLst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3600EB96-33BF-0D61-D2EA-896AE87741F7}"/>
                  </a:ext>
                </a:extLst>
              </p:cNvPr>
              <p:cNvSpPr/>
              <p:nvPr/>
            </p:nvSpPr>
            <p:spPr bwMode="auto">
              <a:xfrm>
                <a:off x="5667325" y="3809914"/>
                <a:ext cx="560859" cy="432048"/>
              </a:xfrm>
              <a:prstGeom prst="ellipse">
                <a:avLst/>
              </a:prstGeom>
              <a:noFill/>
              <a:ln w="28575" cap="flat" cmpd="sng" algn="ctr">
                <a:noFill/>
                <a:prstDash val="solid"/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</a:rPr>
                  <a:t>0/0</a:t>
                </a:r>
                <a:endParaRPr kumimoji="0" lang="zh-CN" altLang="en-US" sz="2000" b="1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3F3903A-A84E-601C-965C-2981436CF7CC}"/>
                </a:ext>
              </a:extLst>
            </p:cNvPr>
            <p:cNvGrpSpPr/>
            <p:nvPr/>
          </p:nvGrpSpPr>
          <p:grpSpPr>
            <a:xfrm>
              <a:off x="7329103" y="5315075"/>
              <a:ext cx="439718" cy="468052"/>
              <a:chOff x="7632340" y="5443961"/>
              <a:chExt cx="439718" cy="468052"/>
            </a:xfrm>
          </p:grpSpPr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5CE3597E-18B2-47F8-393F-C5EB17649902}"/>
                  </a:ext>
                </a:extLst>
              </p:cNvPr>
              <p:cNvSpPr/>
              <p:nvPr/>
            </p:nvSpPr>
            <p:spPr bwMode="auto">
              <a:xfrm>
                <a:off x="7632340" y="5479965"/>
                <a:ext cx="432048" cy="432048"/>
              </a:xfrm>
              <a:prstGeom prst="ellipse">
                <a:avLst/>
              </a:prstGeom>
              <a:noFill/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1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162C1866-2D3B-A77F-C96D-B69E63294F79}"/>
                  </a:ext>
                </a:extLst>
              </p:cNvPr>
              <p:cNvSpPr/>
              <p:nvPr/>
            </p:nvSpPr>
            <p:spPr bwMode="auto">
              <a:xfrm>
                <a:off x="7640010" y="5443961"/>
                <a:ext cx="432048" cy="432048"/>
              </a:xfrm>
              <a:prstGeom prst="ellipse">
                <a:avLst/>
              </a:prstGeom>
              <a:noFill/>
              <a:ln w="28575" cap="flat" cmpd="sng" algn="ctr">
                <a:noFill/>
                <a:prstDash val="solid"/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</a:rPr>
                  <a:t>10</a:t>
                </a:r>
                <a:endParaRPr kumimoji="0" lang="zh-CN" altLang="en-US" sz="2000" b="1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5157FD69-1ADC-E2E4-91B9-A187F1DD64F3}"/>
                </a:ext>
              </a:extLst>
            </p:cNvPr>
            <p:cNvGrpSpPr/>
            <p:nvPr/>
          </p:nvGrpSpPr>
          <p:grpSpPr>
            <a:xfrm>
              <a:off x="7545127" y="5545542"/>
              <a:ext cx="936104" cy="432048"/>
              <a:chOff x="7848364" y="5674428"/>
              <a:chExt cx="936104" cy="432048"/>
            </a:xfrm>
          </p:grpSpPr>
          <p:cxnSp>
            <p:nvCxnSpPr>
              <p:cNvPr id="22" name="曲线连接符 82">
                <a:extLst>
                  <a:ext uri="{FF2B5EF4-FFF2-40B4-BE49-F238E27FC236}">
                    <a16:creationId xmlns:a16="http://schemas.microsoft.com/office/drawing/2014/main" id="{06E2F567-E5E3-DCFD-E50E-2127A0332886}"/>
                  </a:ext>
                </a:extLst>
              </p:cNvPr>
              <p:cNvCxnSpPr>
                <a:stCxn id="24" idx="6"/>
                <a:endCxn id="24" idx="4"/>
              </p:cNvCxnSpPr>
              <p:nvPr/>
            </p:nvCxnSpPr>
            <p:spPr bwMode="auto">
              <a:xfrm flipH="1">
                <a:off x="7848364" y="5695989"/>
                <a:ext cx="216024" cy="216024"/>
              </a:xfrm>
              <a:prstGeom prst="curvedConnector4">
                <a:avLst>
                  <a:gd name="adj1" fmla="val -105822"/>
                  <a:gd name="adj2" fmla="val 205822"/>
                </a:avLst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AC2F7FB3-828B-E901-347F-CAB1011E397F}"/>
                  </a:ext>
                </a:extLst>
              </p:cNvPr>
              <p:cNvSpPr/>
              <p:nvPr/>
            </p:nvSpPr>
            <p:spPr bwMode="auto">
              <a:xfrm>
                <a:off x="8223609" y="5674428"/>
                <a:ext cx="560859" cy="432048"/>
              </a:xfrm>
              <a:prstGeom prst="ellipse">
                <a:avLst/>
              </a:prstGeom>
              <a:noFill/>
              <a:ln w="28575" cap="flat" cmpd="sng" algn="ctr">
                <a:noFill/>
                <a:prstDash val="solid"/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</a:rPr>
                  <a:t>1/0</a:t>
                </a:r>
                <a:endParaRPr kumimoji="0" lang="zh-CN" altLang="en-US" sz="2000" b="1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D00D80BB-632B-E8D2-3B72-A5F8C3A54820}"/>
                </a:ext>
              </a:extLst>
            </p:cNvPr>
            <p:cNvGrpSpPr/>
            <p:nvPr/>
          </p:nvGrpSpPr>
          <p:grpSpPr>
            <a:xfrm>
              <a:off x="6465007" y="3857545"/>
              <a:ext cx="878400" cy="432048"/>
              <a:chOff x="6768244" y="3986431"/>
              <a:chExt cx="878400" cy="432048"/>
            </a:xfrm>
          </p:grpSpPr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374D9D1E-D911-26E7-0845-135244C4AF4D}"/>
                  </a:ext>
                </a:extLst>
              </p:cNvPr>
              <p:cNvSpPr/>
              <p:nvPr/>
            </p:nvSpPr>
            <p:spPr bwMode="auto">
              <a:xfrm>
                <a:off x="6810245" y="3986431"/>
                <a:ext cx="666074" cy="432048"/>
              </a:xfrm>
              <a:prstGeom prst="ellipse">
                <a:avLst/>
              </a:prstGeom>
              <a:noFill/>
              <a:ln w="28575" cap="flat" cmpd="sng" algn="ctr">
                <a:noFill/>
                <a:prstDash val="solid"/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</a:rPr>
                  <a:t>1/0</a:t>
                </a:r>
                <a:endParaRPr kumimoji="0" lang="zh-CN" altLang="en-US" sz="2000" b="1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endParaRPr>
              </a:p>
            </p:txBody>
          </p:sp>
          <p:cxnSp>
            <p:nvCxnSpPr>
              <p:cNvPr id="21" name="直接箭头连接符 20">
                <a:extLst>
                  <a:ext uri="{FF2B5EF4-FFF2-40B4-BE49-F238E27FC236}">
                    <a16:creationId xmlns:a16="http://schemas.microsoft.com/office/drawing/2014/main" id="{657650E8-751C-27DD-FCBA-4A7BC4DE2A64}"/>
                  </a:ext>
                </a:extLst>
              </p:cNvPr>
              <p:cNvCxnSpPr/>
              <p:nvPr/>
            </p:nvCxnSpPr>
            <p:spPr bwMode="auto">
              <a:xfrm flipV="1">
                <a:off x="6768244" y="4398112"/>
                <a:ext cx="878400" cy="2996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1F3C1875-0A1C-EC87-F982-CC716E5DE859}"/>
                </a:ext>
              </a:extLst>
            </p:cNvPr>
            <p:cNvGrpSpPr/>
            <p:nvPr/>
          </p:nvGrpSpPr>
          <p:grpSpPr>
            <a:xfrm>
              <a:off x="6450703" y="4288476"/>
              <a:ext cx="878400" cy="432048"/>
              <a:chOff x="6753940" y="4417362"/>
              <a:chExt cx="878400" cy="432048"/>
            </a:xfrm>
          </p:grpSpPr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8A00DADF-6C8F-F626-C2CA-0371D8BBD46D}"/>
                  </a:ext>
                </a:extLst>
              </p:cNvPr>
              <p:cNvCxnSpPr/>
              <p:nvPr/>
            </p:nvCxnSpPr>
            <p:spPr bwMode="auto">
              <a:xfrm flipH="1" flipV="1">
                <a:off x="6753940" y="4542128"/>
                <a:ext cx="878400" cy="2996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A07EED70-A619-C65B-4134-EAAD92F4CE4A}"/>
                  </a:ext>
                </a:extLst>
              </p:cNvPr>
              <p:cNvSpPr/>
              <p:nvPr/>
            </p:nvSpPr>
            <p:spPr bwMode="auto">
              <a:xfrm>
                <a:off x="6810245" y="4417362"/>
                <a:ext cx="666074" cy="432048"/>
              </a:xfrm>
              <a:prstGeom prst="ellipse">
                <a:avLst/>
              </a:prstGeom>
              <a:noFill/>
              <a:ln w="28575" cap="flat" cmpd="sng" algn="ctr">
                <a:noFill/>
                <a:prstDash val="solid"/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</a:rPr>
                  <a:t>0/0</a:t>
                </a:r>
                <a:endParaRPr kumimoji="0" lang="zh-CN" altLang="en-US" sz="2000" b="1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462753B9-A471-4FFB-E536-308FF000A599}"/>
                </a:ext>
              </a:extLst>
            </p:cNvPr>
            <p:cNvGrpSpPr/>
            <p:nvPr/>
          </p:nvGrpSpPr>
          <p:grpSpPr>
            <a:xfrm>
              <a:off x="7456064" y="4562825"/>
              <a:ext cx="576356" cy="793555"/>
              <a:chOff x="7463892" y="4557524"/>
              <a:chExt cx="576356" cy="793555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6E10173E-F01C-4216-6C31-22DD3385C9C4}"/>
                  </a:ext>
                </a:extLst>
              </p:cNvPr>
              <p:cNvSpPr/>
              <p:nvPr/>
            </p:nvSpPr>
            <p:spPr bwMode="auto">
              <a:xfrm>
                <a:off x="7463892" y="4679704"/>
                <a:ext cx="576356" cy="432048"/>
              </a:xfrm>
              <a:prstGeom prst="ellipse">
                <a:avLst/>
              </a:prstGeom>
              <a:noFill/>
              <a:ln w="28575" cap="flat" cmpd="sng" algn="ctr">
                <a:noFill/>
                <a:prstDash val="solid"/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</a:rPr>
                  <a:t>1/0</a:t>
                </a:r>
                <a:endParaRPr kumimoji="0" lang="zh-CN" altLang="en-US" sz="2000" b="1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endParaRPr>
              </a:p>
            </p:txBody>
          </p:sp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B863135B-A891-A7CF-3028-9FB4B35C6AEB}"/>
                  </a:ext>
                </a:extLst>
              </p:cNvPr>
              <p:cNvCxnSpPr>
                <a:endCxn id="24" idx="0"/>
              </p:cNvCxnSpPr>
              <p:nvPr/>
            </p:nvCxnSpPr>
            <p:spPr bwMode="auto">
              <a:xfrm flipH="1">
                <a:off x="7545127" y="4557524"/>
                <a:ext cx="4637" cy="793555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EC67A311-1F09-BAB1-C8A3-6AD9A1F7EE57}"/>
                </a:ext>
              </a:extLst>
            </p:cNvPr>
            <p:cNvGrpSpPr/>
            <p:nvPr/>
          </p:nvGrpSpPr>
          <p:grpSpPr>
            <a:xfrm>
              <a:off x="6366920" y="4509119"/>
              <a:ext cx="1008000" cy="918000"/>
              <a:chOff x="6670157" y="4638005"/>
              <a:chExt cx="1008000" cy="918000"/>
            </a:xfrm>
          </p:grpSpPr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035A206F-62B7-7BDB-210B-D95BC5C30314}"/>
                  </a:ext>
                </a:extLst>
              </p:cNvPr>
              <p:cNvSpPr/>
              <p:nvPr/>
            </p:nvSpPr>
            <p:spPr bwMode="auto">
              <a:xfrm>
                <a:off x="6781437" y="5034050"/>
                <a:ext cx="628870" cy="432048"/>
              </a:xfrm>
              <a:prstGeom prst="ellipse">
                <a:avLst/>
              </a:prstGeom>
              <a:noFill/>
              <a:ln w="28575" cap="flat" cmpd="sng" algn="ctr">
                <a:noFill/>
                <a:prstDash val="solid"/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</a:rPr>
                  <a:t>0/1</a:t>
                </a:r>
                <a:endParaRPr kumimoji="0" lang="zh-CN" altLang="en-US" sz="2000" b="1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endParaRPr>
              </a:p>
            </p:txBody>
          </p:sp>
          <p:cxnSp>
            <p:nvCxnSpPr>
              <p:cNvPr id="15" name="直接箭头连接符 14">
                <a:extLst>
                  <a:ext uri="{FF2B5EF4-FFF2-40B4-BE49-F238E27FC236}">
                    <a16:creationId xmlns:a16="http://schemas.microsoft.com/office/drawing/2014/main" id="{BE3A123E-CE5E-D9FF-1A62-0B2DBAD7620E}"/>
                  </a:ext>
                </a:extLst>
              </p:cNvPr>
              <p:cNvCxnSpPr/>
              <p:nvPr/>
            </p:nvCxnSpPr>
            <p:spPr bwMode="auto">
              <a:xfrm flipH="1" flipV="1">
                <a:off x="6670157" y="4638005"/>
                <a:ext cx="1008000" cy="918000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aphicFrame>
        <p:nvGraphicFramePr>
          <p:cNvPr id="32" name="Group 238">
            <a:extLst>
              <a:ext uri="{FF2B5EF4-FFF2-40B4-BE49-F238E27FC236}">
                <a16:creationId xmlns:a16="http://schemas.microsoft.com/office/drawing/2014/main" id="{4FC006E9-3869-B60F-2514-CE75703D8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08475"/>
              </p:ext>
            </p:extLst>
          </p:nvPr>
        </p:nvGraphicFramePr>
        <p:xfrm>
          <a:off x="2144308" y="4646639"/>
          <a:ext cx="3345590" cy="2174876"/>
        </p:xfrm>
        <a:graphic>
          <a:graphicData uri="http://schemas.openxmlformats.org/drawingml/2006/table">
            <a:tbl>
              <a:tblPr/>
              <a:tblGrid>
                <a:gridCol w="1077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61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800">
                <a:tc rowSpan="2"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66700" algn="l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indent="142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66700" algn="l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indent="-4763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66700" algn="l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indent="-650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66700" algn="l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indent="-133350"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66700" algn="l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66700" algn="l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66700" algn="l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66700" algn="l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66700" algn="l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>
                          <a:tab pos="266700" algn="l"/>
                        </a:tabLst>
                      </a:pP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20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 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20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 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楷体_GB2312" pitchFamily="49" charset="-122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indent="142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indent="-4763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indent="-650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indent="-133350"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20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n+1 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20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n+1 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／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Z</a:t>
                      </a:r>
                      <a:endParaRPr kumimoji="0" lang="zh-CN" altLang="en-US" sz="2000" b="1" i="1" u="none" strike="noStrike" cap="none" normalizeH="0" baseline="0" dirty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楷体_GB2312" pitchFamily="49" charset="-122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indent="142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indent="-4763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indent="-650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indent="-133350"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=0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indent="142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indent="-4763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indent="-650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indent="-133350"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indent="-1333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=1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213">
                <a:tc>
                  <a:txBody>
                    <a:bodyPr/>
                    <a:lstStyle>
                      <a:lvl1pPr marL="469900" indent="-4699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908050" indent="-436563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304925" indent="-3952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93863" indent="-3873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93913" indent="-398463"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511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30083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655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9227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469900" indent="-4699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908050" indent="-436563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304925" indent="-3952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93863" indent="-3873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93913" indent="-398463"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511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30083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655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9227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00</a:t>
                      </a:r>
                      <a:r>
                        <a:rPr kumimoji="0" lang="en-US" altLang="zh-CN" sz="20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/ 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469900" indent="-4699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908050" indent="-436563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304925" indent="-3952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93863" indent="-3873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93913" indent="-398463"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511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30083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655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9227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01</a:t>
                      </a:r>
                      <a:r>
                        <a:rPr kumimoji="0" lang="en-US" altLang="zh-CN" sz="20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/ 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800">
                <a:tc>
                  <a:txBody>
                    <a:bodyPr/>
                    <a:lstStyle>
                      <a:lvl1pPr marL="469900" indent="-4699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908050" indent="-436563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304925" indent="-3952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93863" indent="-3873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93913" indent="-398463"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511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30083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655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9227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469900" indent="-4699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908050" indent="-436563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304925" indent="-3952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93863" indent="-3873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93913" indent="-398463"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511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30083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655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9227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00</a:t>
                      </a:r>
                      <a:r>
                        <a:rPr kumimoji="0" lang="en-US" altLang="zh-CN" sz="20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/ 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469900" indent="-4699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908050" indent="-436563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304925" indent="-3952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93863" indent="-3873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93913" indent="-398463"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511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30083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655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9227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10</a:t>
                      </a:r>
                      <a:r>
                        <a:rPr kumimoji="0" lang="en-US" altLang="zh-CN" sz="20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/ 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9263">
                <a:tc>
                  <a:txBody>
                    <a:bodyPr/>
                    <a:lstStyle>
                      <a:lvl1pPr marL="469900" indent="-4699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908050" indent="-436563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304925" indent="-3952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93863" indent="-3873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93913" indent="-398463"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511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30083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655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9227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469900" indent="-4699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908050" indent="-436563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304925" indent="-3952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93863" indent="-3873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93913" indent="-398463"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511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30083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655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9227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00</a:t>
                      </a:r>
                      <a:r>
                        <a:rPr kumimoji="0" lang="en-US" altLang="zh-CN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/ 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469900" indent="-4699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908050" indent="-436563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304925" indent="-395288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93863" indent="-3873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93913" indent="-398463" algn="l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511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30083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655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9227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10</a:t>
                      </a:r>
                      <a:r>
                        <a:rPr kumimoji="0" lang="en-US" altLang="zh-CN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/ 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3" name="Group 242">
            <a:extLst>
              <a:ext uri="{FF2B5EF4-FFF2-40B4-BE49-F238E27FC236}">
                <a16:creationId xmlns:a16="http://schemas.microsoft.com/office/drawing/2014/main" id="{58CB241D-F56B-8687-5EAB-8D44D82EA226}"/>
              </a:ext>
            </a:extLst>
          </p:cNvPr>
          <p:cNvGrpSpPr>
            <a:grpSpLocks/>
          </p:cNvGrpSpPr>
          <p:nvPr/>
        </p:nvGrpSpPr>
        <p:grpSpPr bwMode="auto">
          <a:xfrm>
            <a:off x="7206932" y="2702331"/>
            <a:ext cx="4467225" cy="3668713"/>
            <a:chOff x="1088" y="1684"/>
            <a:chExt cx="2814" cy="2311"/>
          </a:xfrm>
        </p:grpSpPr>
        <p:graphicFrame>
          <p:nvGraphicFramePr>
            <p:cNvPr id="34" name="Object 53">
              <a:extLst>
                <a:ext uri="{FF2B5EF4-FFF2-40B4-BE49-F238E27FC236}">
                  <a16:creationId xmlns:a16="http://schemas.microsoft.com/office/drawing/2014/main" id="{21BF4F47-13D1-183B-E0CF-B0ED1487A18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65027067"/>
                </p:ext>
              </p:extLst>
            </p:nvPr>
          </p:nvGraphicFramePr>
          <p:xfrm>
            <a:off x="1150" y="2228"/>
            <a:ext cx="25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" imgW="203040" imgH="215640" progId="Equation.3">
                    <p:embed/>
                  </p:oleObj>
                </mc:Choice>
                <mc:Fallback>
                  <p:oleObj name="公式" r:id="rId3" imgW="203040" imgH="215640" progId="Equation.3">
                    <p:embed/>
                    <p:pic>
                      <p:nvPicPr>
                        <p:cNvPr id="188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0" y="2228"/>
                          <a:ext cx="256" cy="2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Object 54">
              <a:extLst>
                <a:ext uri="{FF2B5EF4-FFF2-40B4-BE49-F238E27FC236}">
                  <a16:creationId xmlns:a16="http://schemas.microsoft.com/office/drawing/2014/main" id="{A40B9933-9427-AF73-8C22-41FF353BA9C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40095332"/>
                </p:ext>
              </p:extLst>
            </p:nvPr>
          </p:nvGraphicFramePr>
          <p:xfrm>
            <a:off x="1513" y="2228"/>
            <a:ext cx="25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5" imgW="203040" imgH="215640" progId="Equation.3">
                    <p:embed/>
                  </p:oleObj>
                </mc:Choice>
                <mc:Fallback>
                  <p:oleObj name="公式" r:id="rId5" imgW="203040" imgH="215640" progId="Equation.3">
                    <p:embed/>
                    <p:pic>
                      <p:nvPicPr>
                        <p:cNvPr id="189" name="Object 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13" y="2228"/>
                          <a:ext cx="256" cy="2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Object 55">
              <a:extLst>
                <a:ext uri="{FF2B5EF4-FFF2-40B4-BE49-F238E27FC236}">
                  <a16:creationId xmlns:a16="http://schemas.microsoft.com/office/drawing/2014/main" id="{3BDA1E7E-4CC1-C078-AB54-09BCF6AF886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29052002"/>
                </p:ext>
              </p:extLst>
            </p:nvPr>
          </p:nvGraphicFramePr>
          <p:xfrm>
            <a:off x="2154" y="2229"/>
            <a:ext cx="384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7" imgW="304560" imgH="215640" progId="Equation.3">
                    <p:embed/>
                  </p:oleObj>
                </mc:Choice>
                <mc:Fallback>
                  <p:oleObj name="公式" r:id="rId7" imgW="304560" imgH="215640" progId="Equation.3">
                    <p:embed/>
                    <p:pic>
                      <p:nvPicPr>
                        <p:cNvPr id="190" name="Object 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54" y="2229"/>
                          <a:ext cx="384" cy="2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" name="Object 56">
              <a:extLst>
                <a:ext uri="{FF2B5EF4-FFF2-40B4-BE49-F238E27FC236}">
                  <a16:creationId xmlns:a16="http://schemas.microsoft.com/office/drawing/2014/main" id="{4BAB9F66-0E30-5C2C-A15D-102DBE05509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98941407"/>
                </p:ext>
              </p:extLst>
            </p:nvPr>
          </p:nvGraphicFramePr>
          <p:xfrm>
            <a:off x="2562" y="2228"/>
            <a:ext cx="384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9" imgW="304560" imgH="215640" progId="Equation.3">
                    <p:embed/>
                  </p:oleObj>
                </mc:Choice>
                <mc:Fallback>
                  <p:oleObj name="公式" r:id="rId9" imgW="304560" imgH="215640" progId="Equation.3">
                    <p:embed/>
                    <p:pic>
                      <p:nvPicPr>
                        <p:cNvPr id="191" name="Object 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62" y="2228"/>
                          <a:ext cx="384" cy="2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" name="Rectangle 57">
              <a:extLst>
                <a:ext uri="{FF2B5EF4-FFF2-40B4-BE49-F238E27FC236}">
                  <a16:creationId xmlns:a16="http://schemas.microsoft.com/office/drawing/2014/main" id="{D384B08F-C557-0445-8C0F-DAF65020E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" y="1684"/>
              <a:ext cx="245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状态转换真值表及激励信号</a:t>
              </a:r>
            </a:p>
          </p:txBody>
        </p:sp>
        <p:sp>
          <p:nvSpPr>
            <p:cNvPr id="39" name="Rectangle 62">
              <a:extLst>
                <a:ext uri="{FF2B5EF4-FFF2-40B4-BE49-F238E27FC236}">
                  <a16:creationId xmlns:a16="http://schemas.microsoft.com/office/drawing/2014/main" id="{431FBA02-B420-D46C-4473-46301DBAA6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" y="3750"/>
              <a:ext cx="544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40" name="Rectangle 63">
              <a:extLst>
                <a:ext uri="{FF2B5EF4-FFF2-40B4-BE49-F238E27FC236}">
                  <a16:creationId xmlns:a16="http://schemas.microsoft.com/office/drawing/2014/main" id="{1C4B541C-2AA5-1048-15EC-09DB41742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8" y="3750"/>
              <a:ext cx="558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41" name="Rectangle 64">
              <a:extLst>
                <a:ext uri="{FF2B5EF4-FFF2-40B4-BE49-F238E27FC236}">
                  <a16:creationId xmlns:a16="http://schemas.microsoft.com/office/drawing/2014/main" id="{12BF1684-2939-65D1-F083-2CFCCA3560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" y="3750"/>
              <a:ext cx="609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42" name="Rectangle 65">
              <a:extLst>
                <a:ext uri="{FF2B5EF4-FFF2-40B4-BE49-F238E27FC236}">
                  <a16:creationId xmlns:a16="http://schemas.microsoft.com/office/drawing/2014/main" id="{EFD64125-8572-9AFA-C4C4-2093D10EF3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4" y="3750"/>
              <a:ext cx="565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43" name="Rectangle 72">
              <a:extLst>
                <a:ext uri="{FF2B5EF4-FFF2-40B4-BE49-F238E27FC236}">
                  <a16:creationId xmlns:a16="http://schemas.microsoft.com/office/drawing/2014/main" id="{EAE26F02-BD81-38B2-DA92-9B552632F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" y="3504"/>
              <a:ext cx="544" cy="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44" name="Rectangle 73">
              <a:extLst>
                <a:ext uri="{FF2B5EF4-FFF2-40B4-BE49-F238E27FC236}">
                  <a16:creationId xmlns:a16="http://schemas.microsoft.com/office/drawing/2014/main" id="{E7FB85F6-2D5A-796E-6775-A6ACC02D67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8" y="3504"/>
              <a:ext cx="558" cy="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45" name="Rectangle 74">
              <a:extLst>
                <a:ext uri="{FF2B5EF4-FFF2-40B4-BE49-F238E27FC236}">
                  <a16:creationId xmlns:a16="http://schemas.microsoft.com/office/drawing/2014/main" id="{6890FF36-F1D6-E021-D4E7-673B7A1BA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" y="3504"/>
              <a:ext cx="609" cy="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46" name="Rectangle 75">
              <a:extLst>
                <a:ext uri="{FF2B5EF4-FFF2-40B4-BE49-F238E27FC236}">
                  <a16:creationId xmlns:a16="http://schemas.microsoft.com/office/drawing/2014/main" id="{C534C796-B46F-E927-B7B1-8FF466F1D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4" y="3504"/>
              <a:ext cx="565" cy="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47" name="Rectangle 82">
              <a:extLst>
                <a:ext uri="{FF2B5EF4-FFF2-40B4-BE49-F238E27FC236}">
                  <a16:creationId xmlns:a16="http://schemas.microsoft.com/office/drawing/2014/main" id="{DEDFFCC5-568C-9174-7EFA-B3EFE697E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" y="3233"/>
              <a:ext cx="544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48" name="Rectangle 83">
              <a:extLst>
                <a:ext uri="{FF2B5EF4-FFF2-40B4-BE49-F238E27FC236}">
                  <a16:creationId xmlns:a16="http://schemas.microsoft.com/office/drawing/2014/main" id="{AF09A31F-7A45-80F0-D034-2EFBDAFA3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8" y="3233"/>
              <a:ext cx="558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49" name="Rectangle 84">
              <a:extLst>
                <a:ext uri="{FF2B5EF4-FFF2-40B4-BE49-F238E27FC236}">
                  <a16:creationId xmlns:a16="http://schemas.microsoft.com/office/drawing/2014/main" id="{DE14976D-5717-75C1-939E-2D16E1330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" y="3233"/>
              <a:ext cx="609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50" name="Rectangle 85">
              <a:extLst>
                <a:ext uri="{FF2B5EF4-FFF2-40B4-BE49-F238E27FC236}">
                  <a16:creationId xmlns:a16="http://schemas.microsoft.com/office/drawing/2014/main" id="{AA28D799-04C0-96BB-E25F-7A4917099E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4" y="3233"/>
              <a:ext cx="565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51" name="Rectangle 92">
              <a:extLst>
                <a:ext uri="{FF2B5EF4-FFF2-40B4-BE49-F238E27FC236}">
                  <a16:creationId xmlns:a16="http://schemas.microsoft.com/office/drawing/2014/main" id="{7FC079A5-2A6A-F620-2265-F2B0F8A0C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" y="2988"/>
              <a:ext cx="544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52" name="Rectangle 93">
              <a:extLst>
                <a:ext uri="{FF2B5EF4-FFF2-40B4-BE49-F238E27FC236}">
                  <a16:creationId xmlns:a16="http://schemas.microsoft.com/office/drawing/2014/main" id="{BC56FF15-2D61-2050-1343-0D94942491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8" y="2988"/>
              <a:ext cx="558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53" name="Rectangle 94">
              <a:extLst>
                <a:ext uri="{FF2B5EF4-FFF2-40B4-BE49-F238E27FC236}">
                  <a16:creationId xmlns:a16="http://schemas.microsoft.com/office/drawing/2014/main" id="{E463892A-D0BA-3FE9-C172-9783EC082E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" y="2988"/>
              <a:ext cx="609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54" name="Rectangle 95">
              <a:extLst>
                <a:ext uri="{FF2B5EF4-FFF2-40B4-BE49-F238E27FC236}">
                  <a16:creationId xmlns:a16="http://schemas.microsoft.com/office/drawing/2014/main" id="{D262DD1C-A02C-B9C1-CE91-1C147626B4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4" y="2988"/>
              <a:ext cx="565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55" name="Rectangle 103">
              <a:extLst>
                <a:ext uri="{FF2B5EF4-FFF2-40B4-BE49-F238E27FC236}">
                  <a16:creationId xmlns:a16="http://schemas.microsoft.com/office/drawing/2014/main" id="{CB5ED5A8-95F2-F394-E363-ACADCC5BE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8" y="2743"/>
              <a:ext cx="558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56" name="Rectangle 104">
              <a:extLst>
                <a:ext uri="{FF2B5EF4-FFF2-40B4-BE49-F238E27FC236}">
                  <a16:creationId xmlns:a16="http://schemas.microsoft.com/office/drawing/2014/main" id="{A9FD2BDD-0E83-F627-47EB-9801C3407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" y="2743"/>
              <a:ext cx="609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57" name="Rectangle 105">
              <a:extLst>
                <a:ext uri="{FF2B5EF4-FFF2-40B4-BE49-F238E27FC236}">
                  <a16:creationId xmlns:a16="http://schemas.microsoft.com/office/drawing/2014/main" id="{93F698D8-D0CD-1DFC-7E6B-E36FD846C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4" y="2743"/>
              <a:ext cx="565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58" name="Rectangle 112">
              <a:extLst>
                <a:ext uri="{FF2B5EF4-FFF2-40B4-BE49-F238E27FC236}">
                  <a16:creationId xmlns:a16="http://schemas.microsoft.com/office/drawing/2014/main" id="{C624B5D5-E4EA-726B-E093-9031F5E6B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" y="2497"/>
              <a:ext cx="544" cy="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59" name="Rectangle 113">
              <a:extLst>
                <a:ext uri="{FF2B5EF4-FFF2-40B4-BE49-F238E27FC236}">
                  <a16:creationId xmlns:a16="http://schemas.microsoft.com/office/drawing/2014/main" id="{52CC52F6-07EF-AA28-8571-2B02CDAA72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8" y="2497"/>
              <a:ext cx="558" cy="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60" name="Rectangle 114">
              <a:extLst>
                <a:ext uri="{FF2B5EF4-FFF2-40B4-BE49-F238E27FC236}">
                  <a16:creationId xmlns:a16="http://schemas.microsoft.com/office/drawing/2014/main" id="{07FA20FC-0958-DD84-2FDA-76F81D212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" y="2497"/>
              <a:ext cx="609" cy="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61" name="Rectangle 115">
              <a:extLst>
                <a:ext uri="{FF2B5EF4-FFF2-40B4-BE49-F238E27FC236}">
                  <a16:creationId xmlns:a16="http://schemas.microsoft.com/office/drawing/2014/main" id="{68191D58-B1A6-5391-A947-91B6B4535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4" y="2497"/>
              <a:ext cx="565" cy="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62" name="Rectangle 120">
              <a:extLst>
                <a:ext uri="{FF2B5EF4-FFF2-40B4-BE49-F238E27FC236}">
                  <a16:creationId xmlns:a16="http://schemas.microsoft.com/office/drawing/2014/main" id="{A5520E2A-24C0-45A0-EAF6-0C8BDEAD6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9" y="2237"/>
              <a:ext cx="343" cy="2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D</a:t>
              </a:r>
              <a:r>
                <a:rPr kumimoji="0" lang="en-US" altLang="zh-CN" sz="2200" b="1" i="0" u="none" strike="noStrike" kern="0" cap="none" spc="0" normalizeH="0" baseline="-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  <a:endPara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3" name="Rectangle 121">
              <a:extLst>
                <a:ext uri="{FF2B5EF4-FFF2-40B4-BE49-F238E27FC236}">
                  <a16:creationId xmlns:a16="http://schemas.microsoft.com/office/drawing/2014/main" id="{6C1B68C4-66D4-8D04-957D-CEF97D6833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2237"/>
              <a:ext cx="355" cy="2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D</a:t>
              </a:r>
              <a:r>
                <a:rPr kumimoji="0" lang="en-US" altLang="zh-CN" sz="2200" b="1" i="0" u="none" strike="noStrike" kern="0" cap="none" spc="0" normalizeH="0" baseline="-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4" name="Rectangle 122">
              <a:extLst>
                <a:ext uri="{FF2B5EF4-FFF2-40B4-BE49-F238E27FC236}">
                  <a16:creationId xmlns:a16="http://schemas.microsoft.com/office/drawing/2014/main" id="{07B8B997-2561-288E-061A-071F2AF6CF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5" y="1992"/>
              <a:ext cx="502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激励</a:t>
              </a:r>
            </a:p>
          </p:txBody>
        </p:sp>
        <p:sp>
          <p:nvSpPr>
            <p:cNvPr id="65" name="Rectangle 123">
              <a:extLst>
                <a:ext uri="{FF2B5EF4-FFF2-40B4-BE49-F238E27FC236}">
                  <a16:creationId xmlns:a16="http://schemas.microsoft.com/office/drawing/2014/main" id="{1735CD39-D324-021C-B3C1-58169993E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8" y="2243"/>
              <a:ext cx="296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Z</a:t>
              </a:r>
              <a:endPara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6" name="Rectangle 126">
              <a:extLst>
                <a:ext uri="{FF2B5EF4-FFF2-40B4-BE49-F238E27FC236}">
                  <a16:creationId xmlns:a16="http://schemas.microsoft.com/office/drawing/2014/main" id="{309E459D-D7F7-7741-B9D0-F543B35068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4" y="2241"/>
              <a:ext cx="272" cy="2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X</a:t>
              </a:r>
              <a:endPara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7" name="Line 129">
              <a:extLst>
                <a:ext uri="{FF2B5EF4-FFF2-40B4-BE49-F238E27FC236}">
                  <a16:creationId xmlns:a16="http://schemas.microsoft.com/office/drawing/2014/main" id="{7B0B70D3-B614-3C24-D79E-34195D3BFA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8" y="1992"/>
              <a:ext cx="2767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68" name="Line 130">
              <a:extLst>
                <a:ext uri="{FF2B5EF4-FFF2-40B4-BE49-F238E27FC236}">
                  <a16:creationId xmlns:a16="http://schemas.microsoft.com/office/drawing/2014/main" id="{BAB89239-122D-B331-DD5C-C94CA15901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8" y="3975"/>
              <a:ext cx="2767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69" name="Line 131">
              <a:extLst>
                <a:ext uri="{FF2B5EF4-FFF2-40B4-BE49-F238E27FC236}">
                  <a16:creationId xmlns:a16="http://schemas.microsoft.com/office/drawing/2014/main" id="{265494D3-94FC-A86F-FBD4-6B11FC14FF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8" y="1992"/>
              <a:ext cx="0" cy="197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70" name="Line 132">
              <a:extLst>
                <a:ext uri="{FF2B5EF4-FFF2-40B4-BE49-F238E27FC236}">
                  <a16:creationId xmlns:a16="http://schemas.microsoft.com/office/drawing/2014/main" id="{471CF023-470F-C229-1763-41E20FBFB7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5" y="1992"/>
              <a:ext cx="0" cy="2003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71" name="Line 133">
              <a:extLst>
                <a:ext uri="{FF2B5EF4-FFF2-40B4-BE49-F238E27FC236}">
                  <a16:creationId xmlns:a16="http://schemas.microsoft.com/office/drawing/2014/main" id="{2A46552B-07B4-25E9-CF01-4C2C7B9A1C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8" y="2497"/>
              <a:ext cx="2767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72" name="Line 135">
              <a:extLst>
                <a:ext uri="{FF2B5EF4-FFF2-40B4-BE49-F238E27FC236}">
                  <a16:creationId xmlns:a16="http://schemas.microsoft.com/office/drawing/2014/main" id="{D4748522-ECD1-FF98-430E-A024316CA1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91" y="1992"/>
              <a:ext cx="0" cy="1969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73" name="Line 136">
              <a:extLst>
                <a:ext uri="{FF2B5EF4-FFF2-40B4-BE49-F238E27FC236}">
                  <a16:creationId xmlns:a16="http://schemas.microsoft.com/office/drawing/2014/main" id="{4FFE4506-C9CB-025F-8857-D89E1C9652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1" y="1992"/>
              <a:ext cx="0" cy="197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74" name="Line 138">
              <a:extLst>
                <a:ext uri="{FF2B5EF4-FFF2-40B4-BE49-F238E27FC236}">
                  <a16:creationId xmlns:a16="http://schemas.microsoft.com/office/drawing/2014/main" id="{61315D08-DA2A-D3F8-FC64-7A92B290D2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8" y="1992"/>
              <a:ext cx="0" cy="1983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75" name="Line 142">
              <a:extLst>
                <a:ext uri="{FF2B5EF4-FFF2-40B4-BE49-F238E27FC236}">
                  <a16:creationId xmlns:a16="http://schemas.microsoft.com/office/drawing/2014/main" id="{E1C956D7-082A-41D0-FF9D-8B95F8B0E1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8" y="2237"/>
              <a:ext cx="2767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76" name="Line 145">
              <a:extLst>
                <a:ext uri="{FF2B5EF4-FFF2-40B4-BE49-F238E27FC236}">
                  <a16:creationId xmlns:a16="http://schemas.microsoft.com/office/drawing/2014/main" id="{74F6A039-C16F-835C-005D-CF6CB93DD2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8" y="2743"/>
              <a:ext cx="2767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77" name="Line 146">
              <a:extLst>
                <a:ext uri="{FF2B5EF4-FFF2-40B4-BE49-F238E27FC236}">
                  <a16:creationId xmlns:a16="http://schemas.microsoft.com/office/drawing/2014/main" id="{F77EA176-2CC6-F364-F9C5-A0675167D8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1" y="2237"/>
              <a:ext cx="0" cy="173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78" name="Line 147">
              <a:extLst>
                <a:ext uri="{FF2B5EF4-FFF2-40B4-BE49-F238E27FC236}">
                  <a16:creationId xmlns:a16="http://schemas.microsoft.com/office/drawing/2014/main" id="{A500F14C-345A-D306-2E8D-12FE9EA1E1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0" y="2243"/>
              <a:ext cx="0" cy="1732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79" name="Line 148">
              <a:extLst>
                <a:ext uri="{FF2B5EF4-FFF2-40B4-BE49-F238E27FC236}">
                  <a16:creationId xmlns:a16="http://schemas.microsoft.com/office/drawing/2014/main" id="{CBDA7213-2D66-E837-1910-2884156391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4" y="1992"/>
              <a:ext cx="0" cy="198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80" name="Line 149">
              <a:extLst>
                <a:ext uri="{FF2B5EF4-FFF2-40B4-BE49-F238E27FC236}">
                  <a16:creationId xmlns:a16="http://schemas.microsoft.com/office/drawing/2014/main" id="{A6FAC89A-3E16-48ED-C605-6E9CC477CC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60" y="2237"/>
              <a:ext cx="0" cy="175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81" name="Line 150">
              <a:extLst>
                <a:ext uri="{FF2B5EF4-FFF2-40B4-BE49-F238E27FC236}">
                  <a16:creationId xmlns:a16="http://schemas.microsoft.com/office/drawing/2014/main" id="{EDCDC263-5E05-9BAF-857C-5BFB1EB0D6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8" y="2988"/>
              <a:ext cx="2767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82" name="Line 151">
              <a:extLst>
                <a:ext uri="{FF2B5EF4-FFF2-40B4-BE49-F238E27FC236}">
                  <a16:creationId xmlns:a16="http://schemas.microsoft.com/office/drawing/2014/main" id="{3FCAED14-50E5-21E4-081B-14569B01D1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8" y="3233"/>
              <a:ext cx="2767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83" name="Line 152">
              <a:extLst>
                <a:ext uri="{FF2B5EF4-FFF2-40B4-BE49-F238E27FC236}">
                  <a16:creationId xmlns:a16="http://schemas.microsoft.com/office/drawing/2014/main" id="{976A6055-2157-4D89-770A-9966361BFC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5" y="3472"/>
              <a:ext cx="2750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84" name="Line 153">
              <a:extLst>
                <a:ext uri="{FF2B5EF4-FFF2-40B4-BE49-F238E27FC236}">
                  <a16:creationId xmlns:a16="http://schemas.microsoft.com/office/drawing/2014/main" id="{34DE655C-9744-AA22-ECF0-772B528654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8" y="3718"/>
              <a:ext cx="2767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grpSp>
          <p:nvGrpSpPr>
            <p:cNvPr id="85" name="Group 154">
              <a:extLst>
                <a:ext uri="{FF2B5EF4-FFF2-40B4-BE49-F238E27FC236}">
                  <a16:creationId xmlns:a16="http://schemas.microsoft.com/office/drawing/2014/main" id="{1BC965AA-177A-2F2B-A819-181F950CE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2" y="2479"/>
              <a:ext cx="954" cy="288"/>
              <a:chOff x="1155" y="2357"/>
              <a:chExt cx="954" cy="288"/>
            </a:xfrm>
          </p:grpSpPr>
          <p:sp>
            <p:nvSpPr>
              <p:cNvPr id="147" name="Rectangle 155">
                <a:extLst>
                  <a:ext uri="{FF2B5EF4-FFF2-40B4-BE49-F238E27FC236}">
                    <a16:creationId xmlns:a16="http://schemas.microsoft.com/office/drawing/2014/main" id="{41DBDBE7-598B-372D-E85B-F7FDEA37A5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5" y="2357"/>
                <a:ext cx="250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148" name="Rectangle 156">
                <a:extLst>
                  <a:ext uri="{FF2B5EF4-FFF2-40B4-BE49-F238E27FC236}">
                    <a16:creationId xmlns:a16="http://schemas.microsoft.com/office/drawing/2014/main" id="{8CCFE819-ADB2-3535-BDB9-8A203061DC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4" y="2358"/>
                <a:ext cx="238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149" name="Rectangle 157">
                <a:extLst>
                  <a:ext uri="{FF2B5EF4-FFF2-40B4-BE49-F238E27FC236}">
                    <a16:creationId xmlns:a16="http://schemas.microsoft.com/office/drawing/2014/main" id="{C288C1B2-1D7C-1AD9-4D94-E738C203A1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6" y="2358"/>
                <a:ext cx="273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6" name="Group 158">
              <a:extLst>
                <a:ext uri="{FF2B5EF4-FFF2-40B4-BE49-F238E27FC236}">
                  <a16:creationId xmlns:a16="http://schemas.microsoft.com/office/drawing/2014/main" id="{9B9728E3-8205-42EA-73A7-F88DAA3E9D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0" y="2480"/>
              <a:ext cx="1023" cy="287"/>
              <a:chOff x="567" y="2358"/>
              <a:chExt cx="1023" cy="287"/>
            </a:xfrm>
          </p:grpSpPr>
          <p:sp>
            <p:nvSpPr>
              <p:cNvPr id="144" name="Rectangle 159">
                <a:extLst>
                  <a:ext uri="{FF2B5EF4-FFF2-40B4-BE49-F238E27FC236}">
                    <a16:creationId xmlns:a16="http://schemas.microsoft.com/office/drawing/2014/main" id="{68CC9FD5-2AF3-B023-766D-9ACB8AFB9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" y="2358"/>
                <a:ext cx="230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145" name="Rectangle 160">
                <a:extLst>
                  <a:ext uri="{FF2B5EF4-FFF2-40B4-BE49-F238E27FC236}">
                    <a16:creationId xmlns:a16="http://schemas.microsoft.com/office/drawing/2014/main" id="{4D4123D5-8B99-46D5-7027-C617F3399D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4" y="2358"/>
                <a:ext cx="270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146" name="Rectangle 161">
                <a:extLst>
                  <a:ext uri="{FF2B5EF4-FFF2-40B4-BE49-F238E27FC236}">
                    <a16:creationId xmlns:a16="http://schemas.microsoft.com/office/drawing/2014/main" id="{2EC2B11D-A4A7-C56D-CB27-83AB9F16D5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8" y="2358"/>
                <a:ext cx="272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87" name="Rectangle 163">
              <a:extLst>
                <a:ext uri="{FF2B5EF4-FFF2-40B4-BE49-F238E27FC236}">
                  <a16:creationId xmlns:a16="http://schemas.microsoft.com/office/drawing/2014/main" id="{3673F448-85B2-2106-B509-2F3D0DE364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3" y="2480"/>
              <a:ext cx="318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grpSp>
          <p:nvGrpSpPr>
            <p:cNvPr id="88" name="Group 168">
              <a:extLst>
                <a:ext uri="{FF2B5EF4-FFF2-40B4-BE49-F238E27FC236}">
                  <a16:creationId xmlns:a16="http://schemas.microsoft.com/office/drawing/2014/main" id="{DE7A6856-C213-293D-3DE7-725DED3F6F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2" y="2724"/>
              <a:ext cx="954" cy="287"/>
              <a:chOff x="1154" y="2376"/>
              <a:chExt cx="954" cy="287"/>
            </a:xfrm>
          </p:grpSpPr>
          <p:sp>
            <p:nvSpPr>
              <p:cNvPr id="141" name="Rectangle 169">
                <a:extLst>
                  <a:ext uri="{FF2B5EF4-FFF2-40B4-BE49-F238E27FC236}">
                    <a16:creationId xmlns:a16="http://schemas.microsoft.com/office/drawing/2014/main" id="{ED1621CD-3120-C609-D496-2FCD30DFDC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4" y="2376"/>
                <a:ext cx="250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142" name="Rectangle 170">
                <a:extLst>
                  <a:ext uri="{FF2B5EF4-FFF2-40B4-BE49-F238E27FC236}">
                    <a16:creationId xmlns:a16="http://schemas.microsoft.com/office/drawing/2014/main" id="{A690447D-E90A-A3F8-5101-59844C60A5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3" y="2376"/>
                <a:ext cx="238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kumimoji="0" lang="en-US" altLang="zh-CN" sz="24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143" name="Rectangle 171">
                <a:extLst>
                  <a:ext uri="{FF2B5EF4-FFF2-40B4-BE49-F238E27FC236}">
                    <a16:creationId xmlns:a16="http://schemas.microsoft.com/office/drawing/2014/main" id="{D2420D8E-8441-48B7-8EBA-74855A5DB9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5" y="2376"/>
                <a:ext cx="273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9" name="Group 172">
              <a:extLst>
                <a:ext uri="{FF2B5EF4-FFF2-40B4-BE49-F238E27FC236}">
                  <a16:creationId xmlns:a16="http://schemas.microsoft.com/office/drawing/2014/main" id="{A37338B2-0D6F-7571-9C26-C98EB58D41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0" y="2724"/>
              <a:ext cx="1023" cy="287"/>
              <a:chOff x="567" y="2353"/>
              <a:chExt cx="1023" cy="287"/>
            </a:xfrm>
          </p:grpSpPr>
          <p:sp>
            <p:nvSpPr>
              <p:cNvPr id="138" name="Rectangle 173">
                <a:extLst>
                  <a:ext uri="{FF2B5EF4-FFF2-40B4-BE49-F238E27FC236}">
                    <a16:creationId xmlns:a16="http://schemas.microsoft.com/office/drawing/2014/main" id="{D8C4F5C2-88D8-9956-6AF1-AF0570B4F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" y="2353"/>
                <a:ext cx="230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139" name="Rectangle 174">
                <a:extLst>
                  <a:ext uri="{FF2B5EF4-FFF2-40B4-BE49-F238E27FC236}">
                    <a16:creationId xmlns:a16="http://schemas.microsoft.com/office/drawing/2014/main" id="{19A885A4-EB09-C5B8-2CC4-4394B224D7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4" y="2353"/>
                <a:ext cx="270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140" name="Rectangle 175">
                <a:extLst>
                  <a:ext uri="{FF2B5EF4-FFF2-40B4-BE49-F238E27FC236}">
                    <a16:creationId xmlns:a16="http://schemas.microsoft.com/office/drawing/2014/main" id="{B15A5D60-4ECE-56FE-BD58-B0CF9994C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8" y="2353"/>
                <a:ext cx="272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0" name="Rectangle 177">
              <a:extLst>
                <a:ext uri="{FF2B5EF4-FFF2-40B4-BE49-F238E27FC236}">
                  <a16:creationId xmlns:a16="http://schemas.microsoft.com/office/drawing/2014/main" id="{D29E24CF-6575-2C91-037A-5095D4D7F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3" y="2724"/>
              <a:ext cx="318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grpSp>
          <p:nvGrpSpPr>
            <p:cNvPr id="91" name="Group 182">
              <a:extLst>
                <a:ext uri="{FF2B5EF4-FFF2-40B4-BE49-F238E27FC236}">
                  <a16:creationId xmlns:a16="http://schemas.microsoft.com/office/drawing/2014/main" id="{F57AFFAC-FA59-AC9F-1CDC-D30D1A0B56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2" y="2977"/>
              <a:ext cx="954" cy="287"/>
              <a:chOff x="1153" y="2387"/>
              <a:chExt cx="954" cy="287"/>
            </a:xfrm>
          </p:grpSpPr>
          <p:sp>
            <p:nvSpPr>
              <p:cNvPr id="135" name="Rectangle 183">
                <a:extLst>
                  <a:ext uri="{FF2B5EF4-FFF2-40B4-BE49-F238E27FC236}">
                    <a16:creationId xmlns:a16="http://schemas.microsoft.com/office/drawing/2014/main" id="{C3347D5D-8738-CF6B-82EC-FB2A79AEF3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3" y="2387"/>
                <a:ext cx="250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136" name="Rectangle 184">
                <a:extLst>
                  <a:ext uri="{FF2B5EF4-FFF2-40B4-BE49-F238E27FC236}">
                    <a16:creationId xmlns:a16="http://schemas.microsoft.com/office/drawing/2014/main" id="{C775EE90-5E1C-2C6B-5ED6-186DD9DD92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2" y="2387"/>
                <a:ext cx="238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kumimoji="0" lang="en-US" altLang="zh-CN" sz="24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137" name="Rectangle 185">
                <a:extLst>
                  <a:ext uri="{FF2B5EF4-FFF2-40B4-BE49-F238E27FC236}">
                    <a16:creationId xmlns:a16="http://schemas.microsoft.com/office/drawing/2014/main" id="{68F3225D-CC82-6B9A-D8C9-28DAEE014D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4" y="2387"/>
                <a:ext cx="273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92" name="Group 186">
              <a:extLst>
                <a:ext uri="{FF2B5EF4-FFF2-40B4-BE49-F238E27FC236}">
                  <a16:creationId xmlns:a16="http://schemas.microsoft.com/office/drawing/2014/main" id="{378ECF76-298D-F608-76E1-9E8D004AA5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0" y="2977"/>
              <a:ext cx="1023" cy="287"/>
              <a:chOff x="566" y="2387"/>
              <a:chExt cx="1023" cy="287"/>
            </a:xfrm>
          </p:grpSpPr>
          <p:sp>
            <p:nvSpPr>
              <p:cNvPr id="132" name="Rectangle 187">
                <a:extLst>
                  <a:ext uri="{FF2B5EF4-FFF2-40B4-BE49-F238E27FC236}">
                    <a16:creationId xmlns:a16="http://schemas.microsoft.com/office/drawing/2014/main" id="{89242BDA-B6C0-4314-6D37-8F6AD3C2D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" y="2387"/>
                <a:ext cx="230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133" name="Rectangle 188">
                <a:extLst>
                  <a:ext uri="{FF2B5EF4-FFF2-40B4-BE49-F238E27FC236}">
                    <a16:creationId xmlns:a16="http://schemas.microsoft.com/office/drawing/2014/main" id="{6506B231-6DFC-9F8C-9FA5-98C60B3B17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3" y="2387"/>
                <a:ext cx="270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kumimoji="0" lang="en-US" altLang="zh-CN" sz="24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134" name="Rectangle 189">
                <a:extLst>
                  <a:ext uri="{FF2B5EF4-FFF2-40B4-BE49-F238E27FC236}">
                    <a16:creationId xmlns:a16="http://schemas.microsoft.com/office/drawing/2014/main" id="{EFA68CC6-0585-8DA9-7AD5-5F9777D890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7" y="2387"/>
                <a:ext cx="272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3" name="Rectangle 191">
              <a:extLst>
                <a:ext uri="{FF2B5EF4-FFF2-40B4-BE49-F238E27FC236}">
                  <a16:creationId xmlns:a16="http://schemas.microsoft.com/office/drawing/2014/main" id="{53975B39-BAC8-311C-876F-F869DC5AD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3" y="2977"/>
              <a:ext cx="318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grpSp>
          <p:nvGrpSpPr>
            <p:cNvPr id="94" name="Group 196">
              <a:extLst>
                <a:ext uri="{FF2B5EF4-FFF2-40B4-BE49-F238E27FC236}">
                  <a16:creationId xmlns:a16="http://schemas.microsoft.com/office/drawing/2014/main" id="{DC07C00E-8353-5A38-7B38-23A437129B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2" y="3222"/>
              <a:ext cx="2759" cy="729"/>
              <a:chOff x="1155" y="3369"/>
              <a:chExt cx="2759" cy="870"/>
            </a:xfrm>
          </p:grpSpPr>
          <p:sp>
            <p:nvSpPr>
              <p:cNvPr id="102" name="Rectangle 199">
                <a:extLst>
                  <a:ext uri="{FF2B5EF4-FFF2-40B4-BE49-F238E27FC236}">
                    <a16:creationId xmlns:a16="http://schemas.microsoft.com/office/drawing/2014/main" id="{7109942A-DEB9-A9A7-7B25-A4B1539AC8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1" y="3928"/>
                <a:ext cx="353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grpSp>
            <p:nvGrpSpPr>
              <p:cNvPr id="103" name="Group 200">
                <a:extLst>
                  <a:ext uri="{FF2B5EF4-FFF2-40B4-BE49-F238E27FC236}">
                    <a16:creationId xmlns:a16="http://schemas.microsoft.com/office/drawing/2014/main" id="{E5AB330A-FB40-3949-2C38-D1B4C4CBAD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55" y="3371"/>
                <a:ext cx="954" cy="287"/>
                <a:chOff x="1155" y="2342"/>
                <a:chExt cx="954" cy="287"/>
              </a:xfrm>
            </p:grpSpPr>
            <p:sp>
              <p:nvSpPr>
                <p:cNvPr id="129" name="Rectangle 201">
                  <a:extLst>
                    <a:ext uri="{FF2B5EF4-FFF2-40B4-BE49-F238E27FC236}">
                      <a16:creationId xmlns:a16="http://schemas.microsoft.com/office/drawing/2014/main" id="{87F02BE6-2C5C-6304-5114-54B2B93B54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5" y="2342"/>
                  <a:ext cx="250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30" name="Rectangle 202">
                  <a:extLst>
                    <a:ext uri="{FF2B5EF4-FFF2-40B4-BE49-F238E27FC236}">
                      <a16:creationId xmlns:a16="http://schemas.microsoft.com/office/drawing/2014/main" id="{9D1FB63F-B429-54B9-C303-A3F3A730C4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24" y="2342"/>
                  <a:ext cx="238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1" i="0" u="none" strike="noStrike" kern="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31" name="Rectangle 203">
                  <a:extLst>
                    <a:ext uri="{FF2B5EF4-FFF2-40B4-BE49-F238E27FC236}">
                      <a16:creationId xmlns:a16="http://schemas.microsoft.com/office/drawing/2014/main" id="{221ADE5F-2CAF-0EFD-69F5-11A7379EC3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36" y="2342"/>
                  <a:ext cx="273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104" name="Group 204">
                <a:extLst>
                  <a:ext uri="{FF2B5EF4-FFF2-40B4-BE49-F238E27FC236}">
                    <a16:creationId xmlns:a16="http://schemas.microsoft.com/office/drawing/2014/main" id="{9F5EB9D9-2CEA-A4F9-BF73-1987AC0F19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23" y="3369"/>
                <a:ext cx="1023" cy="288"/>
                <a:chOff x="590" y="2348"/>
                <a:chExt cx="1023" cy="288"/>
              </a:xfrm>
            </p:grpSpPr>
            <p:sp>
              <p:nvSpPr>
                <p:cNvPr id="126" name="Rectangle 205">
                  <a:extLst>
                    <a:ext uri="{FF2B5EF4-FFF2-40B4-BE49-F238E27FC236}">
                      <a16:creationId xmlns:a16="http://schemas.microsoft.com/office/drawing/2014/main" id="{BC74E60D-F9BF-19B6-8F7B-F27A25A85A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0" y="2349"/>
                  <a:ext cx="230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7" name="Rectangle 206">
                  <a:extLst>
                    <a:ext uri="{FF2B5EF4-FFF2-40B4-BE49-F238E27FC236}">
                      <a16:creationId xmlns:a16="http://schemas.microsoft.com/office/drawing/2014/main" id="{5D92CFD4-FCE2-566B-9DED-7858500E78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7" y="2349"/>
                  <a:ext cx="270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1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8" name="Rectangle 207">
                  <a:extLst>
                    <a:ext uri="{FF2B5EF4-FFF2-40B4-BE49-F238E27FC236}">
                      <a16:creationId xmlns:a16="http://schemas.microsoft.com/office/drawing/2014/main" id="{C890BAE3-D36F-7172-2502-B718A5A524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1" y="2348"/>
                  <a:ext cx="272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05" name="Rectangle 209">
                <a:extLst>
                  <a:ext uri="{FF2B5EF4-FFF2-40B4-BE49-F238E27FC236}">
                    <a16:creationId xmlns:a16="http://schemas.microsoft.com/office/drawing/2014/main" id="{ACFE0896-980F-DF7F-2C1A-CBA4E55276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6" y="3373"/>
                <a:ext cx="318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grpSp>
            <p:nvGrpSpPr>
              <p:cNvPr id="106" name="Group 214">
                <a:extLst>
                  <a:ext uri="{FF2B5EF4-FFF2-40B4-BE49-F238E27FC236}">
                    <a16:creationId xmlns:a16="http://schemas.microsoft.com/office/drawing/2014/main" id="{51F3CB69-DA24-3DC3-29F0-47A1992D050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55" y="3643"/>
                <a:ext cx="954" cy="287"/>
                <a:chOff x="1155" y="2327"/>
                <a:chExt cx="954" cy="287"/>
              </a:xfrm>
            </p:grpSpPr>
            <p:sp>
              <p:nvSpPr>
                <p:cNvPr id="123" name="Rectangle 215">
                  <a:extLst>
                    <a:ext uri="{FF2B5EF4-FFF2-40B4-BE49-F238E27FC236}">
                      <a16:creationId xmlns:a16="http://schemas.microsoft.com/office/drawing/2014/main" id="{38640080-D780-DDB5-02B1-3A38348C3C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5" y="2327"/>
                  <a:ext cx="250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4" name="Rectangle 216">
                  <a:extLst>
                    <a:ext uri="{FF2B5EF4-FFF2-40B4-BE49-F238E27FC236}">
                      <a16:creationId xmlns:a16="http://schemas.microsoft.com/office/drawing/2014/main" id="{17AB16CF-3063-8BC3-EFB7-11B06F213F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24" y="2327"/>
                  <a:ext cx="238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1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5" name="Rectangle 217">
                  <a:extLst>
                    <a:ext uri="{FF2B5EF4-FFF2-40B4-BE49-F238E27FC236}">
                      <a16:creationId xmlns:a16="http://schemas.microsoft.com/office/drawing/2014/main" id="{057E7FEB-BDE7-09E0-0E28-C195F803C7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36" y="2327"/>
                  <a:ext cx="273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107" name="Group 218">
                <a:extLst>
                  <a:ext uri="{FF2B5EF4-FFF2-40B4-BE49-F238E27FC236}">
                    <a16:creationId xmlns:a16="http://schemas.microsoft.com/office/drawing/2014/main" id="{A1960AE3-1A85-C998-235E-163F00D605F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23" y="3650"/>
                <a:ext cx="1023" cy="297"/>
                <a:chOff x="568" y="2327"/>
                <a:chExt cx="1023" cy="297"/>
              </a:xfrm>
            </p:grpSpPr>
            <p:sp>
              <p:nvSpPr>
                <p:cNvPr id="120" name="Rectangle 219">
                  <a:extLst>
                    <a:ext uri="{FF2B5EF4-FFF2-40B4-BE49-F238E27FC236}">
                      <a16:creationId xmlns:a16="http://schemas.microsoft.com/office/drawing/2014/main" id="{FC1EF86B-731D-0B1F-EC7D-287BD2BD07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8" y="2327"/>
                  <a:ext cx="230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1" name="Rectangle 220">
                  <a:extLst>
                    <a:ext uri="{FF2B5EF4-FFF2-40B4-BE49-F238E27FC236}">
                      <a16:creationId xmlns:a16="http://schemas.microsoft.com/office/drawing/2014/main" id="{DFC69257-18B5-57DF-7B96-3F70D3D267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5" y="2327"/>
                  <a:ext cx="270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1" i="0" u="none" strike="noStrike" kern="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2" name="Rectangle 221">
                  <a:extLst>
                    <a:ext uri="{FF2B5EF4-FFF2-40B4-BE49-F238E27FC236}">
                      <a16:creationId xmlns:a16="http://schemas.microsoft.com/office/drawing/2014/main" id="{D581E8FA-0D52-B3F1-B466-B21F8D902C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19" y="2337"/>
                  <a:ext cx="272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08" name="Rectangle 224">
                <a:extLst>
                  <a:ext uri="{FF2B5EF4-FFF2-40B4-BE49-F238E27FC236}">
                    <a16:creationId xmlns:a16="http://schemas.microsoft.com/office/drawing/2014/main" id="{CFC1AE4C-9133-6D20-929E-2BAD25C0AD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1" y="3654"/>
                <a:ext cx="353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grpSp>
            <p:nvGrpSpPr>
              <p:cNvPr id="109" name="Group 228">
                <a:extLst>
                  <a:ext uri="{FF2B5EF4-FFF2-40B4-BE49-F238E27FC236}">
                    <a16:creationId xmlns:a16="http://schemas.microsoft.com/office/drawing/2014/main" id="{E1A2535B-67F9-50EE-9E8E-DE676A30EC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55" y="3951"/>
                <a:ext cx="954" cy="287"/>
                <a:chOff x="1155" y="2355"/>
                <a:chExt cx="954" cy="287"/>
              </a:xfrm>
            </p:grpSpPr>
            <p:sp>
              <p:nvSpPr>
                <p:cNvPr id="117" name="Rectangle 229">
                  <a:extLst>
                    <a:ext uri="{FF2B5EF4-FFF2-40B4-BE49-F238E27FC236}">
                      <a16:creationId xmlns:a16="http://schemas.microsoft.com/office/drawing/2014/main" id="{E984A05E-0DE3-CA51-7170-D3C99DEFA8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5" y="2355"/>
                  <a:ext cx="250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8" name="Rectangle 230">
                  <a:extLst>
                    <a:ext uri="{FF2B5EF4-FFF2-40B4-BE49-F238E27FC236}">
                      <a16:creationId xmlns:a16="http://schemas.microsoft.com/office/drawing/2014/main" id="{4688B241-D03C-EFE7-6E64-5489A47BD2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24" y="2355"/>
                  <a:ext cx="238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1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9" name="Rectangle 231">
                  <a:extLst>
                    <a:ext uri="{FF2B5EF4-FFF2-40B4-BE49-F238E27FC236}">
                      <a16:creationId xmlns:a16="http://schemas.microsoft.com/office/drawing/2014/main" id="{80886525-56DB-5560-17D3-11CAD8CC9C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36" y="2355"/>
                  <a:ext cx="273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110" name="Group 232">
                <a:extLst>
                  <a:ext uri="{FF2B5EF4-FFF2-40B4-BE49-F238E27FC236}">
                    <a16:creationId xmlns:a16="http://schemas.microsoft.com/office/drawing/2014/main" id="{2E5616AE-966A-B92C-2ED2-AE08D13AC3F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23" y="3950"/>
                <a:ext cx="1023" cy="289"/>
                <a:chOff x="568" y="2362"/>
                <a:chExt cx="1023" cy="289"/>
              </a:xfrm>
            </p:grpSpPr>
            <p:sp>
              <p:nvSpPr>
                <p:cNvPr id="114" name="Rectangle 233">
                  <a:extLst>
                    <a:ext uri="{FF2B5EF4-FFF2-40B4-BE49-F238E27FC236}">
                      <a16:creationId xmlns:a16="http://schemas.microsoft.com/office/drawing/2014/main" id="{C0C837D9-EE10-8B94-A43D-16C46239BC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8" y="2363"/>
                  <a:ext cx="230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5" name="Rectangle 234">
                  <a:extLst>
                    <a:ext uri="{FF2B5EF4-FFF2-40B4-BE49-F238E27FC236}">
                      <a16:creationId xmlns:a16="http://schemas.microsoft.com/office/drawing/2014/main" id="{4EA18A45-FF0E-7DBC-6F34-7EED1680DD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5" y="2364"/>
                  <a:ext cx="270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1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6" name="Rectangle 235">
                  <a:extLst>
                    <a:ext uri="{FF2B5EF4-FFF2-40B4-BE49-F238E27FC236}">
                      <a16:creationId xmlns:a16="http://schemas.microsoft.com/office/drawing/2014/main" id="{F557AC78-695C-FB25-3053-E372704114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19" y="2362"/>
                  <a:ext cx="272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11" name="Rectangle 209">
                <a:extLst>
                  <a:ext uri="{FF2B5EF4-FFF2-40B4-BE49-F238E27FC236}">
                    <a16:creationId xmlns:a16="http://schemas.microsoft.com/office/drawing/2014/main" id="{1126FFE2-CE5A-AA0A-E528-2C78D98709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5" y="3372"/>
                <a:ext cx="318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112" name="Rectangle 199">
                <a:extLst>
                  <a:ext uri="{FF2B5EF4-FFF2-40B4-BE49-F238E27FC236}">
                    <a16:creationId xmlns:a16="http://schemas.microsoft.com/office/drawing/2014/main" id="{B4475210-3143-5857-D99F-F542AB0FB7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5" y="3934"/>
                <a:ext cx="353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113" name="Rectangle 224">
                <a:extLst>
                  <a:ext uri="{FF2B5EF4-FFF2-40B4-BE49-F238E27FC236}">
                    <a16:creationId xmlns:a16="http://schemas.microsoft.com/office/drawing/2014/main" id="{987459D3-094B-73A1-DABB-2E99A60D14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5" y="3660"/>
                <a:ext cx="353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5" name="Rectangle 122">
              <a:extLst>
                <a:ext uri="{FF2B5EF4-FFF2-40B4-BE49-F238E27FC236}">
                  <a16:creationId xmlns:a16="http://schemas.microsoft.com/office/drawing/2014/main" id="{40671847-604D-77B1-D716-419C73646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4" y="1981"/>
              <a:ext cx="479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次态</a:t>
              </a:r>
            </a:p>
          </p:txBody>
        </p:sp>
        <p:sp>
          <p:nvSpPr>
            <p:cNvPr id="96" name="Rectangle 122">
              <a:extLst>
                <a:ext uri="{FF2B5EF4-FFF2-40B4-BE49-F238E27FC236}">
                  <a16:creationId xmlns:a16="http://schemas.microsoft.com/office/drawing/2014/main" id="{9E0A108B-C975-8808-92A7-548C13CFD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" y="1981"/>
              <a:ext cx="479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现态</a:t>
              </a:r>
            </a:p>
          </p:txBody>
        </p:sp>
        <p:sp>
          <p:nvSpPr>
            <p:cNvPr id="97" name="Rectangle 122">
              <a:extLst>
                <a:ext uri="{FF2B5EF4-FFF2-40B4-BE49-F238E27FC236}">
                  <a16:creationId xmlns:a16="http://schemas.microsoft.com/office/drawing/2014/main" id="{ABF2C28E-5102-1ABE-B798-D4B08B2C3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4" y="1987"/>
              <a:ext cx="271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入</a:t>
              </a:r>
            </a:p>
          </p:txBody>
        </p:sp>
        <p:sp>
          <p:nvSpPr>
            <p:cNvPr id="98" name="Rectangle 122">
              <a:extLst>
                <a:ext uri="{FF2B5EF4-FFF2-40B4-BE49-F238E27FC236}">
                  <a16:creationId xmlns:a16="http://schemas.microsoft.com/office/drawing/2014/main" id="{79248A8B-91AB-C021-1ED6-C90B383C3C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0" y="1987"/>
              <a:ext cx="271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出</a:t>
              </a:r>
            </a:p>
          </p:txBody>
        </p:sp>
        <p:sp>
          <p:nvSpPr>
            <p:cNvPr id="99" name="Rectangle 163">
              <a:extLst>
                <a:ext uri="{FF2B5EF4-FFF2-40B4-BE49-F238E27FC236}">
                  <a16:creationId xmlns:a16="http://schemas.microsoft.com/office/drawing/2014/main" id="{411F88CC-0DDE-4FCD-5AF0-F91691E90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485"/>
              <a:ext cx="318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00" name="Rectangle 177">
              <a:extLst>
                <a:ext uri="{FF2B5EF4-FFF2-40B4-BE49-F238E27FC236}">
                  <a16:creationId xmlns:a16="http://schemas.microsoft.com/office/drawing/2014/main" id="{7BB264BA-6F16-11CC-2591-43F1355EE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729"/>
              <a:ext cx="318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01" name="Rectangle 191">
              <a:extLst>
                <a:ext uri="{FF2B5EF4-FFF2-40B4-BE49-F238E27FC236}">
                  <a16:creationId xmlns:a16="http://schemas.microsoft.com/office/drawing/2014/main" id="{665605BD-98DE-97F1-3321-5B66ABAAE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982"/>
              <a:ext cx="318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40748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38776-4F54-412E-F3DE-527E67B29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3CE77C04-7103-1370-E09D-3E487C4B4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93805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举例</a:t>
            </a:r>
          </a:p>
        </p:txBody>
      </p:sp>
      <p:sp>
        <p:nvSpPr>
          <p:cNvPr id="3" name="Rectangle 25">
            <a:extLst>
              <a:ext uri="{FF2B5EF4-FFF2-40B4-BE49-F238E27FC236}">
                <a16:creationId xmlns:a16="http://schemas.microsoft.com/office/drawing/2014/main" id="{C1A4BF63-318A-D37E-9D86-72B0EFCFB1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618" y="1342656"/>
            <a:ext cx="7651775" cy="565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其实本质还是卡诺图化简求逻辑表达式</a:t>
            </a:r>
          </a:p>
        </p:txBody>
      </p:sp>
      <p:grpSp>
        <p:nvGrpSpPr>
          <p:cNvPr id="4" name="Group 242">
            <a:extLst>
              <a:ext uri="{FF2B5EF4-FFF2-40B4-BE49-F238E27FC236}">
                <a16:creationId xmlns:a16="http://schemas.microsoft.com/office/drawing/2014/main" id="{8A75BD86-04F1-F754-A8C7-BED13FE2C04C}"/>
              </a:ext>
            </a:extLst>
          </p:cNvPr>
          <p:cNvGrpSpPr>
            <a:grpSpLocks/>
          </p:cNvGrpSpPr>
          <p:nvPr/>
        </p:nvGrpSpPr>
        <p:grpSpPr bwMode="auto">
          <a:xfrm>
            <a:off x="1933824" y="2665391"/>
            <a:ext cx="4467225" cy="3668713"/>
            <a:chOff x="1088" y="1684"/>
            <a:chExt cx="2814" cy="2311"/>
          </a:xfrm>
        </p:grpSpPr>
        <p:graphicFrame>
          <p:nvGraphicFramePr>
            <p:cNvPr id="5" name="Object 53">
              <a:extLst>
                <a:ext uri="{FF2B5EF4-FFF2-40B4-BE49-F238E27FC236}">
                  <a16:creationId xmlns:a16="http://schemas.microsoft.com/office/drawing/2014/main" id="{73D55F59-85FC-AAF1-305B-3E964C836D3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45999062"/>
                </p:ext>
              </p:extLst>
            </p:nvPr>
          </p:nvGraphicFramePr>
          <p:xfrm>
            <a:off x="1150" y="2228"/>
            <a:ext cx="25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" imgW="203040" imgH="215640" progId="Equation.3">
                    <p:embed/>
                  </p:oleObj>
                </mc:Choice>
                <mc:Fallback>
                  <p:oleObj name="公式" r:id="rId3" imgW="203040" imgH="215640" progId="Equation.3">
                    <p:embed/>
                    <p:pic>
                      <p:nvPicPr>
                        <p:cNvPr id="4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0" y="2228"/>
                          <a:ext cx="256" cy="2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54">
              <a:extLst>
                <a:ext uri="{FF2B5EF4-FFF2-40B4-BE49-F238E27FC236}">
                  <a16:creationId xmlns:a16="http://schemas.microsoft.com/office/drawing/2014/main" id="{4792236B-F155-B96C-EC88-6C8FE80B80D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23348478"/>
                </p:ext>
              </p:extLst>
            </p:nvPr>
          </p:nvGraphicFramePr>
          <p:xfrm>
            <a:off x="1513" y="2228"/>
            <a:ext cx="25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5" imgW="203040" imgH="215640" progId="Equation.3">
                    <p:embed/>
                  </p:oleObj>
                </mc:Choice>
                <mc:Fallback>
                  <p:oleObj name="公式" r:id="rId5" imgW="203040" imgH="215640" progId="Equation.3">
                    <p:embed/>
                    <p:pic>
                      <p:nvPicPr>
                        <p:cNvPr id="5" name="Object 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13" y="2228"/>
                          <a:ext cx="256" cy="2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55">
              <a:extLst>
                <a:ext uri="{FF2B5EF4-FFF2-40B4-BE49-F238E27FC236}">
                  <a16:creationId xmlns:a16="http://schemas.microsoft.com/office/drawing/2014/main" id="{297C4DB9-880D-9D18-00CC-4AE485285EE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63772478"/>
                </p:ext>
              </p:extLst>
            </p:nvPr>
          </p:nvGraphicFramePr>
          <p:xfrm>
            <a:off x="2154" y="2229"/>
            <a:ext cx="384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7" imgW="304560" imgH="215640" progId="Equation.3">
                    <p:embed/>
                  </p:oleObj>
                </mc:Choice>
                <mc:Fallback>
                  <p:oleObj name="公式" r:id="rId7" imgW="304560" imgH="215640" progId="Equation.3">
                    <p:embed/>
                    <p:pic>
                      <p:nvPicPr>
                        <p:cNvPr id="6" name="Object 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54" y="2229"/>
                          <a:ext cx="384" cy="2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56">
              <a:extLst>
                <a:ext uri="{FF2B5EF4-FFF2-40B4-BE49-F238E27FC236}">
                  <a16:creationId xmlns:a16="http://schemas.microsoft.com/office/drawing/2014/main" id="{537E86E6-6C0E-C0A2-002C-4DA380D43F3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60556745"/>
                </p:ext>
              </p:extLst>
            </p:nvPr>
          </p:nvGraphicFramePr>
          <p:xfrm>
            <a:off x="2562" y="2228"/>
            <a:ext cx="384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9" imgW="304560" imgH="215640" progId="Equation.3">
                    <p:embed/>
                  </p:oleObj>
                </mc:Choice>
                <mc:Fallback>
                  <p:oleObj name="公式" r:id="rId9" imgW="304560" imgH="215640" progId="Equation.3">
                    <p:embed/>
                    <p:pic>
                      <p:nvPicPr>
                        <p:cNvPr id="7" name="Object 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62" y="2228"/>
                          <a:ext cx="384" cy="2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Rectangle 57">
              <a:extLst>
                <a:ext uri="{FF2B5EF4-FFF2-40B4-BE49-F238E27FC236}">
                  <a16:creationId xmlns:a16="http://schemas.microsoft.com/office/drawing/2014/main" id="{0439E8BC-9DED-EFBB-884B-017EE5359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" y="1684"/>
              <a:ext cx="245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状态转换真值表及激励信号</a:t>
              </a:r>
            </a:p>
          </p:txBody>
        </p:sp>
        <p:sp>
          <p:nvSpPr>
            <p:cNvPr id="10" name="Rectangle 62">
              <a:extLst>
                <a:ext uri="{FF2B5EF4-FFF2-40B4-BE49-F238E27FC236}">
                  <a16:creationId xmlns:a16="http://schemas.microsoft.com/office/drawing/2014/main" id="{4CB91A11-BAA2-16E2-E805-55F76548AA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" y="3750"/>
              <a:ext cx="544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1" name="Rectangle 63">
              <a:extLst>
                <a:ext uri="{FF2B5EF4-FFF2-40B4-BE49-F238E27FC236}">
                  <a16:creationId xmlns:a16="http://schemas.microsoft.com/office/drawing/2014/main" id="{C70FA29F-6D79-E659-6C40-AC1002C04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8" y="3750"/>
              <a:ext cx="558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2" name="Rectangle 64">
              <a:extLst>
                <a:ext uri="{FF2B5EF4-FFF2-40B4-BE49-F238E27FC236}">
                  <a16:creationId xmlns:a16="http://schemas.microsoft.com/office/drawing/2014/main" id="{C3D1B51B-328A-2448-70AE-7E0219746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" y="3750"/>
              <a:ext cx="609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3" name="Rectangle 65">
              <a:extLst>
                <a:ext uri="{FF2B5EF4-FFF2-40B4-BE49-F238E27FC236}">
                  <a16:creationId xmlns:a16="http://schemas.microsoft.com/office/drawing/2014/main" id="{D614E48C-A6F0-452B-02B9-0E499A889A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4" y="3750"/>
              <a:ext cx="565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4" name="Rectangle 72">
              <a:extLst>
                <a:ext uri="{FF2B5EF4-FFF2-40B4-BE49-F238E27FC236}">
                  <a16:creationId xmlns:a16="http://schemas.microsoft.com/office/drawing/2014/main" id="{8C12DB16-B4FE-267F-8727-3F6C63D788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" y="3504"/>
              <a:ext cx="544" cy="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5" name="Rectangle 73">
              <a:extLst>
                <a:ext uri="{FF2B5EF4-FFF2-40B4-BE49-F238E27FC236}">
                  <a16:creationId xmlns:a16="http://schemas.microsoft.com/office/drawing/2014/main" id="{26866D8C-480E-E150-D99C-800FF1DC53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8" y="3504"/>
              <a:ext cx="558" cy="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6" name="Rectangle 74">
              <a:extLst>
                <a:ext uri="{FF2B5EF4-FFF2-40B4-BE49-F238E27FC236}">
                  <a16:creationId xmlns:a16="http://schemas.microsoft.com/office/drawing/2014/main" id="{90DBEDD5-4673-094F-BDF8-4C095C3A22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" y="3504"/>
              <a:ext cx="609" cy="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7" name="Rectangle 75">
              <a:extLst>
                <a:ext uri="{FF2B5EF4-FFF2-40B4-BE49-F238E27FC236}">
                  <a16:creationId xmlns:a16="http://schemas.microsoft.com/office/drawing/2014/main" id="{A0519C10-912C-18F6-45D0-8BA777236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4" y="3504"/>
              <a:ext cx="565" cy="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8" name="Rectangle 82">
              <a:extLst>
                <a:ext uri="{FF2B5EF4-FFF2-40B4-BE49-F238E27FC236}">
                  <a16:creationId xmlns:a16="http://schemas.microsoft.com/office/drawing/2014/main" id="{7EB50734-6A56-5BCC-5702-6C873DEE23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" y="3233"/>
              <a:ext cx="544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9" name="Rectangle 83">
              <a:extLst>
                <a:ext uri="{FF2B5EF4-FFF2-40B4-BE49-F238E27FC236}">
                  <a16:creationId xmlns:a16="http://schemas.microsoft.com/office/drawing/2014/main" id="{795F1B75-6023-8DED-41AB-21AB760B6D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8" y="3233"/>
              <a:ext cx="558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20" name="Rectangle 84">
              <a:extLst>
                <a:ext uri="{FF2B5EF4-FFF2-40B4-BE49-F238E27FC236}">
                  <a16:creationId xmlns:a16="http://schemas.microsoft.com/office/drawing/2014/main" id="{44C3DBA1-B665-FF91-959B-527890CDF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" y="3233"/>
              <a:ext cx="609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21" name="Rectangle 85">
              <a:extLst>
                <a:ext uri="{FF2B5EF4-FFF2-40B4-BE49-F238E27FC236}">
                  <a16:creationId xmlns:a16="http://schemas.microsoft.com/office/drawing/2014/main" id="{4A0061D2-41F4-A5D0-69D5-8CE5AFA5DF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4" y="3233"/>
              <a:ext cx="565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22" name="Rectangle 92">
              <a:extLst>
                <a:ext uri="{FF2B5EF4-FFF2-40B4-BE49-F238E27FC236}">
                  <a16:creationId xmlns:a16="http://schemas.microsoft.com/office/drawing/2014/main" id="{D0CF1563-765D-B7B6-D0C1-0013E5EAB3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" y="2988"/>
              <a:ext cx="544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23" name="Rectangle 93">
              <a:extLst>
                <a:ext uri="{FF2B5EF4-FFF2-40B4-BE49-F238E27FC236}">
                  <a16:creationId xmlns:a16="http://schemas.microsoft.com/office/drawing/2014/main" id="{C80E1293-C970-C9E6-033E-29E44C450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8" y="2988"/>
              <a:ext cx="558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24" name="Rectangle 94">
              <a:extLst>
                <a:ext uri="{FF2B5EF4-FFF2-40B4-BE49-F238E27FC236}">
                  <a16:creationId xmlns:a16="http://schemas.microsoft.com/office/drawing/2014/main" id="{272F9472-EDDF-FB73-B7F6-FF7DDC915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" y="2988"/>
              <a:ext cx="609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25" name="Rectangle 95">
              <a:extLst>
                <a:ext uri="{FF2B5EF4-FFF2-40B4-BE49-F238E27FC236}">
                  <a16:creationId xmlns:a16="http://schemas.microsoft.com/office/drawing/2014/main" id="{70753162-4336-4E12-B712-D889E3996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4" y="2988"/>
              <a:ext cx="565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26" name="Rectangle 103">
              <a:extLst>
                <a:ext uri="{FF2B5EF4-FFF2-40B4-BE49-F238E27FC236}">
                  <a16:creationId xmlns:a16="http://schemas.microsoft.com/office/drawing/2014/main" id="{0ED70BFF-5D3C-00C2-C807-B82928EF0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8" y="2743"/>
              <a:ext cx="558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27" name="Rectangle 104">
              <a:extLst>
                <a:ext uri="{FF2B5EF4-FFF2-40B4-BE49-F238E27FC236}">
                  <a16:creationId xmlns:a16="http://schemas.microsoft.com/office/drawing/2014/main" id="{03977112-FE16-E8E1-9D77-CC493A7396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" y="2743"/>
              <a:ext cx="609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28" name="Rectangle 105">
              <a:extLst>
                <a:ext uri="{FF2B5EF4-FFF2-40B4-BE49-F238E27FC236}">
                  <a16:creationId xmlns:a16="http://schemas.microsoft.com/office/drawing/2014/main" id="{1D544BEA-F857-DC75-1E5D-AA66310ABE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4" y="2743"/>
              <a:ext cx="565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29" name="Rectangle 112">
              <a:extLst>
                <a:ext uri="{FF2B5EF4-FFF2-40B4-BE49-F238E27FC236}">
                  <a16:creationId xmlns:a16="http://schemas.microsoft.com/office/drawing/2014/main" id="{B5AA9DE8-CA57-FEA6-2089-3257E4BB21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" y="2497"/>
              <a:ext cx="544" cy="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30" name="Rectangle 113">
              <a:extLst>
                <a:ext uri="{FF2B5EF4-FFF2-40B4-BE49-F238E27FC236}">
                  <a16:creationId xmlns:a16="http://schemas.microsoft.com/office/drawing/2014/main" id="{79BA5B62-35EA-13AF-ED77-7F01CBCC70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8" y="2497"/>
              <a:ext cx="558" cy="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31" name="Rectangle 114">
              <a:extLst>
                <a:ext uri="{FF2B5EF4-FFF2-40B4-BE49-F238E27FC236}">
                  <a16:creationId xmlns:a16="http://schemas.microsoft.com/office/drawing/2014/main" id="{9865C130-698A-2D57-199E-75C3F97035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" y="2497"/>
              <a:ext cx="609" cy="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32" name="Rectangle 115">
              <a:extLst>
                <a:ext uri="{FF2B5EF4-FFF2-40B4-BE49-F238E27FC236}">
                  <a16:creationId xmlns:a16="http://schemas.microsoft.com/office/drawing/2014/main" id="{4515F322-FE13-8B33-F86F-F1F32FED25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4" y="2497"/>
              <a:ext cx="565" cy="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33" name="Rectangle 120">
              <a:extLst>
                <a:ext uri="{FF2B5EF4-FFF2-40B4-BE49-F238E27FC236}">
                  <a16:creationId xmlns:a16="http://schemas.microsoft.com/office/drawing/2014/main" id="{B93A2584-7078-20D6-8B0E-06A703919D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9" y="2237"/>
              <a:ext cx="343" cy="2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D</a:t>
              </a:r>
              <a:r>
                <a:rPr kumimoji="0" lang="en-US" altLang="zh-CN" sz="2200" b="1" i="0" u="none" strike="noStrike" kern="0" cap="none" spc="0" normalizeH="0" baseline="-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  <a:endPara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4" name="Rectangle 121">
              <a:extLst>
                <a:ext uri="{FF2B5EF4-FFF2-40B4-BE49-F238E27FC236}">
                  <a16:creationId xmlns:a16="http://schemas.microsoft.com/office/drawing/2014/main" id="{82BC012C-E1B5-AB96-8F85-1C8D3B584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2237"/>
              <a:ext cx="355" cy="2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D</a:t>
              </a:r>
              <a:r>
                <a:rPr kumimoji="0" lang="en-US" altLang="zh-CN" sz="2200" b="1" i="0" u="none" strike="noStrike" kern="0" cap="none" spc="0" normalizeH="0" baseline="-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5" name="Rectangle 122">
              <a:extLst>
                <a:ext uri="{FF2B5EF4-FFF2-40B4-BE49-F238E27FC236}">
                  <a16:creationId xmlns:a16="http://schemas.microsoft.com/office/drawing/2014/main" id="{775198B8-3880-2C3A-754D-5C5BE83D4A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5" y="1992"/>
              <a:ext cx="502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激励</a:t>
              </a:r>
            </a:p>
          </p:txBody>
        </p:sp>
        <p:sp>
          <p:nvSpPr>
            <p:cNvPr id="36" name="Rectangle 123">
              <a:extLst>
                <a:ext uri="{FF2B5EF4-FFF2-40B4-BE49-F238E27FC236}">
                  <a16:creationId xmlns:a16="http://schemas.microsoft.com/office/drawing/2014/main" id="{16D05444-AAF4-452E-A10E-E660920B3B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8" y="2243"/>
              <a:ext cx="296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Z</a:t>
              </a:r>
              <a:endPara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7" name="Rectangle 126">
              <a:extLst>
                <a:ext uri="{FF2B5EF4-FFF2-40B4-BE49-F238E27FC236}">
                  <a16:creationId xmlns:a16="http://schemas.microsoft.com/office/drawing/2014/main" id="{76B26BF3-1447-C166-32EE-B27C77DD5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4" y="2241"/>
              <a:ext cx="272" cy="2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X</a:t>
              </a:r>
              <a:endPara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8" name="Line 129">
              <a:extLst>
                <a:ext uri="{FF2B5EF4-FFF2-40B4-BE49-F238E27FC236}">
                  <a16:creationId xmlns:a16="http://schemas.microsoft.com/office/drawing/2014/main" id="{2382996A-1095-96A3-30E2-972324B151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8" y="1992"/>
              <a:ext cx="2767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39" name="Line 130">
              <a:extLst>
                <a:ext uri="{FF2B5EF4-FFF2-40B4-BE49-F238E27FC236}">
                  <a16:creationId xmlns:a16="http://schemas.microsoft.com/office/drawing/2014/main" id="{E27C1A82-B179-A77D-596E-B87C999AE7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8" y="3975"/>
              <a:ext cx="2767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40" name="Line 131">
              <a:extLst>
                <a:ext uri="{FF2B5EF4-FFF2-40B4-BE49-F238E27FC236}">
                  <a16:creationId xmlns:a16="http://schemas.microsoft.com/office/drawing/2014/main" id="{18399879-499A-F46C-F317-A61F26339B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8" y="1992"/>
              <a:ext cx="0" cy="197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41" name="Line 132">
              <a:extLst>
                <a:ext uri="{FF2B5EF4-FFF2-40B4-BE49-F238E27FC236}">
                  <a16:creationId xmlns:a16="http://schemas.microsoft.com/office/drawing/2014/main" id="{B8EC90D9-F634-3784-6669-1362F821DF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5" y="1992"/>
              <a:ext cx="0" cy="2003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42" name="Line 133">
              <a:extLst>
                <a:ext uri="{FF2B5EF4-FFF2-40B4-BE49-F238E27FC236}">
                  <a16:creationId xmlns:a16="http://schemas.microsoft.com/office/drawing/2014/main" id="{A0A15176-ED03-CE14-2375-13E2E66AD2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8" y="2497"/>
              <a:ext cx="2767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43" name="Line 135">
              <a:extLst>
                <a:ext uri="{FF2B5EF4-FFF2-40B4-BE49-F238E27FC236}">
                  <a16:creationId xmlns:a16="http://schemas.microsoft.com/office/drawing/2014/main" id="{ACC3B3C4-2D63-8FFE-AE8D-1ED6A66EE7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91" y="1992"/>
              <a:ext cx="0" cy="1969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44" name="Line 136">
              <a:extLst>
                <a:ext uri="{FF2B5EF4-FFF2-40B4-BE49-F238E27FC236}">
                  <a16:creationId xmlns:a16="http://schemas.microsoft.com/office/drawing/2014/main" id="{B6D3DFD9-507C-FD72-28DC-8179A0CA68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1" y="1992"/>
              <a:ext cx="0" cy="197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45" name="Line 138">
              <a:extLst>
                <a:ext uri="{FF2B5EF4-FFF2-40B4-BE49-F238E27FC236}">
                  <a16:creationId xmlns:a16="http://schemas.microsoft.com/office/drawing/2014/main" id="{F9EF3765-D22F-4963-AE07-92920ED4FF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8" y="1992"/>
              <a:ext cx="0" cy="1983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46" name="Line 142">
              <a:extLst>
                <a:ext uri="{FF2B5EF4-FFF2-40B4-BE49-F238E27FC236}">
                  <a16:creationId xmlns:a16="http://schemas.microsoft.com/office/drawing/2014/main" id="{A675B3D7-1AA4-288B-CFC6-90B04E4B6F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8" y="2237"/>
              <a:ext cx="2767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47" name="Line 145">
              <a:extLst>
                <a:ext uri="{FF2B5EF4-FFF2-40B4-BE49-F238E27FC236}">
                  <a16:creationId xmlns:a16="http://schemas.microsoft.com/office/drawing/2014/main" id="{002DAD06-65CF-030F-322D-3AFF816D7E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8" y="2743"/>
              <a:ext cx="2767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48" name="Line 146">
              <a:extLst>
                <a:ext uri="{FF2B5EF4-FFF2-40B4-BE49-F238E27FC236}">
                  <a16:creationId xmlns:a16="http://schemas.microsoft.com/office/drawing/2014/main" id="{B4CC0AC1-07C1-62F0-73AD-91908C95A1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1" y="2237"/>
              <a:ext cx="0" cy="173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49" name="Line 147">
              <a:extLst>
                <a:ext uri="{FF2B5EF4-FFF2-40B4-BE49-F238E27FC236}">
                  <a16:creationId xmlns:a16="http://schemas.microsoft.com/office/drawing/2014/main" id="{1BF75D92-0189-CFE2-C52F-396F2A5983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0" y="2243"/>
              <a:ext cx="0" cy="1732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50" name="Line 148">
              <a:extLst>
                <a:ext uri="{FF2B5EF4-FFF2-40B4-BE49-F238E27FC236}">
                  <a16:creationId xmlns:a16="http://schemas.microsoft.com/office/drawing/2014/main" id="{75A17AAF-AFB5-C24D-6ABD-0413BF16FD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4" y="1992"/>
              <a:ext cx="0" cy="198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51" name="Line 149">
              <a:extLst>
                <a:ext uri="{FF2B5EF4-FFF2-40B4-BE49-F238E27FC236}">
                  <a16:creationId xmlns:a16="http://schemas.microsoft.com/office/drawing/2014/main" id="{859747D5-CBE4-9E9E-070D-84345F9E02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60" y="2237"/>
              <a:ext cx="0" cy="175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52" name="Line 150">
              <a:extLst>
                <a:ext uri="{FF2B5EF4-FFF2-40B4-BE49-F238E27FC236}">
                  <a16:creationId xmlns:a16="http://schemas.microsoft.com/office/drawing/2014/main" id="{73AEBFAE-FCF7-08CC-8219-D9EA36DEC6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8" y="2988"/>
              <a:ext cx="2767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53" name="Line 151">
              <a:extLst>
                <a:ext uri="{FF2B5EF4-FFF2-40B4-BE49-F238E27FC236}">
                  <a16:creationId xmlns:a16="http://schemas.microsoft.com/office/drawing/2014/main" id="{D89CF2E1-90DF-485C-FCC7-D37C61B466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8" y="3233"/>
              <a:ext cx="2767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54" name="Line 152">
              <a:extLst>
                <a:ext uri="{FF2B5EF4-FFF2-40B4-BE49-F238E27FC236}">
                  <a16:creationId xmlns:a16="http://schemas.microsoft.com/office/drawing/2014/main" id="{E89A2D4D-4506-6795-014A-E4D54157BE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5" y="3472"/>
              <a:ext cx="2750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55" name="Line 153">
              <a:extLst>
                <a:ext uri="{FF2B5EF4-FFF2-40B4-BE49-F238E27FC236}">
                  <a16:creationId xmlns:a16="http://schemas.microsoft.com/office/drawing/2014/main" id="{BA1E1744-81C4-5E6F-926E-6AC46E5E4C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8" y="3718"/>
              <a:ext cx="2767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grpSp>
          <p:nvGrpSpPr>
            <p:cNvPr id="56" name="Group 154">
              <a:extLst>
                <a:ext uri="{FF2B5EF4-FFF2-40B4-BE49-F238E27FC236}">
                  <a16:creationId xmlns:a16="http://schemas.microsoft.com/office/drawing/2014/main" id="{6EE76E4E-3207-137F-9515-9C0F9E165F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2" y="2479"/>
              <a:ext cx="954" cy="288"/>
              <a:chOff x="1155" y="2357"/>
              <a:chExt cx="954" cy="288"/>
            </a:xfrm>
          </p:grpSpPr>
          <p:sp>
            <p:nvSpPr>
              <p:cNvPr id="118" name="Rectangle 155">
                <a:extLst>
                  <a:ext uri="{FF2B5EF4-FFF2-40B4-BE49-F238E27FC236}">
                    <a16:creationId xmlns:a16="http://schemas.microsoft.com/office/drawing/2014/main" id="{A7E356A5-54B5-1CC7-28AA-706B346EDE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5" y="2357"/>
                <a:ext cx="250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119" name="Rectangle 156">
                <a:extLst>
                  <a:ext uri="{FF2B5EF4-FFF2-40B4-BE49-F238E27FC236}">
                    <a16:creationId xmlns:a16="http://schemas.microsoft.com/office/drawing/2014/main" id="{EA2CDBF9-FF58-9D04-32B0-F4C83A1E50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4" y="2358"/>
                <a:ext cx="238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120" name="Rectangle 157">
                <a:extLst>
                  <a:ext uri="{FF2B5EF4-FFF2-40B4-BE49-F238E27FC236}">
                    <a16:creationId xmlns:a16="http://schemas.microsoft.com/office/drawing/2014/main" id="{AED10CEB-44B5-A67F-26E1-7A3013FE72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6" y="2358"/>
                <a:ext cx="273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57" name="Group 158">
              <a:extLst>
                <a:ext uri="{FF2B5EF4-FFF2-40B4-BE49-F238E27FC236}">
                  <a16:creationId xmlns:a16="http://schemas.microsoft.com/office/drawing/2014/main" id="{92BE999E-38A8-41F7-5F68-4BFBBA0CAB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0" y="2480"/>
              <a:ext cx="1023" cy="287"/>
              <a:chOff x="567" y="2358"/>
              <a:chExt cx="1023" cy="287"/>
            </a:xfrm>
          </p:grpSpPr>
          <p:sp>
            <p:nvSpPr>
              <p:cNvPr id="115" name="Rectangle 159">
                <a:extLst>
                  <a:ext uri="{FF2B5EF4-FFF2-40B4-BE49-F238E27FC236}">
                    <a16:creationId xmlns:a16="http://schemas.microsoft.com/office/drawing/2014/main" id="{8245FFCC-295B-10A8-7019-89F9CE3340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" y="2358"/>
                <a:ext cx="230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116" name="Rectangle 160">
                <a:extLst>
                  <a:ext uri="{FF2B5EF4-FFF2-40B4-BE49-F238E27FC236}">
                    <a16:creationId xmlns:a16="http://schemas.microsoft.com/office/drawing/2014/main" id="{909C645C-CC68-6B07-7063-FE7A7C0DD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4" y="2358"/>
                <a:ext cx="270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117" name="Rectangle 161">
                <a:extLst>
                  <a:ext uri="{FF2B5EF4-FFF2-40B4-BE49-F238E27FC236}">
                    <a16:creationId xmlns:a16="http://schemas.microsoft.com/office/drawing/2014/main" id="{17C770A8-1328-CF2E-0D8F-27DE25F983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8" y="2358"/>
                <a:ext cx="272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58" name="Rectangle 163">
              <a:extLst>
                <a:ext uri="{FF2B5EF4-FFF2-40B4-BE49-F238E27FC236}">
                  <a16:creationId xmlns:a16="http://schemas.microsoft.com/office/drawing/2014/main" id="{AAA79DA3-AB73-C9AE-BA43-5231BAFF6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3" y="2480"/>
              <a:ext cx="318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grpSp>
          <p:nvGrpSpPr>
            <p:cNvPr id="59" name="Group 168">
              <a:extLst>
                <a:ext uri="{FF2B5EF4-FFF2-40B4-BE49-F238E27FC236}">
                  <a16:creationId xmlns:a16="http://schemas.microsoft.com/office/drawing/2014/main" id="{88346EB7-216C-0E6F-2858-1A2CCB511D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2" y="2724"/>
              <a:ext cx="954" cy="287"/>
              <a:chOff x="1154" y="2376"/>
              <a:chExt cx="954" cy="287"/>
            </a:xfrm>
          </p:grpSpPr>
          <p:sp>
            <p:nvSpPr>
              <p:cNvPr id="112" name="Rectangle 169">
                <a:extLst>
                  <a:ext uri="{FF2B5EF4-FFF2-40B4-BE49-F238E27FC236}">
                    <a16:creationId xmlns:a16="http://schemas.microsoft.com/office/drawing/2014/main" id="{D3E98633-1694-6AB1-E408-9FC687A48B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4" y="2376"/>
                <a:ext cx="250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113" name="Rectangle 170">
                <a:extLst>
                  <a:ext uri="{FF2B5EF4-FFF2-40B4-BE49-F238E27FC236}">
                    <a16:creationId xmlns:a16="http://schemas.microsoft.com/office/drawing/2014/main" id="{A77CA1CF-15B1-CB60-71FD-923F80830A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3" y="2376"/>
                <a:ext cx="238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kumimoji="0" lang="en-US" altLang="zh-CN" sz="24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114" name="Rectangle 171">
                <a:extLst>
                  <a:ext uri="{FF2B5EF4-FFF2-40B4-BE49-F238E27FC236}">
                    <a16:creationId xmlns:a16="http://schemas.microsoft.com/office/drawing/2014/main" id="{74A73137-D13A-82AD-3C51-670D488BF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5" y="2376"/>
                <a:ext cx="273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0" name="Group 172">
              <a:extLst>
                <a:ext uri="{FF2B5EF4-FFF2-40B4-BE49-F238E27FC236}">
                  <a16:creationId xmlns:a16="http://schemas.microsoft.com/office/drawing/2014/main" id="{A835B62B-C7EA-0E76-2308-73A4C200FF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0" y="2724"/>
              <a:ext cx="1023" cy="287"/>
              <a:chOff x="567" y="2353"/>
              <a:chExt cx="1023" cy="287"/>
            </a:xfrm>
          </p:grpSpPr>
          <p:sp>
            <p:nvSpPr>
              <p:cNvPr id="109" name="Rectangle 173">
                <a:extLst>
                  <a:ext uri="{FF2B5EF4-FFF2-40B4-BE49-F238E27FC236}">
                    <a16:creationId xmlns:a16="http://schemas.microsoft.com/office/drawing/2014/main" id="{150C66C8-1566-4B1D-DD5D-198E3C2AE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" y="2353"/>
                <a:ext cx="230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110" name="Rectangle 174">
                <a:extLst>
                  <a:ext uri="{FF2B5EF4-FFF2-40B4-BE49-F238E27FC236}">
                    <a16:creationId xmlns:a16="http://schemas.microsoft.com/office/drawing/2014/main" id="{226723ED-3951-8BA9-69B4-8E7176AA8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4" y="2353"/>
                <a:ext cx="270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111" name="Rectangle 175">
                <a:extLst>
                  <a:ext uri="{FF2B5EF4-FFF2-40B4-BE49-F238E27FC236}">
                    <a16:creationId xmlns:a16="http://schemas.microsoft.com/office/drawing/2014/main" id="{1D7DC566-6009-87E8-E6EB-5373380A94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8" y="2353"/>
                <a:ext cx="272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61" name="Rectangle 177">
              <a:extLst>
                <a:ext uri="{FF2B5EF4-FFF2-40B4-BE49-F238E27FC236}">
                  <a16:creationId xmlns:a16="http://schemas.microsoft.com/office/drawing/2014/main" id="{A45E62CC-5356-9BC3-59AA-DC4EC5AEA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3" y="2724"/>
              <a:ext cx="318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grpSp>
          <p:nvGrpSpPr>
            <p:cNvPr id="62" name="Group 182">
              <a:extLst>
                <a:ext uri="{FF2B5EF4-FFF2-40B4-BE49-F238E27FC236}">
                  <a16:creationId xmlns:a16="http://schemas.microsoft.com/office/drawing/2014/main" id="{64C47E33-BA79-C427-B411-5C9FD44DB7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2" y="2977"/>
              <a:ext cx="954" cy="287"/>
              <a:chOff x="1153" y="2387"/>
              <a:chExt cx="954" cy="287"/>
            </a:xfrm>
          </p:grpSpPr>
          <p:sp>
            <p:nvSpPr>
              <p:cNvPr id="106" name="Rectangle 183">
                <a:extLst>
                  <a:ext uri="{FF2B5EF4-FFF2-40B4-BE49-F238E27FC236}">
                    <a16:creationId xmlns:a16="http://schemas.microsoft.com/office/drawing/2014/main" id="{0ABBB3D5-E160-D406-20FB-6A0B65CE0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3" y="2387"/>
                <a:ext cx="250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107" name="Rectangle 184">
                <a:extLst>
                  <a:ext uri="{FF2B5EF4-FFF2-40B4-BE49-F238E27FC236}">
                    <a16:creationId xmlns:a16="http://schemas.microsoft.com/office/drawing/2014/main" id="{482C549E-5FB1-31BC-7C47-E42D801DAC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2" y="2387"/>
                <a:ext cx="238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kumimoji="0" lang="en-US" altLang="zh-CN" sz="24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108" name="Rectangle 185">
                <a:extLst>
                  <a:ext uri="{FF2B5EF4-FFF2-40B4-BE49-F238E27FC236}">
                    <a16:creationId xmlns:a16="http://schemas.microsoft.com/office/drawing/2014/main" id="{149988C5-C2E1-735D-09C0-782327FA57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4" y="2387"/>
                <a:ext cx="273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3" name="Group 186">
              <a:extLst>
                <a:ext uri="{FF2B5EF4-FFF2-40B4-BE49-F238E27FC236}">
                  <a16:creationId xmlns:a16="http://schemas.microsoft.com/office/drawing/2014/main" id="{1CF93A52-D8CB-D20B-5DBA-52BBBDE0EA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0" y="2977"/>
              <a:ext cx="1023" cy="287"/>
              <a:chOff x="566" y="2387"/>
              <a:chExt cx="1023" cy="287"/>
            </a:xfrm>
          </p:grpSpPr>
          <p:sp>
            <p:nvSpPr>
              <p:cNvPr id="103" name="Rectangle 187">
                <a:extLst>
                  <a:ext uri="{FF2B5EF4-FFF2-40B4-BE49-F238E27FC236}">
                    <a16:creationId xmlns:a16="http://schemas.microsoft.com/office/drawing/2014/main" id="{82F8830C-FCAE-412E-2FC4-FAA1230CC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" y="2387"/>
                <a:ext cx="230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104" name="Rectangle 188">
                <a:extLst>
                  <a:ext uri="{FF2B5EF4-FFF2-40B4-BE49-F238E27FC236}">
                    <a16:creationId xmlns:a16="http://schemas.microsoft.com/office/drawing/2014/main" id="{99C25723-8F22-22BC-C4B1-436FBA8A16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3" y="2387"/>
                <a:ext cx="270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kumimoji="0" lang="en-US" altLang="zh-CN" sz="24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105" name="Rectangle 189">
                <a:extLst>
                  <a:ext uri="{FF2B5EF4-FFF2-40B4-BE49-F238E27FC236}">
                    <a16:creationId xmlns:a16="http://schemas.microsoft.com/office/drawing/2014/main" id="{314CDFF1-43C0-693B-655F-CFC85E7E1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7" y="2387"/>
                <a:ext cx="272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64" name="Rectangle 191">
              <a:extLst>
                <a:ext uri="{FF2B5EF4-FFF2-40B4-BE49-F238E27FC236}">
                  <a16:creationId xmlns:a16="http://schemas.microsoft.com/office/drawing/2014/main" id="{2252E80C-B790-30FE-09A1-0310EF501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3" y="2977"/>
              <a:ext cx="318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grpSp>
          <p:nvGrpSpPr>
            <p:cNvPr id="65" name="Group 196">
              <a:extLst>
                <a:ext uri="{FF2B5EF4-FFF2-40B4-BE49-F238E27FC236}">
                  <a16:creationId xmlns:a16="http://schemas.microsoft.com/office/drawing/2014/main" id="{3888A490-4E42-1FBA-4DEA-ECEBB2D935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2" y="3222"/>
              <a:ext cx="2759" cy="729"/>
              <a:chOff x="1155" y="3369"/>
              <a:chExt cx="2759" cy="870"/>
            </a:xfrm>
          </p:grpSpPr>
          <p:sp>
            <p:nvSpPr>
              <p:cNvPr id="73" name="Rectangle 199">
                <a:extLst>
                  <a:ext uri="{FF2B5EF4-FFF2-40B4-BE49-F238E27FC236}">
                    <a16:creationId xmlns:a16="http://schemas.microsoft.com/office/drawing/2014/main" id="{2C776CDB-6F69-266E-141E-9894A720A9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1" y="3928"/>
                <a:ext cx="353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grpSp>
            <p:nvGrpSpPr>
              <p:cNvPr id="74" name="Group 200">
                <a:extLst>
                  <a:ext uri="{FF2B5EF4-FFF2-40B4-BE49-F238E27FC236}">
                    <a16:creationId xmlns:a16="http://schemas.microsoft.com/office/drawing/2014/main" id="{3DB9CD20-635F-01A2-FE19-70C3303CDB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55" y="3371"/>
                <a:ext cx="954" cy="287"/>
                <a:chOff x="1155" y="2342"/>
                <a:chExt cx="954" cy="287"/>
              </a:xfrm>
            </p:grpSpPr>
            <p:sp>
              <p:nvSpPr>
                <p:cNvPr id="100" name="Rectangle 201">
                  <a:extLst>
                    <a:ext uri="{FF2B5EF4-FFF2-40B4-BE49-F238E27FC236}">
                      <a16:creationId xmlns:a16="http://schemas.microsoft.com/office/drawing/2014/main" id="{409E1D3C-DE6D-C46C-85ED-EEEA11ED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5" y="2342"/>
                  <a:ext cx="250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1" name="Rectangle 202">
                  <a:extLst>
                    <a:ext uri="{FF2B5EF4-FFF2-40B4-BE49-F238E27FC236}">
                      <a16:creationId xmlns:a16="http://schemas.microsoft.com/office/drawing/2014/main" id="{7130CE8E-BBC0-45A5-00F1-610CB493C9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24" y="2342"/>
                  <a:ext cx="238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1" i="0" u="none" strike="noStrike" kern="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2" name="Rectangle 203">
                  <a:extLst>
                    <a:ext uri="{FF2B5EF4-FFF2-40B4-BE49-F238E27FC236}">
                      <a16:creationId xmlns:a16="http://schemas.microsoft.com/office/drawing/2014/main" id="{F35A804B-5CC3-BA57-821A-CEEDF1F726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36" y="2342"/>
                  <a:ext cx="273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75" name="Group 204">
                <a:extLst>
                  <a:ext uri="{FF2B5EF4-FFF2-40B4-BE49-F238E27FC236}">
                    <a16:creationId xmlns:a16="http://schemas.microsoft.com/office/drawing/2014/main" id="{EACD3286-B5A3-4DC8-7C5D-9C665B3E96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23" y="3369"/>
                <a:ext cx="1023" cy="288"/>
                <a:chOff x="590" y="2348"/>
                <a:chExt cx="1023" cy="288"/>
              </a:xfrm>
            </p:grpSpPr>
            <p:sp>
              <p:nvSpPr>
                <p:cNvPr id="97" name="Rectangle 205">
                  <a:extLst>
                    <a:ext uri="{FF2B5EF4-FFF2-40B4-BE49-F238E27FC236}">
                      <a16:creationId xmlns:a16="http://schemas.microsoft.com/office/drawing/2014/main" id="{73A21AE6-D3BA-246B-2829-BBDFC900F9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0" y="2349"/>
                  <a:ext cx="230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8" name="Rectangle 206">
                  <a:extLst>
                    <a:ext uri="{FF2B5EF4-FFF2-40B4-BE49-F238E27FC236}">
                      <a16:creationId xmlns:a16="http://schemas.microsoft.com/office/drawing/2014/main" id="{416EF3A2-33C5-880A-40B0-1DD6961D8C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7" y="2349"/>
                  <a:ext cx="270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1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9" name="Rectangle 207">
                  <a:extLst>
                    <a:ext uri="{FF2B5EF4-FFF2-40B4-BE49-F238E27FC236}">
                      <a16:creationId xmlns:a16="http://schemas.microsoft.com/office/drawing/2014/main" id="{A987A8F6-34C5-002B-F84B-156A61F613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1" y="2348"/>
                  <a:ext cx="272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76" name="Rectangle 209">
                <a:extLst>
                  <a:ext uri="{FF2B5EF4-FFF2-40B4-BE49-F238E27FC236}">
                    <a16:creationId xmlns:a16="http://schemas.microsoft.com/office/drawing/2014/main" id="{E5B7EA09-F18A-7B46-C2FB-8BD81ABF3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6" y="3373"/>
                <a:ext cx="318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grpSp>
            <p:nvGrpSpPr>
              <p:cNvPr id="77" name="Group 214">
                <a:extLst>
                  <a:ext uri="{FF2B5EF4-FFF2-40B4-BE49-F238E27FC236}">
                    <a16:creationId xmlns:a16="http://schemas.microsoft.com/office/drawing/2014/main" id="{56B028E9-A425-848C-BAAF-4BA04DCC252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55" y="3643"/>
                <a:ext cx="954" cy="287"/>
                <a:chOff x="1155" y="2327"/>
                <a:chExt cx="954" cy="287"/>
              </a:xfrm>
            </p:grpSpPr>
            <p:sp>
              <p:nvSpPr>
                <p:cNvPr id="94" name="Rectangle 215">
                  <a:extLst>
                    <a:ext uri="{FF2B5EF4-FFF2-40B4-BE49-F238E27FC236}">
                      <a16:creationId xmlns:a16="http://schemas.microsoft.com/office/drawing/2014/main" id="{8A7B6838-5A93-8845-A137-91B76EBB52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5" y="2327"/>
                  <a:ext cx="250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5" name="Rectangle 216">
                  <a:extLst>
                    <a:ext uri="{FF2B5EF4-FFF2-40B4-BE49-F238E27FC236}">
                      <a16:creationId xmlns:a16="http://schemas.microsoft.com/office/drawing/2014/main" id="{383B8DE9-D711-6687-45DF-5500B9FB3C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24" y="2327"/>
                  <a:ext cx="238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1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6" name="Rectangle 217">
                  <a:extLst>
                    <a:ext uri="{FF2B5EF4-FFF2-40B4-BE49-F238E27FC236}">
                      <a16:creationId xmlns:a16="http://schemas.microsoft.com/office/drawing/2014/main" id="{FBC68351-E22D-5271-EDF8-F7AA45D043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36" y="2327"/>
                  <a:ext cx="273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78" name="Group 218">
                <a:extLst>
                  <a:ext uri="{FF2B5EF4-FFF2-40B4-BE49-F238E27FC236}">
                    <a16:creationId xmlns:a16="http://schemas.microsoft.com/office/drawing/2014/main" id="{A4FBA22A-1549-6CA9-2868-6A2B7161B2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23" y="3650"/>
                <a:ext cx="1023" cy="297"/>
                <a:chOff x="568" y="2327"/>
                <a:chExt cx="1023" cy="297"/>
              </a:xfrm>
            </p:grpSpPr>
            <p:sp>
              <p:nvSpPr>
                <p:cNvPr id="91" name="Rectangle 219">
                  <a:extLst>
                    <a:ext uri="{FF2B5EF4-FFF2-40B4-BE49-F238E27FC236}">
                      <a16:creationId xmlns:a16="http://schemas.microsoft.com/office/drawing/2014/main" id="{ADAD0573-6399-8676-FB45-2FF40D2622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8" y="2327"/>
                  <a:ext cx="230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2" name="Rectangle 220">
                  <a:extLst>
                    <a:ext uri="{FF2B5EF4-FFF2-40B4-BE49-F238E27FC236}">
                      <a16:creationId xmlns:a16="http://schemas.microsoft.com/office/drawing/2014/main" id="{6BC6E131-E96B-7D76-F5F1-F1833BEBDE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5" y="2327"/>
                  <a:ext cx="270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1" i="0" u="none" strike="noStrike" kern="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3" name="Rectangle 221">
                  <a:extLst>
                    <a:ext uri="{FF2B5EF4-FFF2-40B4-BE49-F238E27FC236}">
                      <a16:creationId xmlns:a16="http://schemas.microsoft.com/office/drawing/2014/main" id="{C6AB2E09-3665-2399-70ED-729EF8901E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19" y="2337"/>
                  <a:ext cx="272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79" name="Rectangle 224">
                <a:extLst>
                  <a:ext uri="{FF2B5EF4-FFF2-40B4-BE49-F238E27FC236}">
                    <a16:creationId xmlns:a16="http://schemas.microsoft.com/office/drawing/2014/main" id="{DE836BA2-43FC-5618-7386-8D6F6374A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1" y="3654"/>
                <a:ext cx="353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grpSp>
            <p:nvGrpSpPr>
              <p:cNvPr id="80" name="Group 228">
                <a:extLst>
                  <a:ext uri="{FF2B5EF4-FFF2-40B4-BE49-F238E27FC236}">
                    <a16:creationId xmlns:a16="http://schemas.microsoft.com/office/drawing/2014/main" id="{32B128A6-B8F6-1FEF-7237-DCF4397BC34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55" y="3951"/>
                <a:ext cx="954" cy="287"/>
                <a:chOff x="1155" y="2355"/>
                <a:chExt cx="954" cy="287"/>
              </a:xfrm>
            </p:grpSpPr>
            <p:sp>
              <p:nvSpPr>
                <p:cNvPr id="88" name="Rectangle 229">
                  <a:extLst>
                    <a:ext uri="{FF2B5EF4-FFF2-40B4-BE49-F238E27FC236}">
                      <a16:creationId xmlns:a16="http://schemas.microsoft.com/office/drawing/2014/main" id="{DE346A09-FA9F-0CE0-7156-D25F1A27AA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5" y="2355"/>
                  <a:ext cx="250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9" name="Rectangle 230">
                  <a:extLst>
                    <a:ext uri="{FF2B5EF4-FFF2-40B4-BE49-F238E27FC236}">
                      <a16:creationId xmlns:a16="http://schemas.microsoft.com/office/drawing/2014/main" id="{428B6DB4-3178-CEDC-36D6-F0E12CBF26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24" y="2355"/>
                  <a:ext cx="238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1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0" name="Rectangle 231">
                  <a:extLst>
                    <a:ext uri="{FF2B5EF4-FFF2-40B4-BE49-F238E27FC236}">
                      <a16:creationId xmlns:a16="http://schemas.microsoft.com/office/drawing/2014/main" id="{215771A6-21BD-1540-06D7-1C19FCB608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36" y="2355"/>
                  <a:ext cx="273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81" name="Group 232">
                <a:extLst>
                  <a:ext uri="{FF2B5EF4-FFF2-40B4-BE49-F238E27FC236}">
                    <a16:creationId xmlns:a16="http://schemas.microsoft.com/office/drawing/2014/main" id="{C3B572CB-7EC5-1BBA-33F7-FB0B8F4A98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23" y="3950"/>
                <a:ext cx="1023" cy="289"/>
                <a:chOff x="568" y="2362"/>
                <a:chExt cx="1023" cy="289"/>
              </a:xfrm>
            </p:grpSpPr>
            <p:sp>
              <p:nvSpPr>
                <p:cNvPr id="85" name="Rectangle 233">
                  <a:extLst>
                    <a:ext uri="{FF2B5EF4-FFF2-40B4-BE49-F238E27FC236}">
                      <a16:creationId xmlns:a16="http://schemas.microsoft.com/office/drawing/2014/main" id="{6219A4A5-7F4F-6835-42C9-7AC21D5F56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8" y="2363"/>
                  <a:ext cx="230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6" name="Rectangle 234">
                  <a:extLst>
                    <a:ext uri="{FF2B5EF4-FFF2-40B4-BE49-F238E27FC236}">
                      <a16:creationId xmlns:a16="http://schemas.microsoft.com/office/drawing/2014/main" id="{A46AEBDE-D737-8329-A184-B42AD923FD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5" y="2364"/>
                  <a:ext cx="270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1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7" name="Rectangle 235">
                  <a:extLst>
                    <a:ext uri="{FF2B5EF4-FFF2-40B4-BE49-F238E27FC236}">
                      <a16:creationId xmlns:a16="http://schemas.microsoft.com/office/drawing/2014/main" id="{1EEE7FBF-CC16-E4E8-6298-3D72E8B810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19" y="2362"/>
                  <a:ext cx="272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82" name="Rectangle 209">
                <a:extLst>
                  <a:ext uri="{FF2B5EF4-FFF2-40B4-BE49-F238E27FC236}">
                    <a16:creationId xmlns:a16="http://schemas.microsoft.com/office/drawing/2014/main" id="{571D38F3-4CA5-0AD4-28CA-19E64C6619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5" y="3372"/>
                <a:ext cx="318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83" name="Rectangle 199">
                <a:extLst>
                  <a:ext uri="{FF2B5EF4-FFF2-40B4-BE49-F238E27FC236}">
                    <a16:creationId xmlns:a16="http://schemas.microsoft.com/office/drawing/2014/main" id="{55908EEA-1137-BF38-ADF1-EC7CAB036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5" y="3934"/>
                <a:ext cx="353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84" name="Rectangle 224">
                <a:extLst>
                  <a:ext uri="{FF2B5EF4-FFF2-40B4-BE49-F238E27FC236}">
                    <a16:creationId xmlns:a16="http://schemas.microsoft.com/office/drawing/2014/main" id="{5C753757-2FF3-CFB5-A20A-256D382BDE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5" y="3660"/>
                <a:ext cx="353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66" name="Rectangle 122">
              <a:extLst>
                <a:ext uri="{FF2B5EF4-FFF2-40B4-BE49-F238E27FC236}">
                  <a16:creationId xmlns:a16="http://schemas.microsoft.com/office/drawing/2014/main" id="{1EF558BF-D298-724A-831F-ECE7A00E3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4" y="1981"/>
              <a:ext cx="479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次态</a:t>
              </a:r>
            </a:p>
          </p:txBody>
        </p:sp>
        <p:sp>
          <p:nvSpPr>
            <p:cNvPr id="67" name="Rectangle 122">
              <a:extLst>
                <a:ext uri="{FF2B5EF4-FFF2-40B4-BE49-F238E27FC236}">
                  <a16:creationId xmlns:a16="http://schemas.microsoft.com/office/drawing/2014/main" id="{88B699C7-AE6F-B241-5EAF-459F198124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" y="1981"/>
              <a:ext cx="479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现态</a:t>
              </a:r>
            </a:p>
          </p:txBody>
        </p:sp>
        <p:sp>
          <p:nvSpPr>
            <p:cNvPr id="68" name="Rectangle 122">
              <a:extLst>
                <a:ext uri="{FF2B5EF4-FFF2-40B4-BE49-F238E27FC236}">
                  <a16:creationId xmlns:a16="http://schemas.microsoft.com/office/drawing/2014/main" id="{6DACE64A-A122-E0BE-8926-978C9EB80A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4" y="1987"/>
              <a:ext cx="271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入</a:t>
              </a:r>
            </a:p>
          </p:txBody>
        </p:sp>
        <p:sp>
          <p:nvSpPr>
            <p:cNvPr id="69" name="Rectangle 122">
              <a:extLst>
                <a:ext uri="{FF2B5EF4-FFF2-40B4-BE49-F238E27FC236}">
                  <a16:creationId xmlns:a16="http://schemas.microsoft.com/office/drawing/2014/main" id="{86D20CD1-6A5F-73A1-846E-EB0C440BF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0" y="1987"/>
              <a:ext cx="271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出</a:t>
              </a:r>
            </a:p>
          </p:txBody>
        </p:sp>
        <p:sp>
          <p:nvSpPr>
            <p:cNvPr id="70" name="Rectangle 163">
              <a:extLst>
                <a:ext uri="{FF2B5EF4-FFF2-40B4-BE49-F238E27FC236}">
                  <a16:creationId xmlns:a16="http://schemas.microsoft.com/office/drawing/2014/main" id="{9FEDF052-EE4C-044F-974F-1DE1B94DE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485"/>
              <a:ext cx="318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1" name="Rectangle 177">
              <a:extLst>
                <a:ext uri="{FF2B5EF4-FFF2-40B4-BE49-F238E27FC236}">
                  <a16:creationId xmlns:a16="http://schemas.microsoft.com/office/drawing/2014/main" id="{592AC262-78D0-C448-56F2-59586AEAAC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729"/>
              <a:ext cx="318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2" name="Rectangle 191">
              <a:extLst>
                <a:ext uri="{FF2B5EF4-FFF2-40B4-BE49-F238E27FC236}">
                  <a16:creationId xmlns:a16="http://schemas.microsoft.com/office/drawing/2014/main" id="{DC4B9D44-2DDE-5AF5-C2F1-CB7291C383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982"/>
              <a:ext cx="318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sp>
        <p:nvSpPr>
          <p:cNvPr id="121" name="Rectangle 99">
            <a:extLst>
              <a:ext uri="{FF2B5EF4-FFF2-40B4-BE49-F238E27FC236}">
                <a16:creationId xmlns:a16="http://schemas.microsoft.com/office/drawing/2014/main" id="{5C0B12F3-CD9F-3DF3-E0EC-F52D36F362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5948" y="3656784"/>
            <a:ext cx="215900" cy="293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69900" indent="-469900" algn="l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908050" indent="-436563" algn="l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304925" indent="-395288" algn="l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93863" indent="-387350" algn="l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93913" indent="-398463" algn="l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511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30083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655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9227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fontAlgn="base">
              <a:lnSpc>
                <a:spcPct val="120000"/>
              </a:lnSpc>
              <a:spcAft>
                <a:spcPct val="0"/>
              </a:spcAft>
              <a:buClr>
                <a:srgbClr val="CC0000"/>
              </a:buClr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22" name="Rectangle 103">
            <a:extLst>
              <a:ext uri="{FF2B5EF4-FFF2-40B4-BE49-F238E27FC236}">
                <a16:creationId xmlns:a16="http://schemas.microsoft.com/office/drawing/2014/main" id="{E03271AB-7C9D-C68A-D31E-1717A2DD9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8010" y="2953739"/>
            <a:ext cx="215900" cy="293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69900" indent="-469900" algn="l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908050" indent="-436563" algn="l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304925" indent="-395288" algn="l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93863" indent="-387350" algn="l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93913" indent="-398463" algn="l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511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30083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655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9227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fontAlgn="base">
              <a:lnSpc>
                <a:spcPct val="120000"/>
              </a:lnSpc>
              <a:spcAft>
                <a:spcPct val="0"/>
              </a:spcAft>
              <a:buClr>
                <a:srgbClr val="CC0000"/>
              </a:buClr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23" name="Rectangle 104">
            <a:extLst>
              <a:ext uri="{FF2B5EF4-FFF2-40B4-BE49-F238E27FC236}">
                <a16:creationId xmlns:a16="http://schemas.microsoft.com/office/drawing/2014/main" id="{20D097FF-9648-C634-80C3-0038EFA03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6742" y="3282135"/>
            <a:ext cx="214312" cy="293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69900" indent="-469900" algn="l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908050" indent="-436563" algn="l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304925" indent="-395288" algn="l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93863" indent="-387350" algn="l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93913" indent="-398463" algn="l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511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30083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655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9227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marL="469900" marR="0" lvl="0" indent="-469900" algn="ctr" defTabSz="91440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楷体_GB2312" pitchFamily="49" charset="-122"/>
              </a:rPr>
              <a:t>x</a:t>
            </a:r>
          </a:p>
        </p:txBody>
      </p:sp>
      <p:grpSp>
        <p:nvGrpSpPr>
          <p:cNvPr id="124" name="Group 177">
            <a:extLst>
              <a:ext uri="{FF2B5EF4-FFF2-40B4-BE49-F238E27FC236}">
                <a16:creationId xmlns:a16="http://schemas.microsoft.com/office/drawing/2014/main" id="{35EC13D3-B812-2E4B-9EE8-4B5250AEC06F}"/>
              </a:ext>
            </a:extLst>
          </p:cNvPr>
          <p:cNvGrpSpPr>
            <a:grpSpLocks/>
          </p:cNvGrpSpPr>
          <p:nvPr/>
        </p:nvGrpSpPr>
        <p:grpSpPr bwMode="auto">
          <a:xfrm>
            <a:off x="7552660" y="2062141"/>
            <a:ext cx="1209675" cy="1900238"/>
            <a:chOff x="948" y="1334"/>
            <a:chExt cx="762" cy="1197"/>
          </a:xfrm>
        </p:grpSpPr>
        <p:graphicFrame>
          <p:nvGraphicFramePr>
            <p:cNvPr id="125" name="Object 110">
              <a:extLst>
                <a:ext uri="{FF2B5EF4-FFF2-40B4-BE49-F238E27FC236}">
                  <a16:creationId xmlns:a16="http://schemas.microsoft.com/office/drawing/2014/main" id="{085C4387-1A49-67F2-8786-21E253841B9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34824532"/>
                </p:ext>
              </p:extLst>
            </p:nvPr>
          </p:nvGraphicFramePr>
          <p:xfrm>
            <a:off x="958" y="1520"/>
            <a:ext cx="240" cy="1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342720" imgH="228600" progId="Equation.DSMT4">
                    <p:embed/>
                  </p:oleObj>
                </mc:Choice>
                <mc:Fallback>
                  <p:oleObj name="Equation" r:id="rId11" imgW="342720" imgH="228600" progId="Equation.DSMT4">
                    <p:embed/>
                    <p:pic>
                      <p:nvPicPr>
                        <p:cNvPr id="183" name="Object 1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58" y="1520"/>
                          <a:ext cx="240" cy="1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6" name="Object 111">
              <a:extLst>
                <a:ext uri="{FF2B5EF4-FFF2-40B4-BE49-F238E27FC236}">
                  <a16:creationId xmlns:a16="http://schemas.microsoft.com/office/drawing/2014/main" id="{DCDA695F-C4E2-43EC-AE54-7BF8C25C70B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75476730"/>
                </p:ext>
              </p:extLst>
            </p:nvPr>
          </p:nvGraphicFramePr>
          <p:xfrm>
            <a:off x="1152" y="1424"/>
            <a:ext cx="124" cy="1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77480" imgH="164880" progId="Equation.DSMT4">
                    <p:embed/>
                  </p:oleObj>
                </mc:Choice>
                <mc:Fallback>
                  <p:oleObj name="Equation" r:id="rId13" imgW="177480" imgH="164880" progId="Equation.DSMT4">
                    <p:embed/>
                    <p:pic>
                      <p:nvPicPr>
                        <p:cNvPr id="184" name="Object 1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1424"/>
                          <a:ext cx="124" cy="1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7" name="Text Box 112">
              <a:extLst>
                <a:ext uri="{FF2B5EF4-FFF2-40B4-BE49-F238E27FC236}">
                  <a16:creationId xmlns:a16="http://schemas.microsoft.com/office/drawing/2014/main" id="{A766647F-412F-77A9-318F-B754AA310B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9" y="1701"/>
              <a:ext cx="177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00</a:t>
              </a:r>
              <a:endParaRPr kumimoji="1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28" name="Text Box 113">
              <a:extLst>
                <a:ext uri="{FF2B5EF4-FFF2-40B4-BE49-F238E27FC236}">
                  <a16:creationId xmlns:a16="http://schemas.microsoft.com/office/drawing/2014/main" id="{ABF0C9E0-552A-68BD-1315-7A5B43B31D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9" y="1915"/>
              <a:ext cx="177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01</a:t>
              </a:r>
              <a:endParaRPr kumimoji="1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29" name="Text Box 114">
              <a:extLst>
                <a:ext uri="{FF2B5EF4-FFF2-40B4-BE49-F238E27FC236}">
                  <a16:creationId xmlns:a16="http://schemas.microsoft.com/office/drawing/2014/main" id="{1FB23296-DF81-7CC2-EF6E-7539B3788A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9" y="2130"/>
              <a:ext cx="177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11</a:t>
              </a:r>
              <a:endParaRPr kumimoji="1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30" name="Text Box 115">
              <a:extLst>
                <a:ext uri="{FF2B5EF4-FFF2-40B4-BE49-F238E27FC236}">
                  <a16:creationId xmlns:a16="http://schemas.microsoft.com/office/drawing/2014/main" id="{CBE391FD-AA9B-197F-8AA0-027FCA08E9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9" y="2345"/>
              <a:ext cx="177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10</a:t>
              </a:r>
              <a:endParaRPr kumimoji="1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31" name="Rectangle 117">
              <a:extLst>
                <a:ext uri="{FF2B5EF4-FFF2-40B4-BE49-F238E27FC236}">
                  <a16:creationId xmlns:a16="http://schemas.microsoft.com/office/drawing/2014/main" id="{EB666088-C548-3502-6F39-F1A3EAB124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1047" y="1871"/>
              <a:ext cx="864" cy="456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</a:endParaRPr>
            </a:p>
          </p:txBody>
        </p:sp>
        <p:grpSp>
          <p:nvGrpSpPr>
            <p:cNvPr id="132" name="Group 118">
              <a:extLst>
                <a:ext uri="{FF2B5EF4-FFF2-40B4-BE49-F238E27FC236}">
                  <a16:creationId xmlns:a16="http://schemas.microsoft.com/office/drawing/2014/main" id="{BDA47F2F-A592-9910-B00F-5805A4CAAA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1" y="1883"/>
              <a:ext cx="459" cy="432"/>
              <a:chOff x="499" y="2165"/>
              <a:chExt cx="770" cy="601"/>
            </a:xfrm>
          </p:grpSpPr>
          <p:sp>
            <p:nvSpPr>
              <p:cNvPr id="140" name="Line 119">
                <a:extLst>
                  <a:ext uri="{FF2B5EF4-FFF2-40B4-BE49-F238E27FC236}">
                    <a16:creationId xmlns:a16="http://schemas.microsoft.com/office/drawing/2014/main" id="{88272C42-77CF-F560-CFD8-D11046AB6E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884" y="2381"/>
                <a:ext cx="0" cy="77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endParaRPr>
              </a:p>
            </p:txBody>
          </p:sp>
          <p:sp>
            <p:nvSpPr>
              <p:cNvPr id="141" name="Line 120">
                <a:extLst>
                  <a:ext uri="{FF2B5EF4-FFF2-40B4-BE49-F238E27FC236}">
                    <a16:creationId xmlns:a16="http://schemas.microsoft.com/office/drawing/2014/main" id="{0430E719-E564-9B4E-B72E-B45067D09B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884" y="2081"/>
                <a:ext cx="0" cy="77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endParaRPr>
              </a:p>
            </p:txBody>
          </p:sp>
          <p:sp>
            <p:nvSpPr>
              <p:cNvPr id="142" name="Line 121">
                <a:extLst>
                  <a:ext uri="{FF2B5EF4-FFF2-40B4-BE49-F238E27FC236}">
                    <a16:creationId xmlns:a16="http://schemas.microsoft.com/office/drawing/2014/main" id="{F925DA91-AFCE-3E98-F40D-F23DB697A0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884" y="1780"/>
                <a:ext cx="0" cy="77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endParaRPr>
              </a:p>
            </p:txBody>
          </p:sp>
        </p:grpSp>
        <p:sp>
          <p:nvSpPr>
            <p:cNvPr id="133" name="Line 122">
              <a:extLst>
                <a:ext uri="{FF2B5EF4-FFF2-40B4-BE49-F238E27FC236}">
                  <a16:creationId xmlns:a16="http://schemas.microsoft.com/office/drawing/2014/main" id="{6BD61E4B-DA73-E888-4E8D-69568874B1F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048" y="2099"/>
              <a:ext cx="864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134" name="Line 125">
              <a:extLst>
                <a:ext uri="{FF2B5EF4-FFF2-40B4-BE49-F238E27FC236}">
                  <a16:creationId xmlns:a16="http://schemas.microsoft.com/office/drawing/2014/main" id="{F557E91C-13FB-6B10-2FEF-59A799CB28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2" y="1492"/>
              <a:ext cx="139" cy="1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135" name="Text Box 126">
              <a:extLst>
                <a:ext uri="{FF2B5EF4-FFF2-40B4-BE49-F238E27FC236}">
                  <a16:creationId xmlns:a16="http://schemas.microsoft.com/office/drawing/2014/main" id="{FBBEA3C2-CC1D-D238-E658-7096E3600C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0" y="1510"/>
              <a:ext cx="176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0</a:t>
              </a:r>
              <a:endParaRPr kumimoji="1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36" name="Text Box 127">
              <a:extLst>
                <a:ext uri="{FF2B5EF4-FFF2-40B4-BE49-F238E27FC236}">
                  <a16:creationId xmlns:a16="http://schemas.microsoft.com/office/drawing/2014/main" id="{6155FFE8-B034-9B4F-C567-5EBD238356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5" y="1510"/>
              <a:ext cx="176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1</a:t>
              </a:r>
              <a:endParaRPr kumimoji="1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grpSp>
          <p:nvGrpSpPr>
            <p:cNvPr id="137" name="Group 130">
              <a:extLst>
                <a:ext uri="{FF2B5EF4-FFF2-40B4-BE49-F238E27FC236}">
                  <a16:creationId xmlns:a16="http://schemas.microsoft.com/office/drawing/2014/main" id="{4FA976D1-53BC-A671-0568-ACC366C06B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8" y="1334"/>
              <a:ext cx="231" cy="182"/>
              <a:chOff x="270" y="1101"/>
              <a:chExt cx="249" cy="196"/>
            </a:xfrm>
          </p:grpSpPr>
          <p:sp>
            <p:nvSpPr>
              <p:cNvPr id="138" name="Rectangle 131">
                <a:extLst>
                  <a:ext uri="{FF2B5EF4-FFF2-40B4-BE49-F238E27FC236}">
                    <a16:creationId xmlns:a16="http://schemas.microsoft.com/office/drawing/2014/main" id="{21D8F4B1-E55C-15C2-6504-71BA4C25F7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" y="1101"/>
                <a:ext cx="249" cy="1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marL="469900" indent="-469900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 algn="l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marL="469900" marR="0" lvl="0" indent="-469900" algn="ctr" defTabSz="914400" eaLnBrk="1" fontAlgn="base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4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</a:rPr>
                  <a:t>D</a:t>
                </a:r>
                <a:r>
                  <a:rPr kumimoji="0" lang="en-US" altLang="zh-CN" sz="1400" b="1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</a:rPr>
                  <a:t>1</a:t>
                </a:r>
              </a:p>
            </p:txBody>
          </p:sp>
          <p:sp>
            <p:nvSpPr>
              <p:cNvPr id="139" name="Oval 132">
                <a:extLst>
                  <a:ext uri="{FF2B5EF4-FFF2-40B4-BE49-F238E27FC236}">
                    <a16:creationId xmlns:a16="http://schemas.microsoft.com/office/drawing/2014/main" id="{AD62AF18-3DCF-B8A1-BE0E-4522297A7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" y="1110"/>
                <a:ext cx="187" cy="187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endParaRPr>
              </a:p>
            </p:txBody>
          </p:sp>
        </p:grpSp>
      </p:grpSp>
      <p:sp>
        <p:nvSpPr>
          <p:cNvPr id="143" name="Rectangle 136">
            <a:extLst>
              <a:ext uri="{FF2B5EF4-FFF2-40B4-BE49-F238E27FC236}">
                <a16:creationId xmlns:a16="http://schemas.microsoft.com/office/drawing/2014/main" id="{991C8259-3C38-DE21-A7A8-50FEDABA0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6223" y="3283788"/>
            <a:ext cx="214312" cy="293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69900" indent="-469900" algn="l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908050" indent="-436563" algn="l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304925" indent="-395288" algn="l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93863" indent="-387350" algn="l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93913" indent="-398463" algn="l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511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30083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655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9227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marL="469900" marR="0" lvl="0" indent="-469900" algn="ctr" defTabSz="91440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楷体_GB2312" pitchFamily="49" charset="-122"/>
              </a:rPr>
              <a:t>x</a:t>
            </a:r>
          </a:p>
        </p:txBody>
      </p:sp>
      <p:sp>
        <p:nvSpPr>
          <p:cNvPr id="144" name="AutoShape 175">
            <a:extLst>
              <a:ext uri="{FF2B5EF4-FFF2-40B4-BE49-F238E27FC236}">
                <a16:creationId xmlns:a16="http://schemas.microsoft.com/office/drawing/2014/main" id="{C726A3C4-5468-38FF-3D58-C77F4C5F5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6898" y="3322616"/>
            <a:ext cx="258762" cy="585788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800" b="1">
              <a:solidFill>
                <a:srgbClr val="000000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graphicFrame>
        <p:nvGraphicFramePr>
          <p:cNvPr id="145" name="Object 206">
            <a:extLst>
              <a:ext uri="{FF2B5EF4-FFF2-40B4-BE49-F238E27FC236}">
                <a16:creationId xmlns:a16="http://schemas.microsoft.com/office/drawing/2014/main" id="{1D2B5BA0-448A-F68B-B194-555642F809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1940945"/>
              </p:ext>
            </p:extLst>
          </p:nvPr>
        </p:nvGraphicFramePr>
        <p:xfrm>
          <a:off x="7552660" y="4106684"/>
          <a:ext cx="161925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079280" imgH="228600" progId="Equation.DSMT4">
                  <p:embed/>
                </p:oleObj>
              </mc:Choice>
              <mc:Fallback>
                <p:oleObj name="Equation" r:id="rId15" imgW="1079280" imgH="228600" progId="Equation.DSMT4">
                  <p:embed/>
                  <p:pic>
                    <p:nvPicPr>
                      <p:cNvPr id="203" name="Object 2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2660" y="4106684"/>
                        <a:ext cx="161925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" name="AutoShape 175">
            <a:extLst>
              <a:ext uri="{FF2B5EF4-FFF2-40B4-BE49-F238E27FC236}">
                <a16:creationId xmlns:a16="http://schemas.microsoft.com/office/drawing/2014/main" id="{3610E0BD-32D5-81DB-FE51-6BD58F7B02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2760" y="2977333"/>
            <a:ext cx="258762" cy="585788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800" b="1">
              <a:solidFill>
                <a:srgbClr val="000000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graphicFrame>
        <p:nvGraphicFramePr>
          <p:cNvPr id="147" name="Object 206">
            <a:extLst>
              <a:ext uri="{FF2B5EF4-FFF2-40B4-BE49-F238E27FC236}">
                <a16:creationId xmlns:a16="http://schemas.microsoft.com/office/drawing/2014/main" id="{C9B69C5F-B3A1-AF7E-B7C2-19C5B6DFF0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1749458"/>
              </p:ext>
            </p:extLst>
          </p:nvPr>
        </p:nvGraphicFramePr>
        <p:xfrm>
          <a:off x="7876696" y="4444822"/>
          <a:ext cx="91440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09480" imgH="266400" progId="Equation.DSMT4">
                  <p:embed/>
                </p:oleObj>
              </mc:Choice>
              <mc:Fallback>
                <p:oleObj name="Equation" r:id="rId17" imgW="609480" imgH="266400" progId="Equation.DSMT4">
                  <p:embed/>
                  <p:pic>
                    <p:nvPicPr>
                      <p:cNvPr id="205" name="Object 2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6696" y="4444822"/>
                        <a:ext cx="914400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" name="Rectangle 103">
            <a:extLst>
              <a:ext uri="{FF2B5EF4-FFF2-40B4-BE49-F238E27FC236}">
                <a16:creationId xmlns:a16="http://schemas.microsoft.com/office/drawing/2014/main" id="{1A8C64DF-DDF5-D7AC-55C7-536E3EA37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8230" y="2622583"/>
            <a:ext cx="215900" cy="293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69900" indent="-469900" algn="l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908050" indent="-436563" algn="l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304925" indent="-395288" algn="l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93863" indent="-387350" algn="l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93913" indent="-398463" algn="l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511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30083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655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9227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fontAlgn="base">
              <a:lnSpc>
                <a:spcPct val="120000"/>
              </a:lnSpc>
              <a:spcAft>
                <a:spcPct val="0"/>
              </a:spcAft>
              <a:buClr>
                <a:srgbClr val="CC0000"/>
              </a:buClr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49" name="Rectangle 104">
            <a:extLst>
              <a:ext uri="{FF2B5EF4-FFF2-40B4-BE49-F238E27FC236}">
                <a16:creationId xmlns:a16="http://schemas.microsoft.com/office/drawing/2014/main" id="{4953C8FB-6887-A911-F986-D8623E7CB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962" y="3282135"/>
            <a:ext cx="214312" cy="293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69900" indent="-469900" algn="l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908050" indent="-436563" algn="l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304925" indent="-395288" algn="l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93863" indent="-387350" algn="l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93913" indent="-398463" algn="l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511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30083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655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9227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marL="469900" marR="0" lvl="0" indent="-469900" algn="ctr" defTabSz="91440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楷体_GB2312" pitchFamily="49" charset="-122"/>
              </a:rPr>
              <a:t>x</a:t>
            </a:r>
          </a:p>
        </p:txBody>
      </p:sp>
      <p:grpSp>
        <p:nvGrpSpPr>
          <p:cNvPr id="150" name="Group 177">
            <a:extLst>
              <a:ext uri="{FF2B5EF4-FFF2-40B4-BE49-F238E27FC236}">
                <a16:creationId xmlns:a16="http://schemas.microsoft.com/office/drawing/2014/main" id="{3AA93D29-C3B4-F5CB-72F4-64E95E820C42}"/>
              </a:ext>
            </a:extLst>
          </p:cNvPr>
          <p:cNvGrpSpPr>
            <a:grpSpLocks/>
          </p:cNvGrpSpPr>
          <p:nvPr/>
        </p:nvGrpSpPr>
        <p:grpSpPr bwMode="auto">
          <a:xfrm>
            <a:off x="9532880" y="2062141"/>
            <a:ext cx="1209675" cy="1900238"/>
            <a:chOff x="948" y="1334"/>
            <a:chExt cx="762" cy="1197"/>
          </a:xfrm>
        </p:grpSpPr>
        <p:graphicFrame>
          <p:nvGraphicFramePr>
            <p:cNvPr id="151" name="Object 110">
              <a:extLst>
                <a:ext uri="{FF2B5EF4-FFF2-40B4-BE49-F238E27FC236}">
                  <a16:creationId xmlns:a16="http://schemas.microsoft.com/office/drawing/2014/main" id="{B9DD7FFD-7CFA-9AEB-4D54-2A76409A315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69013086"/>
                </p:ext>
              </p:extLst>
            </p:nvPr>
          </p:nvGraphicFramePr>
          <p:xfrm>
            <a:off x="958" y="1520"/>
            <a:ext cx="240" cy="1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342720" imgH="228600" progId="Equation.DSMT4">
                    <p:embed/>
                  </p:oleObj>
                </mc:Choice>
                <mc:Fallback>
                  <p:oleObj name="Equation" r:id="rId11" imgW="342720" imgH="228600" progId="Equation.DSMT4">
                    <p:embed/>
                    <p:pic>
                      <p:nvPicPr>
                        <p:cNvPr id="234" name="Object 1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58" y="1520"/>
                          <a:ext cx="240" cy="1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2" name="Object 111">
              <a:extLst>
                <a:ext uri="{FF2B5EF4-FFF2-40B4-BE49-F238E27FC236}">
                  <a16:creationId xmlns:a16="http://schemas.microsoft.com/office/drawing/2014/main" id="{064282A7-417E-DBF7-50E1-F55DDBFB0DF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08624030"/>
                </p:ext>
              </p:extLst>
            </p:nvPr>
          </p:nvGraphicFramePr>
          <p:xfrm>
            <a:off x="1152" y="1424"/>
            <a:ext cx="124" cy="1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77480" imgH="164880" progId="Equation.DSMT4">
                    <p:embed/>
                  </p:oleObj>
                </mc:Choice>
                <mc:Fallback>
                  <p:oleObj name="Equation" r:id="rId13" imgW="177480" imgH="164880" progId="Equation.DSMT4">
                    <p:embed/>
                    <p:pic>
                      <p:nvPicPr>
                        <p:cNvPr id="235" name="Object 1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1424"/>
                          <a:ext cx="124" cy="1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" name="Text Box 112">
              <a:extLst>
                <a:ext uri="{FF2B5EF4-FFF2-40B4-BE49-F238E27FC236}">
                  <a16:creationId xmlns:a16="http://schemas.microsoft.com/office/drawing/2014/main" id="{D77FC87C-653C-4DA4-6430-575020398A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9" y="1701"/>
              <a:ext cx="177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00</a:t>
              </a:r>
              <a:endParaRPr kumimoji="1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54" name="Text Box 113">
              <a:extLst>
                <a:ext uri="{FF2B5EF4-FFF2-40B4-BE49-F238E27FC236}">
                  <a16:creationId xmlns:a16="http://schemas.microsoft.com/office/drawing/2014/main" id="{1076E05F-F310-9E9E-D4A5-B902264A46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9" y="1915"/>
              <a:ext cx="177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01</a:t>
              </a:r>
              <a:endParaRPr kumimoji="1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55" name="Text Box 114">
              <a:extLst>
                <a:ext uri="{FF2B5EF4-FFF2-40B4-BE49-F238E27FC236}">
                  <a16:creationId xmlns:a16="http://schemas.microsoft.com/office/drawing/2014/main" id="{BE8449D3-11D1-9384-B456-9804BA40E6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9" y="2130"/>
              <a:ext cx="177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11</a:t>
              </a:r>
              <a:endParaRPr kumimoji="1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56" name="Text Box 115">
              <a:extLst>
                <a:ext uri="{FF2B5EF4-FFF2-40B4-BE49-F238E27FC236}">
                  <a16:creationId xmlns:a16="http://schemas.microsoft.com/office/drawing/2014/main" id="{BFDB0C78-6B90-FD8C-AAB1-974A3FD9F9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9" y="2345"/>
              <a:ext cx="177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10</a:t>
              </a:r>
              <a:endParaRPr kumimoji="1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57" name="Rectangle 117">
              <a:extLst>
                <a:ext uri="{FF2B5EF4-FFF2-40B4-BE49-F238E27FC236}">
                  <a16:creationId xmlns:a16="http://schemas.microsoft.com/office/drawing/2014/main" id="{AC6A178F-DEB8-FFAC-33A8-DF83D2052BF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1047" y="1871"/>
              <a:ext cx="864" cy="456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</a:endParaRPr>
            </a:p>
          </p:txBody>
        </p:sp>
        <p:grpSp>
          <p:nvGrpSpPr>
            <p:cNvPr id="158" name="Group 118">
              <a:extLst>
                <a:ext uri="{FF2B5EF4-FFF2-40B4-BE49-F238E27FC236}">
                  <a16:creationId xmlns:a16="http://schemas.microsoft.com/office/drawing/2014/main" id="{8A126945-471C-88E3-41C7-016923761D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1" y="1883"/>
              <a:ext cx="459" cy="432"/>
              <a:chOff x="499" y="2165"/>
              <a:chExt cx="770" cy="601"/>
            </a:xfrm>
          </p:grpSpPr>
          <p:sp>
            <p:nvSpPr>
              <p:cNvPr id="166" name="Line 119">
                <a:extLst>
                  <a:ext uri="{FF2B5EF4-FFF2-40B4-BE49-F238E27FC236}">
                    <a16:creationId xmlns:a16="http://schemas.microsoft.com/office/drawing/2014/main" id="{8FC9BDA5-E9C6-2C7D-D908-D4C265E1F7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884" y="2381"/>
                <a:ext cx="0" cy="77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endParaRPr>
              </a:p>
            </p:txBody>
          </p:sp>
          <p:sp>
            <p:nvSpPr>
              <p:cNvPr id="167" name="Line 120">
                <a:extLst>
                  <a:ext uri="{FF2B5EF4-FFF2-40B4-BE49-F238E27FC236}">
                    <a16:creationId xmlns:a16="http://schemas.microsoft.com/office/drawing/2014/main" id="{050DBFAD-9CFD-A7A1-D363-72F6B4E52B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884" y="2081"/>
                <a:ext cx="0" cy="77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endParaRPr>
              </a:p>
            </p:txBody>
          </p:sp>
          <p:sp>
            <p:nvSpPr>
              <p:cNvPr id="168" name="Line 121">
                <a:extLst>
                  <a:ext uri="{FF2B5EF4-FFF2-40B4-BE49-F238E27FC236}">
                    <a16:creationId xmlns:a16="http://schemas.microsoft.com/office/drawing/2014/main" id="{798DD368-68DC-950E-A1B6-9039DBCFD6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884" y="1780"/>
                <a:ext cx="0" cy="77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endParaRPr>
              </a:p>
            </p:txBody>
          </p:sp>
        </p:grpSp>
        <p:sp>
          <p:nvSpPr>
            <p:cNvPr id="159" name="Line 122">
              <a:extLst>
                <a:ext uri="{FF2B5EF4-FFF2-40B4-BE49-F238E27FC236}">
                  <a16:creationId xmlns:a16="http://schemas.microsoft.com/office/drawing/2014/main" id="{3845FA18-D77B-E01F-F819-3AEAF6672F0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048" y="2099"/>
              <a:ext cx="864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160" name="Line 125">
              <a:extLst>
                <a:ext uri="{FF2B5EF4-FFF2-40B4-BE49-F238E27FC236}">
                  <a16:creationId xmlns:a16="http://schemas.microsoft.com/office/drawing/2014/main" id="{F186137C-EAEB-52D4-A919-49C6314DB0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2" y="1492"/>
              <a:ext cx="139" cy="1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161" name="Text Box 126">
              <a:extLst>
                <a:ext uri="{FF2B5EF4-FFF2-40B4-BE49-F238E27FC236}">
                  <a16:creationId xmlns:a16="http://schemas.microsoft.com/office/drawing/2014/main" id="{1E1FFD40-E880-A2E1-291F-BCECD2EB2A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0" y="1510"/>
              <a:ext cx="176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0</a:t>
              </a:r>
              <a:endParaRPr kumimoji="1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62" name="Text Box 127">
              <a:extLst>
                <a:ext uri="{FF2B5EF4-FFF2-40B4-BE49-F238E27FC236}">
                  <a16:creationId xmlns:a16="http://schemas.microsoft.com/office/drawing/2014/main" id="{8EB383FF-031C-671B-9F65-E36AF7292A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5" y="1510"/>
              <a:ext cx="176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1</a:t>
              </a:r>
              <a:endParaRPr kumimoji="1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grpSp>
          <p:nvGrpSpPr>
            <p:cNvPr id="163" name="Group 130">
              <a:extLst>
                <a:ext uri="{FF2B5EF4-FFF2-40B4-BE49-F238E27FC236}">
                  <a16:creationId xmlns:a16="http://schemas.microsoft.com/office/drawing/2014/main" id="{C6FAC0EA-D1DD-43EE-23D6-7F369E724C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8" y="1334"/>
              <a:ext cx="231" cy="182"/>
              <a:chOff x="270" y="1101"/>
              <a:chExt cx="249" cy="196"/>
            </a:xfrm>
          </p:grpSpPr>
          <p:sp>
            <p:nvSpPr>
              <p:cNvPr id="164" name="Rectangle 131">
                <a:extLst>
                  <a:ext uri="{FF2B5EF4-FFF2-40B4-BE49-F238E27FC236}">
                    <a16:creationId xmlns:a16="http://schemas.microsoft.com/office/drawing/2014/main" id="{200C6E5A-5974-E2CF-9120-34E06E9BE4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" y="1101"/>
                <a:ext cx="249" cy="1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marL="469900" indent="-469900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 algn="l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marL="469900" marR="0" lvl="0" indent="-469900" algn="ctr" defTabSz="914400" eaLnBrk="1" fontAlgn="base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4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</a:rPr>
                  <a:t>D</a:t>
                </a:r>
                <a:r>
                  <a:rPr kumimoji="0" lang="en-US" altLang="zh-CN" sz="1400" b="1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</a:rPr>
                  <a:t>0</a:t>
                </a:r>
              </a:p>
            </p:txBody>
          </p:sp>
          <p:sp>
            <p:nvSpPr>
              <p:cNvPr id="165" name="Oval 132">
                <a:extLst>
                  <a:ext uri="{FF2B5EF4-FFF2-40B4-BE49-F238E27FC236}">
                    <a16:creationId xmlns:a16="http://schemas.microsoft.com/office/drawing/2014/main" id="{C2597EB9-F5AD-6486-F059-1CEB686083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" y="1110"/>
                <a:ext cx="187" cy="187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endParaRPr>
              </a:p>
            </p:txBody>
          </p:sp>
        </p:grpSp>
      </p:grpSp>
      <p:sp>
        <p:nvSpPr>
          <p:cNvPr id="169" name="Rectangle 136">
            <a:extLst>
              <a:ext uri="{FF2B5EF4-FFF2-40B4-BE49-F238E27FC236}">
                <a16:creationId xmlns:a16="http://schemas.microsoft.com/office/drawing/2014/main" id="{BCB47C3F-D67F-1D31-BC33-9F6DE069BC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96443" y="3283788"/>
            <a:ext cx="214312" cy="293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69900" indent="-469900" algn="l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908050" indent="-436563" algn="l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304925" indent="-395288" algn="l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93863" indent="-387350" algn="l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93913" indent="-398463" algn="l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511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30083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655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9227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marL="469900" marR="0" lvl="0" indent="-469900" algn="ctr" defTabSz="91440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楷体_GB2312" pitchFamily="49" charset="-122"/>
              </a:rPr>
              <a:t>x</a:t>
            </a:r>
          </a:p>
        </p:txBody>
      </p:sp>
      <p:graphicFrame>
        <p:nvGraphicFramePr>
          <p:cNvPr id="170" name="Object 206">
            <a:extLst>
              <a:ext uri="{FF2B5EF4-FFF2-40B4-BE49-F238E27FC236}">
                <a16:creationId xmlns:a16="http://schemas.microsoft.com/office/drawing/2014/main" id="{C896AC23-6747-89AC-D5A3-21107E27E2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0984305"/>
              </p:ext>
            </p:extLst>
          </p:nvPr>
        </p:nvGraphicFramePr>
        <p:xfrm>
          <a:off x="9640892" y="4097159"/>
          <a:ext cx="121920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812520" imgH="241200" progId="Equation.DSMT4">
                  <p:embed/>
                </p:oleObj>
              </mc:Choice>
              <mc:Fallback>
                <p:oleObj name="Equation" r:id="rId19" imgW="812520" imgH="241200" progId="Equation.DSMT4">
                  <p:embed/>
                  <p:pic>
                    <p:nvPicPr>
                      <p:cNvPr id="253" name="Object 2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40892" y="4097159"/>
                        <a:ext cx="1219200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1" name="AutoShape 175">
            <a:extLst>
              <a:ext uri="{FF2B5EF4-FFF2-40B4-BE49-F238E27FC236}">
                <a16:creationId xmlns:a16="http://schemas.microsoft.com/office/drawing/2014/main" id="{71CEC230-5576-C2F2-3D4D-3D0EDA935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7729" y="2644754"/>
            <a:ext cx="258762" cy="247623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800" b="1">
              <a:solidFill>
                <a:srgbClr val="000000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graphicFrame>
        <p:nvGraphicFramePr>
          <p:cNvPr id="172" name="Object 206">
            <a:extLst>
              <a:ext uri="{FF2B5EF4-FFF2-40B4-BE49-F238E27FC236}">
                <a16:creationId xmlns:a16="http://schemas.microsoft.com/office/drawing/2014/main" id="{A27E21AC-038F-27A0-49F4-9311116F61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7033642"/>
              </p:ext>
            </p:extLst>
          </p:nvPr>
        </p:nvGraphicFramePr>
        <p:xfrm>
          <a:off x="8089371" y="5463174"/>
          <a:ext cx="91440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609480" imgH="241200" progId="Equation.DSMT4">
                  <p:embed/>
                </p:oleObj>
              </mc:Choice>
              <mc:Fallback>
                <p:oleObj name="Equation" r:id="rId21" imgW="609480" imgH="241200" progId="Equation.DSMT4">
                  <p:embed/>
                  <p:pic>
                    <p:nvPicPr>
                      <p:cNvPr id="256" name="Object 2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371" y="5463174"/>
                        <a:ext cx="914400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3" name="Group 177">
            <a:extLst>
              <a:ext uri="{FF2B5EF4-FFF2-40B4-BE49-F238E27FC236}">
                <a16:creationId xmlns:a16="http://schemas.microsoft.com/office/drawing/2014/main" id="{BCACD482-FC40-2584-8F4E-E9B15A343AA6}"/>
              </a:ext>
            </a:extLst>
          </p:cNvPr>
          <p:cNvGrpSpPr>
            <a:grpSpLocks/>
          </p:cNvGrpSpPr>
          <p:nvPr/>
        </p:nvGrpSpPr>
        <p:grpSpPr bwMode="auto">
          <a:xfrm>
            <a:off x="9388864" y="4654429"/>
            <a:ext cx="1203325" cy="1884363"/>
            <a:chOff x="952" y="1344"/>
            <a:chExt cx="758" cy="1187"/>
          </a:xfrm>
        </p:grpSpPr>
        <p:graphicFrame>
          <p:nvGraphicFramePr>
            <p:cNvPr id="174" name="Object 110">
              <a:extLst>
                <a:ext uri="{FF2B5EF4-FFF2-40B4-BE49-F238E27FC236}">
                  <a16:creationId xmlns:a16="http://schemas.microsoft.com/office/drawing/2014/main" id="{4DF248F0-EC52-F4D1-4322-3F5B2EEC5A6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84333119"/>
                </p:ext>
              </p:extLst>
            </p:nvPr>
          </p:nvGraphicFramePr>
          <p:xfrm>
            <a:off x="958" y="1520"/>
            <a:ext cx="240" cy="1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342720" imgH="228600" progId="Equation.DSMT4">
                    <p:embed/>
                  </p:oleObj>
                </mc:Choice>
                <mc:Fallback>
                  <p:oleObj name="Equation" r:id="rId11" imgW="342720" imgH="228600" progId="Equation.DSMT4">
                    <p:embed/>
                    <p:pic>
                      <p:nvPicPr>
                        <p:cNvPr id="258" name="Object 1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58" y="1520"/>
                          <a:ext cx="240" cy="1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5" name="Object 111">
              <a:extLst>
                <a:ext uri="{FF2B5EF4-FFF2-40B4-BE49-F238E27FC236}">
                  <a16:creationId xmlns:a16="http://schemas.microsoft.com/office/drawing/2014/main" id="{A92A77CF-034A-DAB3-531F-99CC9502753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27260351"/>
                </p:ext>
              </p:extLst>
            </p:nvPr>
          </p:nvGraphicFramePr>
          <p:xfrm>
            <a:off x="1152" y="1424"/>
            <a:ext cx="124" cy="1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77480" imgH="164880" progId="Equation.DSMT4">
                    <p:embed/>
                  </p:oleObj>
                </mc:Choice>
                <mc:Fallback>
                  <p:oleObj name="Equation" r:id="rId13" imgW="177480" imgH="164880" progId="Equation.DSMT4">
                    <p:embed/>
                    <p:pic>
                      <p:nvPicPr>
                        <p:cNvPr id="259" name="Object 1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1424"/>
                          <a:ext cx="124" cy="1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6" name="Text Box 112">
              <a:extLst>
                <a:ext uri="{FF2B5EF4-FFF2-40B4-BE49-F238E27FC236}">
                  <a16:creationId xmlns:a16="http://schemas.microsoft.com/office/drawing/2014/main" id="{2F281CAA-598E-01BF-837C-DED241B306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9" y="1701"/>
              <a:ext cx="177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00</a:t>
              </a:r>
              <a:endParaRPr kumimoji="1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77" name="Text Box 113">
              <a:extLst>
                <a:ext uri="{FF2B5EF4-FFF2-40B4-BE49-F238E27FC236}">
                  <a16:creationId xmlns:a16="http://schemas.microsoft.com/office/drawing/2014/main" id="{C6589BEF-CDC4-160E-DB8D-2F3F65C968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9" y="1915"/>
              <a:ext cx="177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01</a:t>
              </a:r>
              <a:endParaRPr kumimoji="1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78" name="Text Box 114">
              <a:extLst>
                <a:ext uri="{FF2B5EF4-FFF2-40B4-BE49-F238E27FC236}">
                  <a16:creationId xmlns:a16="http://schemas.microsoft.com/office/drawing/2014/main" id="{108E2371-2B6F-CC35-5818-8F11562057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9" y="2130"/>
              <a:ext cx="177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11</a:t>
              </a:r>
              <a:endParaRPr kumimoji="1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79" name="Text Box 115">
              <a:extLst>
                <a:ext uri="{FF2B5EF4-FFF2-40B4-BE49-F238E27FC236}">
                  <a16:creationId xmlns:a16="http://schemas.microsoft.com/office/drawing/2014/main" id="{AECA4BF4-9A9B-9F2B-0D5A-D6C6C68DC0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9" y="2345"/>
              <a:ext cx="177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10</a:t>
              </a:r>
              <a:endParaRPr kumimoji="1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80" name="Rectangle 117">
              <a:extLst>
                <a:ext uri="{FF2B5EF4-FFF2-40B4-BE49-F238E27FC236}">
                  <a16:creationId xmlns:a16="http://schemas.microsoft.com/office/drawing/2014/main" id="{2FE21395-3F6E-4577-C535-3315907E158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1047" y="1871"/>
              <a:ext cx="864" cy="456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</a:endParaRPr>
            </a:p>
          </p:txBody>
        </p:sp>
        <p:grpSp>
          <p:nvGrpSpPr>
            <p:cNvPr id="181" name="Group 118">
              <a:extLst>
                <a:ext uri="{FF2B5EF4-FFF2-40B4-BE49-F238E27FC236}">
                  <a16:creationId xmlns:a16="http://schemas.microsoft.com/office/drawing/2014/main" id="{183F3B89-7AC9-F784-D702-97BE5366E4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1" y="1883"/>
              <a:ext cx="459" cy="432"/>
              <a:chOff x="499" y="2165"/>
              <a:chExt cx="770" cy="601"/>
            </a:xfrm>
          </p:grpSpPr>
          <p:sp>
            <p:nvSpPr>
              <p:cNvPr id="189" name="Line 119">
                <a:extLst>
                  <a:ext uri="{FF2B5EF4-FFF2-40B4-BE49-F238E27FC236}">
                    <a16:creationId xmlns:a16="http://schemas.microsoft.com/office/drawing/2014/main" id="{81EEE614-79C3-87AA-87DF-FD6480CAF4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884" y="2381"/>
                <a:ext cx="0" cy="77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endParaRPr>
              </a:p>
            </p:txBody>
          </p:sp>
          <p:sp>
            <p:nvSpPr>
              <p:cNvPr id="190" name="Line 120">
                <a:extLst>
                  <a:ext uri="{FF2B5EF4-FFF2-40B4-BE49-F238E27FC236}">
                    <a16:creationId xmlns:a16="http://schemas.microsoft.com/office/drawing/2014/main" id="{6571BD47-0CCA-8945-CC84-A1D67AC730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884" y="2081"/>
                <a:ext cx="0" cy="77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endParaRPr>
              </a:p>
            </p:txBody>
          </p:sp>
          <p:sp>
            <p:nvSpPr>
              <p:cNvPr id="191" name="Line 121">
                <a:extLst>
                  <a:ext uri="{FF2B5EF4-FFF2-40B4-BE49-F238E27FC236}">
                    <a16:creationId xmlns:a16="http://schemas.microsoft.com/office/drawing/2014/main" id="{5F6E60B9-A96E-8185-FC37-EF16E3861E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884" y="1780"/>
                <a:ext cx="0" cy="77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endParaRPr>
              </a:p>
            </p:txBody>
          </p:sp>
        </p:grpSp>
        <p:sp>
          <p:nvSpPr>
            <p:cNvPr id="182" name="Line 122">
              <a:extLst>
                <a:ext uri="{FF2B5EF4-FFF2-40B4-BE49-F238E27FC236}">
                  <a16:creationId xmlns:a16="http://schemas.microsoft.com/office/drawing/2014/main" id="{CC27EDE9-ED04-7CE3-8699-45B6F42B088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048" y="2099"/>
              <a:ext cx="864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183" name="Line 125">
              <a:extLst>
                <a:ext uri="{FF2B5EF4-FFF2-40B4-BE49-F238E27FC236}">
                  <a16:creationId xmlns:a16="http://schemas.microsoft.com/office/drawing/2014/main" id="{FB719AFF-58A8-8E73-6FA3-054687A2B5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2" y="1492"/>
              <a:ext cx="139" cy="1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184" name="Text Box 126">
              <a:extLst>
                <a:ext uri="{FF2B5EF4-FFF2-40B4-BE49-F238E27FC236}">
                  <a16:creationId xmlns:a16="http://schemas.microsoft.com/office/drawing/2014/main" id="{E1C0E3E6-3FC0-8C0F-301C-5FE4E11C42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0" y="1510"/>
              <a:ext cx="176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0</a:t>
              </a:r>
              <a:endParaRPr kumimoji="1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85" name="Text Box 127">
              <a:extLst>
                <a:ext uri="{FF2B5EF4-FFF2-40B4-BE49-F238E27FC236}">
                  <a16:creationId xmlns:a16="http://schemas.microsoft.com/office/drawing/2014/main" id="{63350E95-5C39-2465-E344-0C96B9E2A7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5" y="1510"/>
              <a:ext cx="176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1</a:t>
              </a:r>
              <a:endParaRPr kumimoji="1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grpSp>
          <p:nvGrpSpPr>
            <p:cNvPr id="186" name="Group 130">
              <a:extLst>
                <a:ext uri="{FF2B5EF4-FFF2-40B4-BE49-F238E27FC236}">
                  <a16:creationId xmlns:a16="http://schemas.microsoft.com/office/drawing/2014/main" id="{75ED7B6C-C683-3E19-3EAF-61AB7EA2EB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2" y="1344"/>
              <a:ext cx="231" cy="174"/>
              <a:chOff x="274" y="1110"/>
              <a:chExt cx="249" cy="187"/>
            </a:xfrm>
          </p:grpSpPr>
          <p:sp>
            <p:nvSpPr>
              <p:cNvPr id="187" name="Rectangle 131">
                <a:extLst>
                  <a:ext uri="{FF2B5EF4-FFF2-40B4-BE49-F238E27FC236}">
                    <a16:creationId xmlns:a16="http://schemas.microsoft.com/office/drawing/2014/main" id="{CC31CBEA-116E-90B1-09D3-FFEEE5F2CB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" y="1120"/>
                <a:ext cx="249" cy="1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marL="469900" indent="-469900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 algn="l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marL="469900" marR="0" lvl="0" indent="-469900" algn="ctr" defTabSz="914400" eaLnBrk="1" fontAlgn="base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4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</a:rPr>
                  <a:t>Z</a:t>
                </a:r>
                <a:endParaRPr kumimoji="0" lang="en-US" altLang="zh-CN" sz="1400" b="1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188" name="Oval 132">
                <a:extLst>
                  <a:ext uri="{FF2B5EF4-FFF2-40B4-BE49-F238E27FC236}">
                    <a16:creationId xmlns:a16="http://schemas.microsoft.com/office/drawing/2014/main" id="{61877657-AE31-BC74-03EA-5A7A138AF3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" y="1110"/>
                <a:ext cx="187" cy="187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endParaRPr>
              </a:p>
            </p:txBody>
          </p:sp>
        </p:grpSp>
      </p:grpSp>
      <p:sp>
        <p:nvSpPr>
          <p:cNvPr id="192" name="Rectangle 103">
            <a:extLst>
              <a:ext uri="{FF2B5EF4-FFF2-40B4-BE49-F238E27FC236}">
                <a16:creationId xmlns:a16="http://schemas.microsoft.com/office/drawing/2014/main" id="{D0C5F9D2-1C4F-1827-9D61-30CC754B8F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8175" y="6220499"/>
            <a:ext cx="215900" cy="293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69900" indent="-469900" algn="l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908050" indent="-436563" algn="l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304925" indent="-395288" algn="l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93863" indent="-387350" algn="l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93913" indent="-398463" algn="l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511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30083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655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9227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fontAlgn="base">
              <a:lnSpc>
                <a:spcPct val="120000"/>
              </a:lnSpc>
              <a:spcAft>
                <a:spcPct val="0"/>
              </a:spcAft>
              <a:buClr>
                <a:srgbClr val="CC0000"/>
              </a:buClr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93" name="Rectangle 104">
            <a:extLst>
              <a:ext uri="{FF2B5EF4-FFF2-40B4-BE49-F238E27FC236}">
                <a16:creationId xmlns:a16="http://schemas.microsoft.com/office/drawing/2014/main" id="{50923F7C-8154-4011-AF46-9F4AFCDB5B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6912" y="5871978"/>
            <a:ext cx="214312" cy="293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69900" indent="-469900" algn="l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908050" indent="-436563" algn="l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304925" indent="-395288" algn="l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93863" indent="-387350" algn="l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93913" indent="-398463" algn="l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511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30083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655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9227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marL="469900" marR="0" lvl="0" indent="-469900" algn="ctr" defTabSz="91440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楷体_GB2312" pitchFamily="49" charset="-122"/>
              </a:rPr>
              <a:t>x</a:t>
            </a:r>
          </a:p>
        </p:txBody>
      </p:sp>
      <p:sp>
        <p:nvSpPr>
          <p:cNvPr id="194" name="Rectangle 104">
            <a:extLst>
              <a:ext uri="{FF2B5EF4-FFF2-40B4-BE49-F238E27FC236}">
                <a16:creationId xmlns:a16="http://schemas.microsoft.com/office/drawing/2014/main" id="{8ACEC9EA-4970-8829-E8FA-CF2B72A9B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9776" y="5871978"/>
            <a:ext cx="214312" cy="293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69900" indent="-469900" algn="l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908050" indent="-436563" algn="l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304925" indent="-395288" algn="l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93863" indent="-387350" algn="l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93913" indent="-398463" algn="l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511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30083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655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9227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marL="469900" marR="0" lvl="0" indent="-469900" algn="ctr" defTabSz="91440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楷体_GB2312" pitchFamily="49" charset="-122"/>
              </a:rPr>
              <a:t>x</a:t>
            </a:r>
          </a:p>
        </p:txBody>
      </p:sp>
      <p:sp>
        <p:nvSpPr>
          <p:cNvPr id="195" name="AutoShape 175">
            <a:extLst>
              <a:ext uri="{FF2B5EF4-FFF2-40B4-BE49-F238E27FC236}">
                <a16:creationId xmlns:a16="http://schemas.microsoft.com/office/drawing/2014/main" id="{3B0B9C02-D625-FD31-D509-A8B4A89F66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744" y="5911214"/>
            <a:ext cx="258762" cy="585788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800" b="1">
              <a:solidFill>
                <a:srgbClr val="000000"/>
              </a:solidFill>
              <a:latin typeface="Times New Roman" pitchFamily="18" charset="0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67203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4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9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3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1" grpId="0"/>
      <p:bldP spid="122" grpId="0"/>
      <p:bldP spid="123" grpId="0"/>
      <p:bldP spid="143" grpId="0"/>
      <p:bldP spid="144" grpId="0" animBg="1"/>
      <p:bldP spid="146" grpId="0" animBg="1"/>
      <p:bldP spid="148" grpId="0"/>
      <p:bldP spid="149" grpId="0"/>
      <p:bldP spid="169" grpId="0"/>
      <p:bldP spid="171" grpId="0" animBg="1"/>
      <p:bldP spid="192" grpId="0"/>
      <p:bldP spid="193" grpId="0"/>
      <p:bldP spid="194" grpId="0"/>
      <p:bldP spid="195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D8626-C892-3063-7C80-56B750E37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0F8E7FAB-08E1-7979-B504-D4E0FA6966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93805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举例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0DB30A54-D5C3-4555-06BD-D9DAD7EF11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1481696"/>
              </p:ext>
            </p:extLst>
          </p:nvPr>
        </p:nvGraphicFramePr>
        <p:xfrm>
          <a:off x="2331471" y="2532497"/>
          <a:ext cx="6692953" cy="35766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3" imgW="3718307" imgH="1987032" progId="Word.Picture.8">
                  <p:embed/>
                </p:oleObj>
              </mc:Choice>
              <mc:Fallback>
                <p:oleObj name="Picture" r:id="rId3" imgW="3718307" imgH="1987032" progId="Word.Picture.8">
                  <p:embed/>
                  <p:pic>
                    <p:nvPicPr>
                      <p:cNvPr id="19" name="对象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1471" y="2532497"/>
                        <a:ext cx="6692953" cy="357665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206">
            <a:extLst>
              <a:ext uri="{FF2B5EF4-FFF2-40B4-BE49-F238E27FC236}">
                <a16:creationId xmlns:a16="http://schemas.microsoft.com/office/drawing/2014/main" id="{771DB9F6-3D84-0E88-CE43-CA0EFB09EE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8264100"/>
              </p:ext>
            </p:extLst>
          </p:nvPr>
        </p:nvGraphicFramePr>
        <p:xfrm>
          <a:off x="4225288" y="1961199"/>
          <a:ext cx="1462536" cy="434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12520" imgH="241200" progId="Equation.DSMT4">
                  <p:embed/>
                </p:oleObj>
              </mc:Choice>
              <mc:Fallback>
                <p:oleObj name="Equation" r:id="rId5" imgW="812520" imgH="241200" progId="Equation.DSMT4">
                  <p:embed/>
                  <p:pic>
                    <p:nvPicPr>
                      <p:cNvPr id="13" name="Object 2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5288" y="1961199"/>
                        <a:ext cx="1462536" cy="4341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206">
            <a:extLst>
              <a:ext uri="{FF2B5EF4-FFF2-40B4-BE49-F238E27FC236}">
                <a16:creationId xmlns:a16="http://schemas.microsoft.com/office/drawing/2014/main" id="{688C80A6-01A7-5A1B-B853-1DF5ABD184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3898144"/>
              </p:ext>
            </p:extLst>
          </p:nvPr>
        </p:nvGraphicFramePr>
        <p:xfrm>
          <a:off x="2401951" y="1923099"/>
          <a:ext cx="1462536" cy="479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812520" imgH="266400" progId="Equation.DSMT4">
                  <p:embed/>
                </p:oleObj>
              </mc:Choice>
              <mc:Fallback>
                <p:oleObj name="Equation" r:id="rId7" imgW="812520" imgH="266400" progId="Equation.DSMT4">
                  <p:embed/>
                  <p:pic>
                    <p:nvPicPr>
                      <p:cNvPr id="15" name="Object 2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1951" y="1923099"/>
                        <a:ext cx="1462536" cy="4795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06">
            <a:extLst>
              <a:ext uri="{FF2B5EF4-FFF2-40B4-BE49-F238E27FC236}">
                <a16:creationId xmlns:a16="http://schemas.microsoft.com/office/drawing/2014/main" id="{E7426E27-E3A4-B386-C382-F98087C742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803603"/>
              </p:ext>
            </p:extLst>
          </p:nvPr>
        </p:nvGraphicFramePr>
        <p:xfrm>
          <a:off x="6055399" y="1961199"/>
          <a:ext cx="1097064" cy="434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09480" imgH="241200" progId="Equation.DSMT4">
                  <p:embed/>
                </p:oleObj>
              </mc:Choice>
              <mc:Fallback>
                <p:oleObj name="Equation" r:id="rId9" imgW="609480" imgH="241200" progId="Equation.DSMT4">
                  <p:embed/>
                  <p:pic>
                    <p:nvPicPr>
                      <p:cNvPr id="17" name="Object 2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5399" y="1961199"/>
                        <a:ext cx="1097064" cy="4341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3">
            <a:extLst>
              <a:ext uri="{FF2B5EF4-FFF2-40B4-BE49-F238E27FC236}">
                <a16:creationId xmlns:a16="http://schemas.microsoft.com/office/drawing/2014/main" id="{5F251DC6-B7C5-F6EC-7187-6E081949FD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15" y="2212087"/>
            <a:ext cx="357499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不要忘了检查自启动</a:t>
            </a:r>
          </a:p>
        </p:txBody>
      </p:sp>
    </p:spTree>
    <p:extLst>
      <p:ext uri="{BB962C8B-B14F-4D97-AF65-F5344CB8AC3E}">
        <p14:creationId xmlns:p14="http://schemas.microsoft.com/office/powerpoint/2010/main" val="16530766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7C453-5798-023E-4C89-7ABD50862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F982369B-122E-D4D9-556B-07D20113A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621193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考点二：算术运算（知道概念即可）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F559B2-0544-B053-5317-F7C6A9E6DCB4}"/>
              </a:ext>
            </a:extLst>
          </p:cNvPr>
          <p:cNvSpPr txBox="1">
            <a:spLocks/>
          </p:cNvSpPr>
          <p:nvPr/>
        </p:nvSpPr>
        <p:spPr>
          <a:xfrm>
            <a:off x="2120735" y="1706871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概念</a:t>
            </a:r>
            <a:endParaRPr lang="en-US" altLang="zh-CN" dirty="0"/>
          </a:p>
          <a:p>
            <a:pPr lvl="1"/>
            <a:r>
              <a:rPr lang="zh-CN" altLang="en-US" sz="2000" b="1" dirty="0">
                <a:solidFill>
                  <a:srgbClr val="555666"/>
                </a:solidFill>
                <a:latin typeface="-apple-system"/>
              </a:rPr>
              <a:t>原码：</a:t>
            </a:r>
            <a:r>
              <a:rPr lang="zh-CN" altLang="en-US" sz="2000" dirty="0">
                <a:solidFill>
                  <a:srgbClr val="555666"/>
                </a:solidFill>
                <a:latin typeface="-apple-system"/>
              </a:rPr>
              <a:t>加一个符号位，其</a:t>
            </a:r>
            <a:r>
              <a:rPr lang="en-US" altLang="zh-CN" sz="2000" dirty="0">
                <a:solidFill>
                  <a:srgbClr val="555666"/>
                </a:solidFill>
                <a:latin typeface="-apple-system"/>
              </a:rPr>
              <a:t>1</a:t>
            </a:r>
            <a:r>
              <a:rPr lang="zh-CN" altLang="en-US" sz="2000" dirty="0">
                <a:solidFill>
                  <a:srgbClr val="555666"/>
                </a:solidFill>
                <a:latin typeface="-apple-system"/>
              </a:rPr>
              <a:t>表示负数，</a:t>
            </a:r>
            <a:r>
              <a:rPr lang="en-US" altLang="zh-CN" sz="2000" dirty="0">
                <a:solidFill>
                  <a:srgbClr val="555666"/>
                </a:solidFill>
                <a:latin typeface="-apple-system"/>
              </a:rPr>
              <a:t>0</a:t>
            </a:r>
            <a:r>
              <a:rPr lang="zh-CN" altLang="en-US" sz="2000" dirty="0">
                <a:solidFill>
                  <a:srgbClr val="555666"/>
                </a:solidFill>
                <a:latin typeface="-apple-system"/>
              </a:rPr>
              <a:t>表示正数（如</a:t>
            </a:r>
            <a:r>
              <a:rPr lang="en-US" altLang="zh-CN" sz="2000" dirty="0">
                <a:solidFill>
                  <a:srgbClr val="555666"/>
                </a:solidFill>
                <a:latin typeface="-apple-system"/>
              </a:rPr>
              <a:t>+1000=01000</a:t>
            </a:r>
            <a:r>
              <a:rPr lang="zh-CN" altLang="en-US" sz="2000" dirty="0">
                <a:solidFill>
                  <a:srgbClr val="555666"/>
                </a:solidFill>
                <a:latin typeface="-apple-system"/>
              </a:rPr>
              <a:t>；</a:t>
            </a:r>
            <a:r>
              <a:rPr lang="en-US" altLang="zh-CN" sz="2000" dirty="0">
                <a:solidFill>
                  <a:srgbClr val="555666"/>
                </a:solidFill>
                <a:latin typeface="-apple-system"/>
              </a:rPr>
              <a:t>-1000=11000</a:t>
            </a:r>
            <a:r>
              <a:rPr lang="zh-CN" altLang="en-US" sz="2000" dirty="0">
                <a:solidFill>
                  <a:srgbClr val="555666"/>
                </a:solidFill>
                <a:latin typeface="-apple-system"/>
              </a:rPr>
              <a:t>）</a:t>
            </a:r>
            <a:endParaRPr lang="en-US" altLang="zh-CN" sz="2000" dirty="0">
              <a:solidFill>
                <a:srgbClr val="555666"/>
              </a:solidFill>
              <a:latin typeface="-apple-system"/>
            </a:endParaRPr>
          </a:p>
          <a:p>
            <a:pPr lvl="1"/>
            <a:r>
              <a:rPr lang="zh-CN" altLang="en-US" sz="2000" b="1" dirty="0">
                <a:solidFill>
                  <a:srgbClr val="555666"/>
                </a:solidFill>
                <a:latin typeface="-apple-system"/>
              </a:rPr>
              <a:t>反码：</a:t>
            </a:r>
            <a:r>
              <a:rPr lang="zh-CN" altLang="en-US" sz="2000" dirty="0">
                <a:solidFill>
                  <a:srgbClr val="555666"/>
                </a:solidFill>
                <a:latin typeface="-apple-system"/>
              </a:rPr>
              <a:t>正数反码和原码一样，负数除去符号位都取反（如（</a:t>
            </a:r>
            <a:r>
              <a:rPr lang="en-US" altLang="zh-CN" sz="2000" dirty="0">
                <a:solidFill>
                  <a:srgbClr val="555666"/>
                </a:solidFill>
                <a:latin typeface="-apple-system"/>
              </a:rPr>
              <a:t>-1000</a:t>
            </a:r>
            <a:r>
              <a:rPr lang="zh-CN" altLang="en-US" sz="2000" dirty="0">
                <a:solidFill>
                  <a:srgbClr val="555666"/>
                </a:solidFill>
                <a:latin typeface="-apple-system"/>
              </a:rPr>
              <a:t>）</a:t>
            </a:r>
            <a:r>
              <a:rPr lang="en-US" altLang="zh-CN" sz="2000" dirty="0">
                <a:solidFill>
                  <a:srgbClr val="555666"/>
                </a:solidFill>
                <a:latin typeface="-apple-system"/>
              </a:rPr>
              <a:t>=10111</a:t>
            </a:r>
            <a:r>
              <a:rPr lang="zh-CN" altLang="en-US" sz="2000" dirty="0">
                <a:solidFill>
                  <a:srgbClr val="555666"/>
                </a:solidFill>
                <a:latin typeface="-apple-system"/>
              </a:rPr>
              <a:t>）</a:t>
            </a:r>
            <a:endParaRPr lang="en-US" altLang="zh-CN" sz="2000" dirty="0">
              <a:solidFill>
                <a:srgbClr val="555666"/>
              </a:solidFill>
              <a:latin typeface="-apple-system"/>
            </a:endParaRPr>
          </a:p>
          <a:p>
            <a:pPr lvl="1"/>
            <a:r>
              <a:rPr lang="zh-CN" altLang="en-US" sz="2000" b="1" dirty="0">
                <a:solidFill>
                  <a:srgbClr val="555666"/>
                </a:solidFill>
                <a:latin typeface="-apple-system"/>
              </a:rPr>
              <a:t>补码：</a:t>
            </a:r>
            <a:r>
              <a:rPr lang="zh-CN" altLang="en-US" sz="2000" dirty="0">
                <a:solidFill>
                  <a:srgbClr val="555666"/>
                </a:solidFill>
                <a:latin typeface="-apple-system"/>
              </a:rPr>
              <a:t>正数和原码一样，负数在其反码的基础上加</a:t>
            </a:r>
            <a:r>
              <a:rPr lang="en-US" altLang="zh-CN" sz="2000" dirty="0">
                <a:solidFill>
                  <a:srgbClr val="555666"/>
                </a:solidFill>
                <a:latin typeface="-apple-system"/>
              </a:rPr>
              <a:t>1</a:t>
            </a:r>
            <a:r>
              <a:rPr lang="zh-CN" altLang="en-US" sz="2000" dirty="0">
                <a:solidFill>
                  <a:srgbClr val="555666"/>
                </a:solidFill>
                <a:latin typeface="-apple-system"/>
              </a:rPr>
              <a:t>（如（</a:t>
            </a:r>
            <a:r>
              <a:rPr lang="en-US" altLang="zh-CN" sz="2000" dirty="0">
                <a:solidFill>
                  <a:srgbClr val="555666"/>
                </a:solidFill>
                <a:latin typeface="-apple-system"/>
              </a:rPr>
              <a:t>-1000</a:t>
            </a:r>
            <a:r>
              <a:rPr lang="zh-CN" altLang="en-US" sz="2000" dirty="0">
                <a:solidFill>
                  <a:srgbClr val="555666"/>
                </a:solidFill>
                <a:latin typeface="-apple-system"/>
              </a:rPr>
              <a:t>）</a:t>
            </a:r>
            <a:r>
              <a:rPr lang="en-US" altLang="zh-CN" sz="2000" dirty="0">
                <a:solidFill>
                  <a:srgbClr val="555666"/>
                </a:solidFill>
                <a:latin typeface="-apple-system"/>
              </a:rPr>
              <a:t>=11000</a:t>
            </a:r>
            <a:r>
              <a:rPr lang="zh-CN" altLang="en-US" sz="2000" dirty="0">
                <a:solidFill>
                  <a:srgbClr val="555666"/>
                </a:solidFill>
                <a:latin typeface="-apple-system"/>
              </a:rPr>
              <a:t>）</a:t>
            </a:r>
            <a:endParaRPr lang="en-US" altLang="zh-CN" sz="2000" dirty="0">
              <a:solidFill>
                <a:srgbClr val="555666"/>
              </a:solidFill>
              <a:latin typeface="-apple-system"/>
            </a:endParaRPr>
          </a:p>
          <a:p>
            <a:pPr lvl="1"/>
            <a:endParaRPr lang="en-US" altLang="zh-CN" sz="1600" b="1" dirty="0">
              <a:solidFill>
                <a:srgbClr val="555666"/>
              </a:solidFill>
              <a:latin typeface="-apple-system"/>
            </a:endParaRPr>
          </a:p>
          <a:p>
            <a:r>
              <a:rPr lang="zh-CN" altLang="en-US" sz="2400" b="1" dirty="0">
                <a:solidFill>
                  <a:srgbClr val="555666"/>
                </a:solidFill>
                <a:latin typeface="-apple-system"/>
              </a:rPr>
              <a:t>算术应用</a:t>
            </a:r>
            <a:endParaRPr lang="en-US" altLang="zh-CN" sz="2400" b="1" dirty="0">
              <a:solidFill>
                <a:srgbClr val="555666"/>
              </a:solidFill>
              <a:latin typeface="-apple-system"/>
            </a:endParaRPr>
          </a:p>
          <a:p>
            <a:pPr lvl="1"/>
            <a:r>
              <a:rPr lang="zh-CN" altLang="en-US" sz="2000" b="1" dirty="0">
                <a:solidFill>
                  <a:srgbClr val="555666"/>
                </a:solidFill>
                <a:latin typeface="-apple-system"/>
              </a:rPr>
              <a:t>将加减法统一成加法，再用补码计算</a:t>
            </a:r>
            <a:endParaRPr lang="en-US" altLang="zh-CN" sz="2000" b="1" dirty="0">
              <a:solidFill>
                <a:srgbClr val="555666"/>
              </a:solidFill>
              <a:latin typeface="-apple-system"/>
            </a:endParaRPr>
          </a:p>
          <a:p>
            <a:pPr lvl="1"/>
            <a:r>
              <a:rPr lang="zh-CN" altLang="en-US" sz="1600" dirty="0">
                <a:solidFill>
                  <a:srgbClr val="555666"/>
                </a:solidFill>
                <a:latin typeface="-apple-system"/>
              </a:rPr>
              <a:t>例： </a:t>
            </a:r>
            <a:r>
              <a:rPr lang="en-US" altLang="zh-CN" sz="1600" dirty="0">
                <a:solidFill>
                  <a:srgbClr val="555666"/>
                </a:solidFill>
                <a:latin typeface="-apple-system"/>
              </a:rPr>
              <a:t>1101-1011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rgbClr val="555666"/>
                </a:solidFill>
                <a:latin typeface="-apple-system"/>
              </a:rPr>
              <a:t>1101</a:t>
            </a:r>
            <a:r>
              <a:rPr lang="zh-CN" altLang="en-US" sz="1600" dirty="0">
                <a:solidFill>
                  <a:srgbClr val="555666"/>
                </a:solidFill>
                <a:latin typeface="-apple-system"/>
              </a:rPr>
              <a:t>补码：</a:t>
            </a:r>
            <a:r>
              <a:rPr lang="en-US" altLang="zh-CN" sz="1600" dirty="0">
                <a:solidFill>
                  <a:srgbClr val="555666"/>
                </a:solidFill>
                <a:latin typeface="-apple-system"/>
              </a:rPr>
              <a:t>01101		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rgbClr val="555666"/>
                </a:solidFill>
                <a:latin typeface="-apple-system"/>
              </a:rPr>
              <a:t>-1011</a:t>
            </a:r>
            <a:r>
              <a:rPr lang="zh-CN" altLang="en-US" sz="1600" dirty="0">
                <a:solidFill>
                  <a:srgbClr val="555666"/>
                </a:solidFill>
                <a:latin typeface="-apple-system"/>
              </a:rPr>
              <a:t>补码：</a:t>
            </a:r>
            <a:r>
              <a:rPr lang="en-US" altLang="zh-CN" sz="1600" dirty="0">
                <a:solidFill>
                  <a:srgbClr val="555666"/>
                </a:solidFill>
                <a:latin typeface="-apple-system"/>
              </a:rPr>
              <a:t>10101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altLang="zh-CN" sz="1600" dirty="0"/>
              <a:t>Ans = 01101+10101 = 00010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133702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99CB6F-2E2C-48F3-9AD8-84DA66B2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/>
              <a:t>同步时序电路分析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B95A3B-98A6-41C6-89BE-9F4471B69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5425"/>
            <a:ext cx="10515600" cy="468153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1</a:t>
            </a:r>
            <a:r>
              <a:rPr lang="zh-CN" altLang="en-US" sz="2000" dirty="0"/>
              <a:t>）确定电路与元件类型，米里</a:t>
            </a:r>
            <a:r>
              <a:rPr lang="en-US" altLang="zh-CN" sz="2000" dirty="0"/>
              <a:t>/</a:t>
            </a:r>
            <a:r>
              <a:rPr lang="zh-CN" altLang="en-US" sz="2000" dirty="0"/>
              <a:t>摩尔  </a:t>
            </a:r>
            <a:r>
              <a:rPr lang="en-US" altLang="zh-CN" sz="2000" dirty="0"/>
              <a:t>JK/D ?</a:t>
            </a:r>
          </a:p>
          <a:p>
            <a:r>
              <a:rPr lang="en-US" altLang="zh-CN" sz="2000" dirty="0"/>
              <a:t>2</a:t>
            </a:r>
            <a:r>
              <a:rPr lang="zh-CN" altLang="en-US" sz="2000" dirty="0"/>
              <a:t>）写出输出方程，驱动方程与激励方程</a:t>
            </a:r>
            <a:endParaRPr lang="en-US" altLang="zh-CN" sz="2000" dirty="0"/>
          </a:p>
          <a:p>
            <a:r>
              <a:rPr lang="en-US" altLang="zh-CN" sz="2000" dirty="0"/>
              <a:t>3</a:t>
            </a:r>
            <a:r>
              <a:rPr lang="zh-CN" altLang="en-US" sz="2000" dirty="0"/>
              <a:t>）联立得出状态方程</a:t>
            </a:r>
            <a:endParaRPr lang="en-US" altLang="zh-CN" sz="2000" dirty="0"/>
          </a:p>
          <a:p>
            <a:endParaRPr lang="en-US" altLang="zh-CN" sz="2400" dirty="0"/>
          </a:p>
          <a:p>
            <a:r>
              <a:rPr lang="en-US" altLang="zh-CN" sz="2000" dirty="0"/>
              <a:t>4</a:t>
            </a:r>
            <a:r>
              <a:rPr lang="zh-CN" altLang="en-US" sz="2000" dirty="0"/>
              <a:t>）得出真值表 </a:t>
            </a:r>
            <a:r>
              <a:rPr lang="en-US" altLang="zh-CN" sz="2000" dirty="0"/>
              <a:t>5</a:t>
            </a:r>
            <a:r>
              <a:rPr lang="zh-CN" altLang="en-US" sz="2000" dirty="0"/>
              <a:t>）得出状态转换表</a:t>
            </a:r>
            <a:endParaRPr lang="en-US" altLang="zh-CN" sz="2000" dirty="0"/>
          </a:p>
          <a:p>
            <a:r>
              <a:rPr lang="en-US" altLang="zh-CN" sz="2000" dirty="0"/>
              <a:t>6</a:t>
            </a:r>
            <a:r>
              <a:rPr lang="zh-CN" altLang="en-US" sz="2000" dirty="0"/>
              <a:t>）得出转换图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D61FF77-611D-44E7-867F-D991F55EA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4428"/>
            <a:ext cx="5751897" cy="18269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8ED4BAD-FD09-4F39-9028-C271E66AD8B6}"/>
                  </a:ext>
                </a:extLst>
              </p:cNvPr>
              <p:cNvSpPr txBox="1"/>
              <p:nvPr/>
            </p:nvSpPr>
            <p:spPr>
              <a:xfrm>
                <a:off x="6029924" y="2147540"/>
                <a:ext cx="2942024" cy="5928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驱动方程</m:t>
                    </m:r>
                  </m:oMath>
                </a14:m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</m:e>
                    </m:d>
                  </m:oMath>
                </a14:m>
                <a:endParaRPr lang="en-US" altLang="zh-CN" b="0" dirty="0"/>
              </a:p>
              <a:p>
                <a:r>
                  <a:rPr lang="zh-CN" altLang="en-US" dirty="0"/>
                  <a:t>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  <m:sup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</m:e>
                        </m:acc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</m:e>
                        </m:acc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8ED4BAD-FD09-4F39-9028-C271E66AD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9924" y="2147540"/>
                <a:ext cx="2942024" cy="592855"/>
              </a:xfrm>
              <a:prstGeom prst="rect">
                <a:avLst/>
              </a:prstGeom>
              <a:blipFill>
                <a:blip r:embed="rId3"/>
                <a:stretch>
                  <a:fillRect l="-3727" t="-13265" b="-102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23DC7BE-45BD-45F9-9EC5-3A1AC514443D}"/>
                  </a:ext>
                </a:extLst>
              </p:cNvPr>
              <p:cNvSpPr txBox="1"/>
              <p:nvPr/>
            </p:nvSpPr>
            <p:spPr>
              <a:xfrm>
                <a:off x="9309907" y="2110770"/>
                <a:ext cx="204389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激励方程</m:t>
                    </m:r>
                  </m:oMath>
                </a14:m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b="0" dirty="0"/>
              </a:p>
              <a:p>
                <a:r>
                  <a:rPr lang="zh-CN" altLang="en-US" dirty="0"/>
                  <a:t>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23DC7BE-45BD-45F9-9EC5-3A1AC5144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907" y="2110770"/>
                <a:ext cx="2043893" cy="553998"/>
              </a:xfrm>
              <a:prstGeom prst="rect">
                <a:avLst/>
              </a:prstGeom>
              <a:blipFill>
                <a:blip r:embed="rId4"/>
                <a:stretch>
                  <a:fillRect l="-5357" t="-14286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7FC1B2B-0566-4B3B-B4BF-217E2F73DF16}"/>
                  </a:ext>
                </a:extLst>
              </p:cNvPr>
              <p:cNvSpPr txBox="1"/>
              <p:nvPr/>
            </p:nvSpPr>
            <p:spPr>
              <a:xfrm>
                <a:off x="5987523" y="2913900"/>
                <a:ext cx="3130024" cy="5992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状态方程</m:t>
                    </m:r>
                  </m:oMath>
                </a14:m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dirty="0"/>
                  <a:t>	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  <m:sup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</m:e>
                        </m:acc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</m:e>
                        </m:acc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7FC1B2B-0566-4B3B-B4BF-217E2F73D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523" y="2913900"/>
                <a:ext cx="3130024" cy="599203"/>
              </a:xfrm>
              <a:prstGeom prst="rect">
                <a:avLst/>
              </a:prstGeom>
              <a:blipFill>
                <a:blip r:embed="rId5"/>
                <a:stretch>
                  <a:fillRect l="-3502" t="-12245" b="-112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1">
                <a:extLst>
                  <a:ext uri="{FF2B5EF4-FFF2-40B4-BE49-F238E27FC236}">
                    <a16:creationId xmlns:a16="http://schemas.microsoft.com/office/drawing/2014/main" id="{671DFBF1-F56C-4A06-A75A-4D40DBFCA5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9061102"/>
                  </p:ext>
                </p:extLst>
              </p:nvPr>
            </p:nvGraphicFramePr>
            <p:xfrm>
              <a:off x="9117547" y="2875030"/>
              <a:ext cx="2799747" cy="34810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3249">
                      <a:extLst>
                        <a:ext uri="{9D8B030D-6E8A-4147-A177-3AD203B41FA5}">
                          <a16:colId xmlns:a16="http://schemas.microsoft.com/office/drawing/2014/main" val="584045479"/>
                        </a:ext>
                      </a:extLst>
                    </a:gridCol>
                    <a:gridCol w="933249">
                      <a:extLst>
                        <a:ext uri="{9D8B030D-6E8A-4147-A177-3AD203B41FA5}">
                          <a16:colId xmlns:a16="http://schemas.microsoft.com/office/drawing/2014/main" val="2116416265"/>
                        </a:ext>
                      </a:extLst>
                    </a:gridCol>
                    <a:gridCol w="933249">
                      <a:extLst>
                        <a:ext uri="{9D8B030D-6E8A-4147-A177-3AD203B41FA5}">
                          <a16:colId xmlns:a16="http://schemas.microsoft.com/office/drawing/2014/main" val="2557108333"/>
                        </a:ext>
                      </a:extLst>
                    </a:gridCol>
                  </a:tblGrid>
                  <a:tr h="487295">
                    <a:tc rowSpan="2"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Q1Q0</a:t>
                          </a:r>
                          <a:endParaRPr lang="zh-CN" alt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  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Q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Q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altLang="zh-CN" dirty="0"/>
                            <a:t>/Y</a:t>
                          </a:r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9004233"/>
                      </a:ext>
                    </a:extLst>
                  </a:tr>
                  <a:tr h="333375">
                    <a:tc vMerge="1"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Q1Q0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A=0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A=1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1846495"/>
                      </a:ext>
                    </a:extLst>
                  </a:tr>
                  <a:tr h="657001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00/0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10/0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56511571"/>
                      </a:ext>
                    </a:extLst>
                  </a:tr>
                  <a:tr h="657001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00/1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11/1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8131119"/>
                      </a:ext>
                    </a:extLst>
                  </a:tr>
                  <a:tr h="657001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00/0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01/0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0910236"/>
                      </a:ext>
                    </a:extLst>
                  </a:tr>
                  <a:tr h="657001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00/0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11/0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8271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1">
                <a:extLst>
                  <a:ext uri="{FF2B5EF4-FFF2-40B4-BE49-F238E27FC236}">
                    <a16:creationId xmlns:a16="http://schemas.microsoft.com/office/drawing/2014/main" id="{671DFBF1-F56C-4A06-A75A-4D40DBFCA5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9061102"/>
                  </p:ext>
                </p:extLst>
              </p:nvPr>
            </p:nvGraphicFramePr>
            <p:xfrm>
              <a:off x="9117547" y="2875030"/>
              <a:ext cx="2799747" cy="34810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3249">
                      <a:extLst>
                        <a:ext uri="{9D8B030D-6E8A-4147-A177-3AD203B41FA5}">
                          <a16:colId xmlns:a16="http://schemas.microsoft.com/office/drawing/2014/main" val="584045479"/>
                        </a:ext>
                      </a:extLst>
                    </a:gridCol>
                    <a:gridCol w="933249">
                      <a:extLst>
                        <a:ext uri="{9D8B030D-6E8A-4147-A177-3AD203B41FA5}">
                          <a16:colId xmlns:a16="http://schemas.microsoft.com/office/drawing/2014/main" val="2116416265"/>
                        </a:ext>
                      </a:extLst>
                    </a:gridCol>
                    <a:gridCol w="933249">
                      <a:extLst>
                        <a:ext uri="{9D8B030D-6E8A-4147-A177-3AD203B41FA5}">
                          <a16:colId xmlns:a16="http://schemas.microsoft.com/office/drawing/2014/main" val="2557108333"/>
                        </a:ext>
                      </a:extLst>
                    </a:gridCol>
                  </a:tblGrid>
                  <a:tr h="487295">
                    <a:tc rowSpan="2"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Q1Q0</a:t>
                          </a:r>
                          <a:endParaRPr lang="zh-CN" alt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l="-50163" t="-6250" r="-1629" b="-6175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9004233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Q1Q0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A=0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A=1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1846495"/>
                      </a:ext>
                    </a:extLst>
                  </a:tr>
                  <a:tr h="657001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00/0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10/0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56511571"/>
                      </a:ext>
                    </a:extLst>
                  </a:tr>
                  <a:tr h="657001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00/1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11/1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8131119"/>
                      </a:ext>
                    </a:extLst>
                  </a:tr>
                  <a:tr h="657001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00/0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01/0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0910236"/>
                      </a:ext>
                    </a:extLst>
                  </a:tr>
                  <a:tr h="657001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00/0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11/0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82715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9460C13-C0A8-4DB3-A90A-19237CBF993E}"/>
                  </a:ext>
                </a:extLst>
              </p:cNvPr>
              <p:cNvSpPr txBox="1"/>
              <p:nvPr/>
            </p:nvSpPr>
            <p:spPr>
              <a:xfrm>
                <a:off x="6440526" y="5899964"/>
                <a:ext cx="2069349" cy="3018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输出方程</m:t>
                    </m:r>
                  </m:oMath>
                </a14:m>
                <a:r>
                  <a:rPr lang="zh-CN" altLang="en-US" dirty="0"/>
                  <a:t>：</a:t>
                </a:r>
                <a:r>
                  <a:rPr lang="en-US" altLang="zh-CN" dirty="0"/>
                  <a:t>Z=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</m:e>
                    </m:acc>
                    <m:sSubSup>
                      <m:sSub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9460C13-C0A8-4DB3-A90A-19237CBF9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526" y="5899964"/>
                <a:ext cx="2069349" cy="301878"/>
              </a:xfrm>
              <a:prstGeom prst="rect">
                <a:avLst/>
              </a:prstGeom>
              <a:blipFill>
                <a:blip r:embed="rId7"/>
                <a:stretch>
                  <a:fillRect l="-5605" t="-18367" r="-885" b="-469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椭圆 12">
            <a:extLst>
              <a:ext uri="{FF2B5EF4-FFF2-40B4-BE49-F238E27FC236}">
                <a16:creationId xmlns:a16="http://schemas.microsoft.com/office/drawing/2014/main" id="{3445FC3E-EF9B-4FA7-BA4E-55918F048FC5}"/>
              </a:ext>
            </a:extLst>
          </p:cNvPr>
          <p:cNvSpPr/>
          <p:nvPr/>
        </p:nvSpPr>
        <p:spPr>
          <a:xfrm>
            <a:off x="1822937" y="4339633"/>
            <a:ext cx="600075" cy="590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4BE54B0-BB75-4545-9CEA-51027B750895}"/>
              </a:ext>
            </a:extLst>
          </p:cNvPr>
          <p:cNvSpPr/>
          <p:nvPr/>
        </p:nvSpPr>
        <p:spPr>
          <a:xfrm>
            <a:off x="1822937" y="5922703"/>
            <a:ext cx="600075" cy="590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3F00991-43F9-4D61-BEF9-2DCDE3D5FC4F}"/>
              </a:ext>
            </a:extLst>
          </p:cNvPr>
          <p:cNvSpPr/>
          <p:nvPr/>
        </p:nvSpPr>
        <p:spPr>
          <a:xfrm>
            <a:off x="4147037" y="5967484"/>
            <a:ext cx="600075" cy="590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2D124ADC-CE75-4105-BF79-DE7C398CD509}"/>
              </a:ext>
            </a:extLst>
          </p:cNvPr>
          <p:cNvSpPr/>
          <p:nvPr/>
        </p:nvSpPr>
        <p:spPr>
          <a:xfrm>
            <a:off x="4147037" y="4358683"/>
            <a:ext cx="600075" cy="590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01</a:t>
            </a:r>
            <a:endParaRPr lang="zh-CN" altLang="en-US" dirty="0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23B5EB1A-BD63-4933-BDAA-022F392A493A}"/>
              </a:ext>
            </a:extLst>
          </p:cNvPr>
          <p:cNvCxnSpPr>
            <a:stCxn id="16" idx="3"/>
            <a:endCxn id="15" idx="1"/>
          </p:cNvCxnSpPr>
          <p:nvPr/>
        </p:nvCxnSpPr>
        <p:spPr>
          <a:xfrm>
            <a:off x="4234916" y="4862749"/>
            <a:ext cx="0" cy="1191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55C1EEB6-A83B-4F28-A977-8851F12AB5B0}"/>
              </a:ext>
            </a:extLst>
          </p:cNvPr>
          <p:cNvCxnSpPr>
            <a:cxnSpLocks/>
            <a:stCxn id="15" idx="7"/>
            <a:endCxn id="16" idx="5"/>
          </p:cNvCxnSpPr>
          <p:nvPr/>
        </p:nvCxnSpPr>
        <p:spPr>
          <a:xfrm flipV="1">
            <a:off x="4659233" y="4862749"/>
            <a:ext cx="0" cy="1191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C7EAE9B6-0559-4F96-831A-05AE00E940EA}"/>
              </a:ext>
            </a:extLst>
          </p:cNvPr>
          <p:cNvCxnSpPr>
            <a:cxnSpLocks/>
          </p:cNvCxnSpPr>
          <p:nvPr/>
        </p:nvCxnSpPr>
        <p:spPr>
          <a:xfrm flipH="1" flipV="1">
            <a:off x="2382758" y="4505160"/>
            <a:ext cx="189978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EC7E3B82-0746-4FB1-8588-C2E1ED574980}"/>
              </a:ext>
            </a:extLst>
          </p:cNvPr>
          <p:cNvCxnSpPr>
            <a:cxnSpLocks/>
            <a:stCxn id="15" idx="1"/>
            <a:endCxn id="13" idx="6"/>
          </p:cNvCxnSpPr>
          <p:nvPr/>
        </p:nvCxnSpPr>
        <p:spPr>
          <a:xfrm flipH="1" flipV="1">
            <a:off x="2423012" y="4634908"/>
            <a:ext cx="1811904" cy="1419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3E75BB5C-4365-4DE8-B8B9-8E20E895CE91}"/>
              </a:ext>
            </a:extLst>
          </p:cNvPr>
          <p:cNvCxnSpPr>
            <a:cxnSpLocks/>
            <a:stCxn id="14" idx="7"/>
            <a:endCxn id="13" idx="5"/>
          </p:cNvCxnSpPr>
          <p:nvPr/>
        </p:nvCxnSpPr>
        <p:spPr>
          <a:xfrm flipV="1">
            <a:off x="2335133" y="4843699"/>
            <a:ext cx="0" cy="1165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11A66BA6-DA68-49EE-81A8-11BF4B930D9B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1910816" y="4843699"/>
            <a:ext cx="0" cy="1165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98882D59-EDEF-40A2-ADD7-3B2C0B8D4F81}"/>
              </a:ext>
            </a:extLst>
          </p:cNvPr>
          <p:cNvCxnSpPr>
            <a:cxnSpLocks/>
            <a:stCxn id="14" idx="6"/>
            <a:endCxn id="15" idx="2"/>
          </p:cNvCxnSpPr>
          <p:nvPr/>
        </p:nvCxnSpPr>
        <p:spPr>
          <a:xfrm>
            <a:off x="2423012" y="6217978"/>
            <a:ext cx="1724025" cy="44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连接符: 曲线 52">
            <a:extLst>
              <a:ext uri="{FF2B5EF4-FFF2-40B4-BE49-F238E27FC236}">
                <a16:creationId xmlns:a16="http://schemas.microsoft.com/office/drawing/2014/main" id="{41D2CA9B-2D90-4BD9-A125-D0A45ACE4AEC}"/>
              </a:ext>
            </a:extLst>
          </p:cNvPr>
          <p:cNvCxnSpPr>
            <a:stCxn id="13" idx="0"/>
            <a:endCxn id="13" idx="2"/>
          </p:cNvCxnSpPr>
          <p:nvPr/>
        </p:nvCxnSpPr>
        <p:spPr>
          <a:xfrm rot="16200000" flipH="1" flipV="1">
            <a:off x="1825318" y="4337251"/>
            <a:ext cx="295275" cy="300038"/>
          </a:xfrm>
          <a:prstGeom prst="curvedConnector4">
            <a:avLst>
              <a:gd name="adj1" fmla="val -77419"/>
              <a:gd name="adj2" fmla="val 1761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DEC3B0CE-DEAE-4972-8E15-CB1FE4926116}"/>
              </a:ext>
            </a:extLst>
          </p:cNvPr>
          <p:cNvSpPr txBox="1"/>
          <p:nvPr/>
        </p:nvSpPr>
        <p:spPr>
          <a:xfrm>
            <a:off x="1175237" y="4077695"/>
            <a:ext cx="67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0/0</a:t>
            </a:r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860DA14-9315-416A-BF43-EC3BC5F7AA9F}"/>
              </a:ext>
            </a:extLst>
          </p:cNvPr>
          <p:cNvSpPr txBox="1"/>
          <p:nvPr/>
        </p:nvSpPr>
        <p:spPr>
          <a:xfrm>
            <a:off x="1446699" y="5254881"/>
            <a:ext cx="67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1/0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3F32265-FE66-4200-A1BE-1EF26F276F36}"/>
              </a:ext>
            </a:extLst>
          </p:cNvPr>
          <p:cNvSpPr txBox="1"/>
          <p:nvPr/>
        </p:nvSpPr>
        <p:spPr>
          <a:xfrm>
            <a:off x="2994511" y="4222334"/>
            <a:ext cx="67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0/1</a:t>
            </a:r>
            <a:endParaRPr lang="zh-CN" altLang="en-US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271EAD11-306C-4309-BE93-C14D247D1A94}"/>
              </a:ext>
            </a:extLst>
          </p:cNvPr>
          <p:cNvSpPr txBox="1"/>
          <p:nvPr/>
        </p:nvSpPr>
        <p:spPr>
          <a:xfrm>
            <a:off x="3923773" y="5244217"/>
            <a:ext cx="67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1/1</a:t>
            </a:r>
            <a:endParaRPr lang="zh-CN" altLang="en-US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0C577EFD-321C-4FAF-9090-F34DBD069AA3}"/>
              </a:ext>
            </a:extLst>
          </p:cNvPr>
          <p:cNvSpPr txBox="1"/>
          <p:nvPr/>
        </p:nvSpPr>
        <p:spPr>
          <a:xfrm>
            <a:off x="4478269" y="5330701"/>
            <a:ext cx="67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1/0</a:t>
            </a:r>
            <a:endParaRPr lang="zh-CN" altLang="en-US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E1634F7A-2FF8-409F-803E-3002D23FCB5C}"/>
              </a:ext>
            </a:extLst>
          </p:cNvPr>
          <p:cNvSpPr txBox="1"/>
          <p:nvPr/>
        </p:nvSpPr>
        <p:spPr>
          <a:xfrm>
            <a:off x="3027396" y="5100353"/>
            <a:ext cx="67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0/0</a:t>
            </a:r>
            <a:endParaRPr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3033A263-327B-47A6-A4BE-9A1BDF33F7B9}"/>
              </a:ext>
            </a:extLst>
          </p:cNvPr>
          <p:cNvSpPr txBox="1"/>
          <p:nvPr/>
        </p:nvSpPr>
        <p:spPr>
          <a:xfrm>
            <a:off x="2087504" y="5164246"/>
            <a:ext cx="67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0/0</a:t>
            </a:r>
            <a:endParaRPr lang="zh-CN" altLang="en-US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6C283FD2-E78A-4F4F-A295-8E602FC34B2B}"/>
              </a:ext>
            </a:extLst>
          </p:cNvPr>
          <p:cNvSpPr txBox="1"/>
          <p:nvPr/>
        </p:nvSpPr>
        <p:spPr>
          <a:xfrm>
            <a:off x="2860261" y="5928805"/>
            <a:ext cx="67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1/0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2332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E92E54-60C8-417F-9F9E-AB7AC3A9D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同步时序电路设计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A0AC2E-19C6-4254-8EE7-E5D563A51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逻辑抽象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简化状态图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977710-20CD-4ACC-8491-FF90FFE20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037" y="1318164"/>
            <a:ext cx="8917813" cy="745047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9EDFEC90-0711-40B1-BBB7-B462B012A9FA}"/>
              </a:ext>
            </a:extLst>
          </p:cNvPr>
          <p:cNvSpPr/>
          <p:nvPr/>
        </p:nvSpPr>
        <p:spPr>
          <a:xfrm>
            <a:off x="6781684" y="4929742"/>
            <a:ext cx="552450" cy="545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C66407E-E5BC-4126-AA96-09676D9831B1}"/>
              </a:ext>
            </a:extLst>
          </p:cNvPr>
          <p:cNvSpPr/>
          <p:nvPr/>
        </p:nvSpPr>
        <p:spPr>
          <a:xfrm>
            <a:off x="9810634" y="2885199"/>
            <a:ext cx="552450" cy="545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5742D1D7-1C86-4499-886C-C9561F8ED3D6}"/>
              </a:ext>
            </a:extLst>
          </p:cNvPr>
          <p:cNvSpPr/>
          <p:nvPr/>
        </p:nvSpPr>
        <p:spPr>
          <a:xfrm>
            <a:off x="8705617" y="3645268"/>
            <a:ext cx="552450" cy="545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1368B70-76F0-44C2-A02B-9E7CD04346C3}"/>
              </a:ext>
            </a:extLst>
          </p:cNvPr>
          <p:cNvSpPr/>
          <p:nvPr/>
        </p:nvSpPr>
        <p:spPr>
          <a:xfrm>
            <a:off x="7757938" y="4283900"/>
            <a:ext cx="552450" cy="545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675C741-E2D0-4DE8-A85E-E7917F5B7114}"/>
              </a:ext>
            </a:extLst>
          </p:cNvPr>
          <p:cNvCxnSpPr>
            <a:stCxn id="6" idx="7"/>
            <a:endCxn id="11" idx="3"/>
          </p:cNvCxnSpPr>
          <p:nvPr/>
        </p:nvCxnSpPr>
        <p:spPr>
          <a:xfrm flipV="1">
            <a:off x="7253230" y="4749105"/>
            <a:ext cx="585612" cy="260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0D0E9081-B918-450A-A977-E18C9D12C6D0}"/>
              </a:ext>
            </a:extLst>
          </p:cNvPr>
          <p:cNvCxnSpPr>
            <a:stCxn id="11" idx="7"/>
            <a:endCxn id="10" idx="3"/>
          </p:cNvCxnSpPr>
          <p:nvPr/>
        </p:nvCxnSpPr>
        <p:spPr>
          <a:xfrm flipV="1">
            <a:off x="8229484" y="4110473"/>
            <a:ext cx="557037" cy="25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34EC6143-A65A-454B-9FE7-BF1F256FFC7C}"/>
              </a:ext>
            </a:extLst>
          </p:cNvPr>
          <p:cNvCxnSpPr>
            <a:stCxn id="10" idx="7"/>
            <a:endCxn id="7" idx="3"/>
          </p:cNvCxnSpPr>
          <p:nvPr/>
        </p:nvCxnSpPr>
        <p:spPr>
          <a:xfrm flipV="1">
            <a:off x="9177163" y="3350404"/>
            <a:ext cx="714375" cy="374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连接符: 曲线 34">
            <a:extLst>
              <a:ext uri="{FF2B5EF4-FFF2-40B4-BE49-F238E27FC236}">
                <a16:creationId xmlns:a16="http://schemas.microsoft.com/office/drawing/2014/main" id="{12A2DA54-9A75-4C6C-9944-4FA45D8B15B3}"/>
              </a:ext>
            </a:extLst>
          </p:cNvPr>
          <p:cNvCxnSpPr>
            <a:stCxn id="6" idx="4"/>
            <a:endCxn id="6" idx="2"/>
          </p:cNvCxnSpPr>
          <p:nvPr/>
        </p:nvCxnSpPr>
        <p:spPr>
          <a:xfrm rot="5400000" flipH="1">
            <a:off x="6783541" y="5200397"/>
            <a:ext cx="272511" cy="276225"/>
          </a:xfrm>
          <a:prstGeom prst="curvedConnector4">
            <a:avLst>
              <a:gd name="adj1" fmla="val -83887"/>
              <a:gd name="adj2" fmla="val 1827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62D4AE63-4AB9-411A-A940-D625304D2D9F}"/>
              </a:ext>
            </a:extLst>
          </p:cNvPr>
          <p:cNvSpPr txBox="1"/>
          <p:nvPr/>
        </p:nvSpPr>
        <p:spPr>
          <a:xfrm>
            <a:off x="6505459" y="5562610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0/0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CA28625-1E98-4BF8-9B39-393E649A52E2}"/>
              </a:ext>
            </a:extLst>
          </p:cNvPr>
          <p:cNvSpPr txBox="1"/>
          <p:nvPr/>
        </p:nvSpPr>
        <p:spPr>
          <a:xfrm>
            <a:off x="7253230" y="4677608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1/0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635A938-DAB7-46BA-BD4F-99B2E63F02D7}"/>
              </a:ext>
            </a:extLst>
          </p:cNvPr>
          <p:cNvSpPr txBox="1"/>
          <p:nvPr/>
        </p:nvSpPr>
        <p:spPr>
          <a:xfrm>
            <a:off x="8067559" y="2959903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1/1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41075A0-267E-4103-8901-18A98011BAD2}"/>
              </a:ext>
            </a:extLst>
          </p:cNvPr>
          <p:cNvSpPr txBox="1"/>
          <p:nvPr/>
        </p:nvSpPr>
        <p:spPr>
          <a:xfrm>
            <a:off x="9258067" y="3379452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0/0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72FF1DA-6A00-45C9-B5DA-0A7E020AF23A}"/>
              </a:ext>
            </a:extLst>
          </p:cNvPr>
          <p:cNvSpPr txBox="1"/>
          <p:nvPr/>
        </p:nvSpPr>
        <p:spPr>
          <a:xfrm>
            <a:off x="8191326" y="4052429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1/0</a:t>
            </a:r>
            <a:endParaRPr lang="zh-CN" altLang="en-US" dirty="0"/>
          </a:p>
        </p:txBody>
      </p:sp>
      <p:cxnSp>
        <p:nvCxnSpPr>
          <p:cNvPr id="43" name="连接符: 曲线 42">
            <a:extLst>
              <a:ext uri="{FF2B5EF4-FFF2-40B4-BE49-F238E27FC236}">
                <a16:creationId xmlns:a16="http://schemas.microsoft.com/office/drawing/2014/main" id="{4CE04FB1-5B2F-4A47-B7C8-757164797818}"/>
              </a:ext>
            </a:extLst>
          </p:cNvPr>
          <p:cNvCxnSpPr>
            <a:stCxn id="7" idx="0"/>
            <a:endCxn id="11" idx="0"/>
          </p:cNvCxnSpPr>
          <p:nvPr/>
        </p:nvCxnSpPr>
        <p:spPr>
          <a:xfrm rot="16200000" flipH="1" flipV="1">
            <a:off x="8361160" y="2558201"/>
            <a:ext cx="1398701" cy="2052696"/>
          </a:xfrm>
          <a:prstGeom prst="curvedConnector3">
            <a:avLst>
              <a:gd name="adj1" fmla="val -163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ECE494C5-1052-4C82-B576-011D60DF23C8}"/>
              </a:ext>
            </a:extLst>
          </p:cNvPr>
          <p:cNvSpPr txBox="1"/>
          <p:nvPr/>
        </p:nvSpPr>
        <p:spPr>
          <a:xfrm>
            <a:off x="9539230" y="4926887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0/0</a:t>
            </a:r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117AF12-C926-448A-B249-2E2CCFB362CA}"/>
              </a:ext>
            </a:extLst>
          </p:cNvPr>
          <p:cNvSpPr txBox="1"/>
          <p:nvPr/>
        </p:nvSpPr>
        <p:spPr>
          <a:xfrm>
            <a:off x="9096260" y="4331836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1/0</a:t>
            </a:r>
            <a:endParaRPr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9E3E9882-E574-4DF7-9345-15194FA56CE5}"/>
              </a:ext>
            </a:extLst>
          </p:cNvPr>
          <p:cNvSpPr txBox="1"/>
          <p:nvPr/>
        </p:nvSpPr>
        <p:spPr>
          <a:xfrm>
            <a:off x="6481676" y="3982456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0/0</a:t>
            </a:r>
            <a:endParaRPr lang="zh-CN" altLang="en-US" dirty="0"/>
          </a:p>
        </p:txBody>
      </p:sp>
      <p:cxnSp>
        <p:nvCxnSpPr>
          <p:cNvPr id="49" name="连接符: 曲线 48">
            <a:extLst>
              <a:ext uri="{FF2B5EF4-FFF2-40B4-BE49-F238E27FC236}">
                <a16:creationId xmlns:a16="http://schemas.microsoft.com/office/drawing/2014/main" id="{BBF8237A-1E4C-4CC7-AFF9-F708EF3840E6}"/>
              </a:ext>
            </a:extLst>
          </p:cNvPr>
          <p:cNvCxnSpPr>
            <a:stCxn id="11" idx="1"/>
            <a:endCxn id="6" idx="2"/>
          </p:cNvCxnSpPr>
          <p:nvPr/>
        </p:nvCxnSpPr>
        <p:spPr>
          <a:xfrm rot="16200000" flipH="1" flipV="1">
            <a:off x="6890995" y="4254406"/>
            <a:ext cx="838536" cy="1057158"/>
          </a:xfrm>
          <a:prstGeom prst="curvedConnector4">
            <a:avLst>
              <a:gd name="adj1" fmla="val -36780"/>
              <a:gd name="adj2" fmla="val 1216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连接符: 曲线 50">
            <a:extLst>
              <a:ext uri="{FF2B5EF4-FFF2-40B4-BE49-F238E27FC236}">
                <a16:creationId xmlns:a16="http://schemas.microsoft.com/office/drawing/2014/main" id="{6E3C0046-1FC4-4661-AE0A-D81A0B15E6E7}"/>
              </a:ext>
            </a:extLst>
          </p:cNvPr>
          <p:cNvCxnSpPr>
            <a:cxnSpLocks/>
            <a:stCxn id="10" idx="4"/>
            <a:endCxn id="10" idx="5"/>
          </p:cNvCxnSpPr>
          <p:nvPr/>
        </p:nvCxnSpPr>
        <p:spPr>
          <a:xfrm rot="5400000" flipH="1" flipV="1">
            <a:off x="9039593" y="4052721"/>
            <a:ext cx="79817" cy="195321"/>
          </a:xfrm>
          <a:prstGeom prst="curvedConnector3">
            <a:avLst>
              <a:gd name="adj1" fmla="val -28640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连接符: 曲线 52">
            <a:extLst>
              <a:ext uri="{FF2B5EF4-FFF2-40B4-BE49-F238E27FC236}">
                <a16:creationId xmlns:a16="http://schemas.microsoft.com/office/drawing/2014/main" id="{3295E7E6-47A5-43E8-9697-A52F3584E5DE}"/>
              </a:ext>
            </a:extLst>
          </p:cNvPr>
          <p:cNvCxnSpPr>
            <a:stCxn id="7" idx="5"/>
            <a:endCxn id="6" idx="5"/>
          </p:cNvCxnSpPr>
          <p:nvPr/>
        </p:nvCxnSpPr>
        <p:spPr>
          <a:xfrm rot="5400000">
            <a:off x="7745434" y="2858200"/>
            <a:ext cx="2044543" cy="3028950"/>
          </a:xfrm>
          <a:prstGeom prst="curvedConnector3">
            <a:avLst>
              <a:gd name="adj1" fmla="val 1150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3CEF164A-2D06-4C7C-BC46-FD0706BF973A}"/>
              </a:ext>
            </a:extLst>
          </p:cNvPr>
          <p:cNvSpPr/>
          <p:nvPr/>
        </p:nvSpPr>
        <p:spPr>
          <a:xfrm>
            <a:off x="6096000" y="4797986"/>
            <a:ext cx="971550" cy="2854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NULL</a:t>
            </a:r>
            <a:endParaRPr lang="zh-CN" altLang="en-US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119A511-79F2-4A56-A812-41CDCE46CCD1}"/>
              </a:ext>
            </a:extLst>
          </p:cNvPr>
          <p:cNvSpPr/>
          <p:nvPr/>
        </p:nvSpPr>
        <p:spPr>
          <a:xfrm>
            <a:off x="7384112" y="3882679"/>
            <a:ext cx="971550" cy="2854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DD937336-B647-47DA-8772-6B8E3D64A158}"/>
              </a:ext>
            </a:extLst>
          </p:cNvPr>
          <p:cNvSpPr/>
          <p:nvPr/>
        </p:nvSpPr>
        <p:spPr>
          <a:xfrm>
            <a:off x="9891538" y="2500984"/>
            <a:ext cx="971550" cy="2854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110</a:t>
            </a:r>
            <a:endParaRPr lang="zh-CN" altLang="en-US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3AB4D2AA-27C7-449F-85C1-B64F36837F36}"/>
              </a:ext>
            </a:extLst>
          </p:cNvPr>
          <p:cNvSpPr/>
          <p:nvPr/>
        </p:nvSpPr>
        <p:spPr>
          <a:xfrm>
            <a:off x="8381826" y="3263421"/>
            <a:ext cx="971550" cy="2854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EEBE121A-0E0E-45C6-9FAE-3D6BB37F62B7}"/>
              </a:ext>
            </a:extLst>
          </p:cNvPr>
          <p:cNvSpPr/>
          <p:nvPr/>
        </p:nvSpPr>
        <p:spPr>
          <a:xfrm>
            <a:off x="10863088" y="1690687"/>
            <a:ext cx="552450" cy="545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962666E8-B98A-455E-8287-E69518AB200E}"/>
              </a:ext>
            </a:extLst>
          </p:cNvPr>
          <p:cNvSpPr/>
          <p:nvPr/>
        </p:nvSpPr>
        <p:spPr>
          <a:xfrm>
            <a:off x="11139313" y="2136108"/>
            <a:ext cx="971550" cy="2854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1101</a:t>
            </a:r>
            <a:endParaRPr lang="zh-CN" altLang="en-US" dirty="0"/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FEB44D1C-EBBD-479E-9E75-94B8F2F12C6C}"/>
              </a:ext>
            </a:extLst>
          </p:cNvPr>
          <p:cNvCxnSpPr>
            <a:stCxn id="7" idx="7"/>
            <a:endCxn id="58" idx="3"/>
          </p:cNvCxnSpPr>
          <p:nvPr/>
        </p:nvCxnSpPr>
        <p:spPr>
          <a:xfrm flipV="1">
            <a:off x="10282180" y="2155892"/>
            <a:ext cx="661812" cy="8091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3" name="连接符: 曲线 62">
            <a:extLst>
              <a:ext uri="{FF2B5EF4-FFF2-40B4-BE49-F238E27FC236}">
                <a16:creationId xmlns:a16="http://schemas.microsoft.com/office/drawing/2014/main" id="{A1C10F19-2388-4C5A-9778-EECE523698D3}"/>
              </a:ext>
            </a:extLst>
          </p:cNvPr>
          <p:cNvCxnSpPr>
            <a:stCxn id="58" idx="1"/>
            <a:endCxn id="54" idx="0"/>
          </p:cNvCxnSpPr>
          <p:nvPr/>
        </p:nvCxnSpPr>
        <p:spPr>
          <a:xfrm rot="16200000" flipH="1" flipV="1">
            <a:off x="7249143" y="1103136"/>
            <a:ext cx="3027482" cy="4362217"/>
          </a:xfrm>
          <a:prstGeom prst="curvedConnector3">
            <a:avLst>
              <a:gd name="adj1" fmla="val -10187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连接符: 曲线 64">
            <a:extLst>
              <a:ext uri="{FF2B5EF4-FFF2-40B4-BE49-F238E27FC236}">
                <a16:creationId xmlns:a16="http://schemas.microsoft.com/office/drawing/2014/main" id="{03FDBF3F-8FFF-4B2E-B98B-493881C78922}"/>
              </a:ext>
            </a:extLst>
          </p:cNvPr>
          <p:cNvCxnSpPr>
            <a:cxnSpLocks/>
            <a:endCxn id="10" idx="6"/>
          </p:cNvCxnSpPr>
          <p:nvPr/>
        </p:nvCxnSpPr>
        <p:spPr>
          <a:xfrm rot="10800000" flipV="1">
            <a:off x="9258068" y="2150193"/>
            <a:ext cx="2095735" cy="1767586"/>
          </a:xfrm>
          <a:prstGeom prst="curvedConnector3">
            <a:avLst>
              <a:gd name="adj1" fmla="val -10448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67" name="表格 67">
            <a:extLst>
              <a:ext uri="{FF2B5EF4-FFF2-40B4-BE49-F238E27FC236}">
                <a16:creationId xmlns:a16="http://schemas.microsoft.com/office/drawing/2014/main" id="{DF6C6794-1473-4B62-A257-F5AFAEB4C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402177"/>
              </p:ext>
            </p:extLst>
          </p:nvPr>
        </p:nvGraphicFramePr>
        <p:xfrm>
          <a:off x="838083" y="3251335"/>
          <a:ext cx="4139967" cy="3060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9989">
                  <a:extLst>
                    <a:ext uri="{9D8B030D-6E8A-4147-A177-3AD203B41FA5}">
                      <a16:colId xmlns:a16="http://schemas.microsoft.com/office/drawing/2014/main" val="3806015667"/>
                    </a:ext>
                  </a:extLst>
                </a:gridCol>
                <a:gridCol w="1379989">
                  <a:extLst>
                    <a:ext uri="{9D8B030D-6E8A-4147-A177-3AD203B41FA5}">
                      <a16:colId xmlns:a16="http://schemas.microsoft.com/office/drawing/2014/main" val="16982581"/>
                    </a:ext>
                  </a:extLst>
                </a:gridCol>
                <a:gridCol w="1379989">
                  <a:extLst>
                    <a:ext uri="{9D8B030D-6E8A-4147-A177-3AD203B41FA5}">
                      <a16:colId xmlns:a16="http://schemas.microsoft.com/office/drawing/2014/main" val="988241700"/>
                    </a:ext>
                  </a:extLst>
                </a:gridCol>
              </a:tblGrid>
              <a:tr h="314326">
                <a:tc rowSpan="2">
                  <a:txBody>
                    <a:bodyPr/>
                    <a:lstStyle/>
                    <a:p>
                      <a:r>
                        <a:rPr lang="en-US" altLang="zh-CN" dirty="0"/>
                        <a:t>Sn</a:t>
                      </a:r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/>
                        <a:t>Sn+1/Y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02786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351432"/>
                  </a:ext>
                </a:extLst>
              </a:tr>
              <a:tr h="465809">
                <a:tc>
                  <a:txBody>
                    <a:bodyPr/>
                    <a:lstStyle/>
                    <a:p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079773"/>
                  </a:ext>
                </a:extLst>
              </a:tr>
              <a:tr h="465809">
                <a:tc>
                  <a:txBody>
                    <a:bodyPr/>
                    <a:lstStyle/>
                    <a:p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463135"/>
                  </a:ext>
                </a:extLst>
              </a:tr>
              <a:tr h="465809">
                <a:tc>
                  <a:txBody>
                    <a:bodyPr/>
                    <a:lstStyle/>
                    <a:p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961083"/>
                  </a:ext>
                </a:extLst>
              </a:tr>
              <a:tr h="465809">
                <a:tc>
                  <a:txBody>
                    <a:bodyPr/>
                    <a:lstStyle/>
                    <a:p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e/1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258932"/>
                  </a:ext>
                </a:extLst>
              </a:tr>
              <a:tr h="465809">
                <a:tc>
                  <a:txBody>
                    <a:bodyPr/>
                    <a:lstStyle/>
                    <a:p>
                      <a:r>
                        <a:rPr lang="en-US" altLang="zh-CN" dirty="0"/>
                        <a:t>e</a:t>
                      </a:r>
                      <a:endParaRPr lang="zh-CN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914868"/>
                  </a:ext>
                </a:extLst>
              </a:tr>
            </a:tbl>
          </a:graphicData>
        </a:graphic>
      </p:graphicFrame>
      <p:graphicFrame>
        <p:nvGraphicFramePr>
          <p:cNvPr id="69" name="表格 67">
            <a:extLst>
              <a:ext uri="{FF2B5EF4-FFF2-40B4-BE49-F238E27FC236}">
                <a16:creationId xmlns:a16="http://schemas.microsoft.com/office/drawing/2014/main" id="{4D8F0758-EB34-4A02-8F28-6EA0A1081A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748147"/>
              </p:ext>
            </p:extLst>
          </p:nvPr>
        </p:nvGraphicFramePr>
        <p:xfrm>
          <a:off x="853485" y="3264507"/>
          <a:ext cx="4139967" cy="3060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9989">
                  <a:extLst>
                    <a:ext uri="{9D8B030D-6E8A-4147-A177-3AD203B41FA5}">
                      <a16:colId xmlns:a16="http://schemas.microsoft.com/office/drawing/2014/main" val="3806015667"/>
                    </a:ext>
                  </a:extLst>
                </a:gridCol>
                <a:gridCol w="1379989">
                  <a:extLst>
                    <a:ext uri="{9D8B030D-6E8A-4147-A177-3AD203B41FA5}">
                      <a16:colId xmlns:a16="http://schemas.microsoft.com/office/drawing/2014/main" val="16982581"/>
                    </a:ext>
                  </a:extLst>
                </a:gridCol>
                <a:gridCol w="1379989">
                  <a:extLst>
                    <a:ext uri="{9D8B030D-6E8A-4147-A177-3AD203B41FA5}">
                      <a16:colId xmlns:a16="http://schemas.microsoft.com/office/drawing/2014/main" val="988241700"/>
                    </a:ext>
                  </a:extLst>
                </a:gridCol>
              </a:tblGrid>
              <a:tr h="431421">
                <a:tc rowSpan="2">
                  <a:txBody>
                    <a:bodyPr/>
                    <a:lstStyle/>
                    <a:p>
                      <a:r>
                        <a:rPr lang="en-US" altLang="zh-CN" dirty="0"/>
                        <a:t>Sn</a:t>
                      </a:r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/>
                        <a:t>Sn+1/Y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027869"/>
                  </a:ext>
                </a:extLst>
              </a:tr>
              <a:tr h="431421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351432"/>
                  </a:ext>
                </a:extLst>
              </a:tr>
              <a:tr h="549431">
                <a:tc>
                  <a:txBody>
                    <a:bodyPr/>
                    <a:lstStyle/>
                    <a:p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079773"/>
                  </a:ext>
                </a:extLst>
              </a:tr>
              <a:tr h="549431">
                <a:tc>
                  <a:txBody>
                    <a:bodyPr/>
                    <a:lstStyle/>
                    <a:p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463135"/>
                  </a:ext>
                </a:extLst>
              </a:tr>
              <a:tr h="549431">
                <a:tc>
                  <a:txBody>
                    <a:bodyPr/>
                    <a:lstStyle/>
                    <a:p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961083"/>
                  </a:ext>
                </a:extLst>
              </a:tr>
              <a:tr h="549431">
                <a:tc>
                  <a:txBody>
                    <a:bodyPr/>
                    <a:lstStyle/>
                    <a:p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a/1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258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0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C3D9E4-1962-460D-8E95-B0C1977F1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488" y="138886"/>
            <a:ext cx="10515600" cy="5748338"/>
          </a:xfrm>
        </p:spPr>
        <p:txBody>
          <a:bodyPr/>
          <a:lstStyle/>
          <a:p>
            <a:r>
              <a:rPr lang="zh-CN" altLang="en-US" dirty="0"/>
              <a:t>状态分配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状态方程（真值表）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驱动方程（观察法）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27F7FF0E-5CA2-4C90-9658-59B61609A11D}"/>
              </a:ext>
            </a:extLst>
          </p:cNvPr>
          <p:cNvSpPr/>
          <p:nvPr/>
        </p:nvSpPr>
        <p:spPr>
          <a:xfrm>
            <a:off x="7763107" y="5301217"/>
            <a:ext cx="662015" cy="545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A8BF837-A4F5-47C7-BABA-4F1D5E0A9661}"/>
              </a:ext>
            </a:extLst>
          </p:cNvPr>
          <p:cNvSpPr/>
          <p:nvPr/>
        </p:nvSpPr>
        <p:spPr>
          <a:xfrm>
            <a:off x="10649067" y="3256674"/>
            <a:ext cx="709669" cy="545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786188A9-F493-4958-9BCB-D984F477A173}"/>
              </a:ext>
            </a:extLst>
          </p:cNvPr>
          <p:cNvSpPr/>
          <p:nvPr/>
        </p:nvSpPr>
        <p:spPr>
          <a:xfrm>
            <a:off x="9687040" y="4016743"/>
            <a:ext cx="647759" cy="545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E829610-7703-4A39-966B-78E09E3D2177}"/>
              </a:ext>
            </a:extLst>
          </p:cNvPr>
          <p:cNvSpPr/>
          <p:nvPr/>
        </p:nvSpPr>
        <p:spPr>
          <a:xfrm>
            <a:off x="8739362" y="4655375"/>
            <a:ext cx="623888" cy="545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01</a:t>
            </a:r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E40BF8B-FBE0-4151-B10A-BA9151B6A86F}"/>
              </a:ext>
            </a:extLst>
          </p:cNvPr>
          <p:cNvCxnSpPr>
            <a:cxnSpLocks/>
            <a:stCxn id="4" idx="7"/>
            <a:endCxn id="7" idx="3"/>
          </p:cNvCxnSpPr>
          <p:nvPr/>
        </p:nvCxnSpPr>
        <p:spPr>
          <a:xfrm flipV="1">
            <a:off x="8328172" y="5120580"/>
            <a:ext cx="502556" cy="260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548210F-DD02-4749-A8AD-D459F3BF57A6}"/>
              </a:ext>
            </a:extLst>
          </p:cNvPr>
          <p:cNvCxnSpPr>
            <a:cxnSpLocks/>
            <a:stCxn id="7" idx="7"/>
            <a:endCxn id="6" idx="3"/>
          </p:cNvCxnSpPr>
          <p:nvPr/>
        </p:nvCxnSpPr>
        <p:spPr>
          <a:xfrm flipV="1">
            <a:off x="9271884" y="4481948"/>
            <a:ext cx="510018" cy="25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7CCF141-9587-4E7E-8D89-587654BBADE0}"/>
              </a:ext>
            </a:extLst>
          </p:cNvPr>
          <p:cNvCxnSpPr>
            <a:cxnSpLocks/>
            <a:stCxn id="6" idx="7"/>
            <a:endCxn id="5" idx="3"/>
          </p:cNvCxnSpPr>
          <p:nvPr/>
        </p:nvCxnSpPr>
        <p:spPr>
          <a:xfrm flipV="1">
            <a:off x="10239937" y="3721879"/>
            <a:ext cx="513059" cy="374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连接符: 曲线 10">
            <a:extLst>
              <a:ext uri="{FF2B5EF4-FFF2-40B4-BE49-F238E27FC236}">
                <a16:creationId xmlns:a16="http://schemas.microsoft.com/office/drawing/2014/main" id="{941C5AA3-D8B8-4E60-ADB3-5A040C56C713}"/>
              </a:ext>
            </a:extLst>
          </p:cNvPr>
          <p:cNvCxnSpPr>
            <a:cxnSpLocks/>
            <a:stCxn id="4" idx="4"/>
            <a:endCxn id="4" idx="2"/>
          </p:cNvCxnSpPr>
          <p:nvPr/>
        </p:nvCxnSpPr>
        <p:spPr>
          <a:xfrm rot="5400000" flipH="1">
            <a:off x="7792355" y="5544480"/>
            <a:ext cx="272511" cy="331008"/>
          </a:xfrm>
          <a:prstGeom prst="curvedConnector4">
            <a:avLst>
              <a:gd name="adj1" fmla="val -83887"/>
              <a:gd name="adj2" fmla="val 16906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ECA2EDF-638D-4821-8156-C06DD0042BB7}"/>
              </a:ext>
            </a:extLst>
          </p:cNvPr>
          <p:cNvSpPr txBox="1"/>
          <p:nvPr/>
        </p:nvSpPr>
        <p:spPr>
          <a:xfrm>
            <a:off x="8234654" y="5049083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1/0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1984346-11EC-4776-8AB1-0ABFECA4E0C0}"/>
              </a:ext>
            </a:extLst>
          </p:cNvPr>
          <p:cNvSpPr txBox="1"/>
          <p:nvPr/>
        </p:nvSpPr>
        <p:spPr>
          <a:xfrm>
            <a:off x="9048983" y="3331378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1/1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26B0846-7493-4323-97FD-1FA261113DAF}"/>
              </a:ext>
            </a:extLst>
          </p:cNvPr>
          <p:cNvSpPr txBox="1"/>
          <p:nvPr/>
        </p:nvSpPr>
        <p:spPr>
          <a:xfrm>
            <a:off x="10239491" y="3750927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0/0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AF28010-EB91-494B-9D00-17BF9405B78D}"/>
              </a:ext>
            </a:extLst>
          </p:cNvPr>
          <p:cNvSpPr txBox="1"/>
          <p:nvPr/>
        </p:nvSpPr>
        <p:spPr>
          <a:xfrm>
            <a:off x="9172750" y="4423904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1/0</a:t>
            </a:r>
            <a:endParaRPr lang="zh-CN" altLang="en-US" dirty="0"/>
          </a:p>
        </p:txBody>
      </p:sp>
      <p:cxnSp>
        <p:nvCxnSpPr>
          <p:cNvPr id="16" name="连接符: 曲线 15">
            <a:extLst>
              <a:ext uri="{FF2B5EF4-FFF2-40B4-BE49-F238E27FC236}">
                <a16:creationId xmlns:a16="http://schemas.microsoft.com/office/drawing/2014/main" id="{8676BC60-F313-4FF6-84D9-050176C4F87A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rot="16200000" flipH="1" flipV="1">
            <a:off x="9328253" y="2979726"/>
            <a:ext cx="1398701" cy="1952596"/>
          </a:xfrm>
          <a:prstGeom prst="curvedConnector3">
            <a:avLst>
              <a:gd name="adj1" fmla="val -163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90499A27-7719-4E4A-8902-552BB6EA33DD}"/>
              </a:ext>
            </a:extLst>
          </p:cNvPr>
          <p:cNvSpPr txBox="1"/>
          <p:nvPr/>
        </p:nvSpPr>
        <p:spPr>
          <a:xfrm>
            <a:off x="10520654" y="5298362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0/0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179D024-B91B-48AF-94E6-487503DA33D5}"/>
              </a:ext>
            </a:extLst>
          </p:cNvPr>
          <p:cNvSpPr txBox="1"/>
          <p:nvPr/>
        </p:nvSpPr>
        <p:spPr>
          <a:xfrm>
            <a:off x="9739399" y="4969793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1/0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2F15BD-7C77-4430-BF8D-BE49AA9CCA15}"/>
              </a:ext>
            </a:extLst>
          </p:cNvPr>
          <p:cNvSpPr txBox="1"/>
          <p:nvPr/>
        </p:nvSpPr>
        <p:spPr>
          <a:xfrm>
            <a:off x="7463100" y="4353931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0/0</a:t>
            </a:r>
            <a:endParaRPr lang="zh-CN" altLang="en-US" dirty="0"/>
          </a:p>
        </p:txBody>
      </p:sp>
      <p:cxnSp>
        <p:nvCxnSpPr>
          <p:cNvPr id="20" name="连接符: 曲线 19">
            <a:extLst>
              <a:ext uri="{FF2B5EF4-FFF2-40B4-BE49-F238E27FC236}">
                <a16:creationId xmlns:a16="http://schemas.microsoft.com/office/drawing/2014/main" id="{2F688527-7224-4618-9635-55F81945D9F8}"/>
              </a:ext>
            </a:extLst>
          </p:cNvPr>
          <p:cNvCxnSpPr>
            <a:cxnSpLocks/>
            <a:stCxn id="7" idx="1"/>
            <a:endCxn id="4" idx="2"/>
          </p:cNvCxnSpPr>
          <p:nvPr/>
        </p:nvCxnSpPr>
        <p:spPr>
          <a:xfrm rot="16200000" flipH="1" flipV="1">
            <a:off x="7877650" y="4620649"/>
            <a:ext cx="838536" cy="1067621"/>
          </a:xfrm>
          <a:prstGeom prst="curvedConnector4">
            <a:avLst>
              <a:gd name="adj1" fmla="val -36780"/>
              <a:gd name="adj2" fmla="val 1214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曲线 20">
            <a:extLst>
              <a:ext uri="{FF2B5EF4-FFF2-40B4-BE49-F238E27FC236}">
                <a16:creationId xmlns:a16="http://schemas.microsoft.com/office/drawing/2014/main" id="{47AFB136-E4A7-4BCB-92E3-28127C2B1E01}"/>
              </a:ext>
            </a:extLst>
          </p:cNvPr>
          <p:cNvCxnSpPr>
            <a:cxnSpLocks/>
            <a:stCxn id="6" idx="4"/>
            <a:endCxn id="7" idx="5"/>
          </p:cNvCxnSpPr>
          <p:nvPr/>
        </p:nvCxnSpPr>
        <p:spPr>
          <a:xfrm rot="5400000">
            <a:off x="9361995" y="4471654"/>
            <a:ext cx="558815" cy="739036"/>
          </a:xfrm>
          <a:prstGeom prst="curvedConnector3">
            <a:avLst>
              <a:gd name="adj1" fmla="val 1551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连接符: 曲线 21">
            <a:extLst>
              <a:ext uri="{FF2B5EF4-FFF2-40B4-BE49-F238E27FC236}">
                <a16:creationId xmlns:a16="http://schemas.microsoft.com/office/drawing/2014/main" id="{FB0C23E4-5E8F-4D2C-8279-F60E1D10C86C}"/>
              </a:ext>
            </a:extLst>
          </p:cNvPr>
          <p:cNvCxnSpPr>
            <a:cxnSpLocks/>
            <a:stCxn id="5" idx="5"/>
            <a:endCxn id="4" idx="5"/>
          </p:cNvCxnSpPr>
          <p:nvPr/>
        </p:nvCxnSpPr>
        <p:spPr>
          <a:xfrm rot="5400000">
            <a:off x="8769219" y="3280833"/>
            <a:ext cx="2044543" cy="2926635"/>
          </a:xfrm>
          <a:prstGeom prst="curvedConnector3">
            <a:avLst>
              <a:gd name="adj1" fmla="val 1150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D62AC79A-172D-4BED-B401-4D59D44AFEA1}"/>
              </a:ext>
            </a:extLst>
          </p:cNvPr>
          <p:cNvSpPr/>
          <p:nvPr/>
        </p:nvSpPr>
        <p:spPr>
          <a:xfrm>
            <a:off x="7077424" y="5169461"/>
            <a:ext cx="971550" cy="2854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NULL</a:t>
            </a:r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9F910AC-539A-48A4-83CF-4272F6E74A55}"/>
              </a:ext>
            </a:extLst>
          </p:cNvPr>
          <p:cNvSpPr/>
          <p:nvPr/>
        </p:nvSpPr>
        <p:spPr>
          <a:xfrm>
            <a:off x="8365536" y="4254154"/>
            <a:ext cx="971550" cy="2854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4841A75-5E6C-4E15-8ED8-5AB14985DF52}"/>
              </a:ext>
            </a:extLst>
          </p:cNvPr>
          <p:cNvSpPr/>
          <p:nvPr/>
        </p:nvSpPr>
        <p:spPr>
          <a:xfrm>
            <a:off x="10872962" y="2872459"/>
            <a:ext cx="971550" cy="2854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110</a:t>
            </a:r>
            <a:endParaRPr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A86CDB9-BC8B-4C72-BF2A-D67991C08BA3}"/>
              </a:ext>
            </a:extLst>
          </p:cNvPr>
          <p:cNvSpPr/>
          <p:nvPr/>
        </p:nvSpPr>
        <p:spPr>
          <a:xfrm>
            <a:off x="9363250" y="3634896"/>
            <a:ext cx="971550" cy="2854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11</a:t>
            </a:r>
            <a:endParaRPr lang="zh-CN" altLang="en-US" dirty="0"/>
          </a:p>
        </p:txBody>
      </p:sp>
      <p:graphicFrame>
        <p:nvGraphicFramePr>
          <p:cNvPr id="45" name="表格 44">
            <a:extLst>
              <a:ext uri="{FF2B5EF4-FFF2-40B4-BE49-F238E27FC236}">
                <a16:creationId xmlns:a16="http://schemas.microsoft.com/office/drawing/2014/main" id="{31397DC1-054E-4774-9B4E-F4882A5B23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455454"/>
              </p:ext>
            </p:extLst>
          </p:nvPr>
        </p:nvGraphicFramePr>
        <p:xfrm>
          <a:off x="7015717" y="153550"/>
          <a:ext cx="3847371" cy="2740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2457">
                  <a:extLst>
                    <a:ext uri="{9D8B030D-6E8A-4147-A177-3AD203B41FA5}">
                      <a16:colId xmlns:a16="http://schemas.microsoft.com/office/drawing/2014/main" val="2187180395"/>
                    </a:ext>
                  </a:extLst>
                </a:gridCol>
                <a:gridCol w="1282457">
                  <a:extLst>
                    <a:ext uri="{9D8B030D-6E8A-4147-A177-3AD203B41FA5}">
                      <a16:colId xmlns:a16="http://schemas.microsoft.com/office/drawing/2014/main" val="4274067742"/>
                    </a:ext>
                  </a:extLst>
                </a:gridCol>
                <a:gridCol w="1282457">
                  <a:extLst>
                    <a:ext uri="{9D8B030D-6E8A-4147-A177-3AD203B41FA5}">
                      <a16:colId xmlns:a16="http://schemas.microsoft.com/office/drawing/2014/main" val="1088088498"/>
                    </a:ext>
                  </a:extLst>
                </a:gridCol>
              </a:tblGrid>
              <a:tr h="38623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Sn</a:t>
                      </a:r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Q1Q0</a:t>
                      </a:r>
                      <a:endParaRPr lang="zh-CN" altLang="en-US" dirty="0"/>
                    </a:p>
                    <a:p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/>
                        <a:t>Sn+1/Y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898505"/>
                  </a:ext>
                </a:extLst>
              </a:tr>
              <a:tr h="38623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215334"/>
                  </a:ext>
                </a:extLst>
              </a:tr>
              <a:tr h="491891">
                <a:tc>
                  <a:txBody>
                    <a:bodyPr/>
                    <a:lstStyle/>
                    <a:p>
                      <a:r>
                        <a:rPr lang="en-US" altLang="zh-CN" dirty="0"/>
                        <a:t>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333884"/>
                  </a:ext>
                </a:extLst>
              </a:tr>
              <a:tr h="491891">
                <a:tc>
                  <a:txBody>
                    <a:bodyPr/>
                    <a:lstStyle/>
                    <a:p>
                      <a:r>
                        <a:rPr lang="en-US" altLang="zh-CN" dirty="0"/>
                        <a:t>01</a:t>
                      </a:r>
                      <a:endParaRPr lang="zh-CN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00</a:t>
                      </a:r>
                      <a:endParaRPr lang="zh-CN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136464"/>
                  </a:ext>
                </a:extLst>
              </a:tr>
              <a:tr h="491891">
                <a:tc>
                  <a:txBody>
                    <a:bodyPr/>
                    <a:lstStyle/>
                    <a:p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altLang="zh-C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580739"/>
                  </a:ext>
                </a:extLst>
              </a:tr>
              <a:tr h="491891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1</a:t>
                      </a:r>
                      <a:r>
                        <a:rPr lang="en-US" altLang="zh-CN" dirty="0"/>
                        <a:t>/1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61452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7E9C6F87-F45D-4432-92D4-985DF5C0139E}"/>
                  </a:ext>
                </a:extLst>
              </p:cNvPr>
              <p:cNvSpPr txBox="1"/>
              <p:nvPr/>
            </p:nvSpPr>
            <p:spPr>
              <a:xfrm>
                <a:off x="2543262" y="1876425"/>
                <a:ext cx="2633022" cy="674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sSubSup>
                      <m:sSub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altLang="zh-CN" dirty="0"/>
                  <a:t> =  X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</m:e>
                    </m:acc>
                  </m:oMath>
                </a14:m>
                <a:r>
                  <a:rPr lang="en-US" altLang="zh-CN" dirty="0"/>
                  <a:t>+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sSubSup>
                      <m:sSub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7E9C6F87-F45D-4432-92D4-985DF5C01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262" y="1876425"/>
                <a:ext cx="2633022" cy="674800"/>
              </a:xfrm>
              <a:prstGeom prst="rect">
                <a:avLst/>
              </a:prstGeom>
              <a:blipFill>
                <a:blip r:embed="rId2"/>
                <a:stretch>
                  <a:fillRect l="-463" b="-12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0BFB2802-B2A5-4513-B017-C7F68B51310F}"/>
                  </a:ext>
                </a:extLst>
              </p:cNvPr>
              <p:cNvSpPr txBox="1"/>
              <p:nvPr/>
            </p:nvSpPr>
            <p:spPr>
              <a:xfrm>
                <a:off x="1718763" y="3293086"/>
                <a:ext cx="5575730" cy="662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sSubSup>
                      <m:sSub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     </m:t>
                    </m:r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altLang="zh-CN" dirty="0"/>
                  <a:t> =  X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</m:e>
                    </m:acc>
                  </m:oMath>
                </a14:m>
                <a:r>
                  <a:rPr lang="en-US" altLang="zh-CN" dirty="0"/>
                  <a:t>+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sSubSup>
                      <m:sSub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r>
                  <a:rPr lang="en-US" altLang="zh-CN" dirty="0"/>
                  <a:t>1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altLang="zh-CN" dirty="0"/>
                  <a:t> =D2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0BFB2802-B2A5-4513-B017-C7F68B513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763" y="3293086"/>
                <a:ext cx="5575730" cy="662938"/>
              </a:xfrm>
              <a:prstGeom prst="rect">
                <a:avLst/>
              </a:prstGeom>
              <a:blipFill>
                <a:blip r:embed="rId3"/>
                <a:stretch>
                  <a:fillRect l="-219" t="-1835" b="-146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文本框 47">
            <a:extLst>
              <a:ext uri="{FF2B5EF4-FFF2-40B4-BE49-F238E27FC236}">
                <a16:creationId xmlns:a16="http://schemas.microsoft.com/office/drawing/2014/main" id="{13105E73-0DC3-4F9F-BEDD-37E78B7DE5F9}"/>
              </a:ext>
            </a:extLst>
          </p:cNvPr>
          <p:cNvSpPr txBox="1"/>
          <p:nvPr/>
        </p:nvSpPr>
        <p:spPr>
          <a:xfrm>
            <a:off x="475173" y="4836697"/>
            <a:ext cx="4056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如果是</a:t>
            </a:r>
            <a:r>
              <a:rPr lang="en-US" altLang="zh-CN" dirty="0"/>
              <a:t>JK</a:t>
            </a:r>
            <a:r>
              <a:rPr lang="zh-CN" altLang="en-US" dirty="0"/>
              <a:t>触发器？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例如：</a:t>
            </a: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FEDC0549-0110-4B4D-9E85-BBCAD1544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257" y="4082587"/>
            <a:ext cx="5748923" cy="7186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E1018047-ABFD-454C-8082-6520A5BC7129}"/>
                  </a:ext>
                </a:extLst>
              </p:cNvPr>
              <p:cNvSpPr txBox="1"/>
              <p:nvPr/>
            </p:nvSpPr>
            <p:spPr>
              <a:xfrm>
                <a:off x="2568743" y="5268526"/>
                <a:ext cx="3064300" cy="5551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acc>
                        </m:e>
                      </m:d>
                    </m:oMath>
                  </m:oMathPara>
                </a14:m>
                <a:endParaRPr lang="en-US" altLang="zh-CN" b="0" dirty="0"/>
              </a:p>
              <a:p>
                <a:r>
                  <a:rPr lang="en-US" altLang="zh-CN" b="0" dirty="0"/>
                  <a:t>	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acc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 +  (</m:t>
                    </m:r>
                    <m:acc>
                      <m:accPr>
                        <m:chr m:val="̅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E1018047-ABFD-454C-8082-6520A5BC7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743" y="5268526"/>
                <a:ext cx="3064300" cy="555152"/>
              </a:xfrm>
              <a:prstGeom prst="rect">
                <a:avLst/>
              </a:prstGeom>
              <a:blipFill>
                <a:blip r:embed="rId5"/>
                <a:stretch>
                  <a:fillRect t="-2198" b="-175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2F4A3DA4-A9B9-4236-ADB1-75CDC90C9BA2}"/>
                  </a:ext>
                </a:extLst>
              </p:cNvPr>
              <p:cNvSpPr txBox="1"/>
              <p:nvPr/>
            </p:nvSpPr>
            <p:spPr>
              <a:xfrm>
                <a:off x="2760979" y="6068902"/>
                <a:ext cx="2526076" cy="2775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acc>
                  </m:oMath>
                </a14:m>
                <a:r>
                  <a:rPr lang="en-US" altLang="zh-CN" b="0" dirty="0"/>
                  <a:t>     +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2F4A3DA4-A9B9-4236-ADB1-75CDC90C9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979" y="6068902"/>
                <a:ext cx="2526076" cy="277576"/>
              </a:xfrm>
              <a:prstGeom prst="rect">
                <a:avLst/>
              </a:prstGeom>
              <a:blipFill>
                <a:blip r:embed="rId6"/>
                <a:stretch>
                  <a:fillRect l="-4106" t="-28889" r="-4831" b="-5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977904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3254A-A8DD-A49A-5C0C-A94576328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552B3A67-30DD-AFF0-A253-9D77AC8EF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1691471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总结一下</a:t>
            </a:r>
          </a:p>
        </p:txBody>
      </p:sp>
      <p:sp>
        <p:nvSpPr>
          <p:cNvPr id="3" name="Text Box 31">
            <a:extLst>
              <a:ext uri="{FF2B5EF4-FFF2-40B4-BE49-F238E27FC236}">
                <a16:creationId xmlns:a16="http://schemas.microsoft.com/office/drawing/2014/main" id="{9CF83FDD-3126-EB67-6EE9-7B1CD9F0E4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9065" y="1713154"/>
            <a:ext cx="8757495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每一步要干什么，记住方法</a:t>
            </a:r>
            <a:endParaRPr lang="en-US" altLang="zh-CN" sz="2400" b="1" dirty="0">
              <a:solidFill>
                <a:srgbClr val="FF0000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 fontAlgn="base">
              <a:spcBef>
                <a:spcPct val="50000"/>
              </a:spcBef>
              <a:spcAft>
                <a:spcPct val="0"/>
              </a:spcAft>
            </a:pPr>
            <a:endParaRPr lang="en-US" altLang="zh-CN" sz="2400" b="1" dirty="0">
              <a:solidFill>
                <a:srgbClr val="FF0000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一个是分析</a:t>
            </a:r>
            <a:endParaRPr lang="en-US" altLang="zh-CN" sz="2400" b="1" dirty="0">
              <a:solidFill>
                <a:srgbClr val="FF0000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一个是设计</a:t>
            </a:r>
            <a:endParaRPr lang="en-US" altLang="zh-CN" sz="2400" b="1" dirty="0">
              <a:solidFill>
                <a:srgbClr val="FF0000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过程繁琐，但是考试的时候是以每一小问的形式呈现的</a:t>
            </a:r>
            <a:endParaRPr lang="en-US" altLang="zh-CN" sz="2400" b="1" dirty="0">
              <a:solidFill>
                <a:srgbClr val="FF0000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不会真正上去走一遍完整的过程</a:t>
            </a:r>
          </a:p>
        </p:txBody>
      </p:sp>
    </p:spTree>
    <p:extLst>
      <p:ext uri="{BB962C8B-B14F-4D97-AF65-F5344CB8AC3E}">
        <p14:creationId xmlns:p14="http://schemas.microsoft.com/office/powerpoint/2010/main" val="37211567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9ED17-3F73-8019-1DFC-D131D1993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F0C0D0D2-FEDE-3A3C-5AC2-DAB6F3801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93805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例题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7DB969-CAA8-B6F4-7D4B-A712D21CC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015" y="1157159"/>
            <a:ext cx="6563969" cy="558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8564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E1756-5DB3-0820-CC65-0601A4681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68E94364-2234-A248-E21F-8FDC676B3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93805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例题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F41C18-55B7-B2F8-5A92-62F69BA6A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858" y="1312188"/>
            <a:ext cx="9337589" cy="517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4839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C68DB-19DE-D746-85FE-5AC8E9D62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C4152016-0BD9-33D0-AA4E-F7326C4BD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93805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例题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867399-773F-D14E-6FC5-A5131B0A2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607" y="1446822"/>
            <a:ext cx="8272232" cy="531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953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C4987-F08D-7279-87E3-1F5472A04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>
            <a:extLst>
              <a:ext uri="{FF2B5EF4-FFF2-40B4-BE49-F238E27FC236}">
                <a16:creationId xmlns:a16="http://schemas.microsoft.com/office/drawing/2014/main" id="{DA276283-2151-2DF7-BDBB-FE2C37C201DD}"/>
              </a:ext>
            </a:extLst>
          </p:cNvPr>
          <p:cNvSpPr txBox="1"/>
          <p:nvPr/>
        </p:nvSpPr>
        <p:spPr>
          <a:xfrm>
            <a:off x="5948795" y="2826194"/>
            <a:ext cx="5819651" cy="748640"/>
          </a:xfrm>
          <a:prstGeom prst="rect">
            <a:avLst/>
          </a:prstGeom>
          <a:noFill/>
          <a:effectLst/>
        </p:spPr>
        <p:txBody>
          <a:bodyPr wrap="square" lIns="91413" tIns="45707" rIns="91413" bIns="45707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265" dirty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charset="-128"/>
                <a:ea typeface="Kozuka Gothic Pr6N H" panose="020B0800000000000000" charset="-128"/>
                <a:cs typeface="博洋行书 7000" panose="02000600000000000000" pitchFamily="2" charset="-122"/>
              </a:rPr>
              <a:t>半导体储存器</a:t>
            </a:r>
          </a:p>
        </p:txBody>
      </p:sp>
      <p:sp>
        <p:nvSpPr>
          <p:cNvPr id="7" name="Freeform 11">
            <a:extLst>
              <a:ext uri="{FF2B5EF4-FFF2-40B4-BE49-F238E27FC236}">
                <a16:creationId xmlns:a16="http://schemas.microsoft.com/office/drawing/2014/main" id="{43CF9C4D-2152-66E7-730E-0747885B0C09}"/>
              </a:ext>
            </a:extLst>
          </p:cNvPr>
          <p:cNvSpPr/>
          <p:nvPr/>
        </p:nvSpPr>
        <p:spPr bwMode="auto">
          <a:xfrm rot="10800000">
            <a:off x="4466670" y="2345541"/>
            <a:ext cx="1615555" cy="1709945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3" tIns="45707" rIns="91413" bIns="45707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66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">
            <a:extLst>
              <a:ext uri="{FF2B5EF4-FFF2-40B4-BE49-F238E27FC236}">
                <a16:creationId xmlns:a16="http://schemas.microsoft.com/office/drawing/2014/main" id="{5C26E352-25DA-CD29-54A9-75E0854E3741}"/>
              </a:ext>
            </a:extLst>
          </p:cNvPr>
          <p:cNvSpPr txBox="1"/>
          <p:nvPr/>
        </p:nvSpPr>
        <p:spPr>
          <a:xfrm>
            <a:off x="4811186" y="2498027"/>
            <a:ext cx="959810" cy="1404974"/>
          </a:xfrm>
          <a:prstGeom prst="rect">
            <a:avLst/>
          </a:prstGeom>
          <a:noFill/>
          <a:effectLst/>
        </p:spPr>
        <p:txBody>
          <a:bodyPr wrap="square" lIns="91413" tIns="45707" rIns="91413" bIns="45707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265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07</a:t>
            </a:r>
            <a:endParaRPr lang="en-GB" altLang="zh-CN" sz="4265" b="1" spc="60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A66653-AE0B-AEB1-3E25-AE1B853D9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2351" y="2353853"/>
            <a:ext cx="4469021" cy="456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6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3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2" presetClass="entr" presetSubtype="4" accel="72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 animBg="1"/>
      <p:bldP spid="7" grpId="1" animBg="1"/>
      <p:bldP spid="8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32350-C417-4849-6908-51E70C63B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>
            <a:extLst>
              <a:ext uri="{FF2B5EF4-FFF2-40B4-BE49-F238E27FC236}">
                <a16:creationId xmlns:a16="http://schemas.microsoft.com/office/drawing/2014/main" id="{A751ADAB-D7D1-2991-FCB8-9ED877F91873}"/>
              </a:ext>
            </a:extLst>
          </p:cNvPr>
          <p:cNvSpPr txBox="1"/>
          <p:nvPr/>
        </p:nvSpPr>
        <p:spPr>
          <a:xfrm>
            <a:off x="5948795" y="2826194"/>
            <a:ext cx="5819651" cy="748640"/>
          </a:xfrm>
          <a:prstGeom prst="rect">
            <a:avLst/>
          </a:prstGeom>
          <a:noFill/>
          <a:effectLst/>
        </p:spPr>
        <p:txBody>
          <a:bodyPr wrap="square" lIns="91413" tIns="45707" rIns="91413" bIns="45707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4265" dirty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charset="-128"/>
                <a:ea typeface="Kozuka Gothic Pr6N H" panose="020B0800000000000000" charset="-128"/>
                <a:cs typeface="博洋行书 7000" panose="02000600000000000000" pitchFamily="2" charset="-122"/>
              </a:rPr>
              <a:t>FPGA</a:t>
            </a:r>
            <a:r>
              <a:rPr lang="zh-CN" altLang="en-US" sz="4265" dirty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charset="-128"/>
                <a:ea typeface="Kozuka Gothic Pr6N H" panose="020B0800000000000000" charset="-128"/>
                <a:cs typeface="博洋行书 7000" panose="02000600000000000000" pitchFamily="2" charset="-122"/>
              </a:rPr>
              <a:t>和</a:t>
            </a:r>
            <a:r>
              <a:rPr lang="en-US" altLang="zh-CN" sz="4265" dirty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charset="-128"/>
                <a:ea typeface="Kozuka Gothic Pr6N H" panose="020B0800000000000000" charset="-128"/>
                <a:cs typeface="博洋行书 7000" panose="02000600000000000000" pitchFamily="2" charset="-122"/>
              </a:rPr>
              <a:t>CPLD</a:t>
            </a:r>
            <a:endParaRPr lang="zh-CN" altLang="en-US" sz="4265" dirty="0"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charset="-128"/>
              <a:ea typeface="Kozuka Gothic Pr6N H" panose="020B0800000000000000" charset="-128"/>
              <a:cs typeface="博洋行书 7000" panose="02000600000000000000" pitchFamily="2" charset="-122"/>
            </a:endParaRPr>
          </a:p>
        </p:txBody>
      </p:sp>
      <p:sp>
        <p:nvSpPr>
          <p:cNvPr id="7" name="Freeform 11">
            <a:extLst>
              <a:ext uri="{FF2B5EF4-FFF2-40B4-BE49-F238E27FC236}">
                <a16:creationId xmlns:a16="http://schemas.microsoft.com/office/drawing/2014/main" id="{2DEDAF8F-6030-5CA9-2EA9-465B4B21BF2C}"/>
              </a:ext>
            </a:extLst>
          </p:cNvPr>
          <p:cNvSpPr/>
          <p:nvPr/>
        </p:nvSpPr>
        <p:spPr bwMode="auto">
          <a:xfrm rot="10800000">
            <a:off x="4466670" y="2345541"/>
            <a:ext cx="1615555" cy="1709945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3" tIns="45707" rIns="91413" bIns="45707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66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">
            <a:extLst>
              <a:ext uri="{FF2B5EF4-FFF2-40B4-BE49-F238E27FC236}">
                <a16:creationId xmlns:a16="http://schemas.microsoft.com/office/drawing/2014/main" id="{5E06B543-B43E-543E-28B2-FEB622175B32}"/>
              </a:ext>
            </a:extLst>
          </p:cNvPr>
          <p:cNvSpPr txBox="1"/>
          <p:nvPr/>
        </p:nvSpPr>
        <p:spPr>
          <a:xfrm>
            <a:off x="4811186" y="2498027"/>
            <a:ext cx="959810" cy="1404974"/>
          </a:xfrm>
          <a:prstGeom prst="rect">
            <a:avLst/>
          </a:prstGeom>
          <a:noFill/>
          <a:effectLst/>
        </p:spPr>
        <p:txBody>
          <a:bodyPr wrap="square" lIns="91413" tIns="45707" rIns="91413" bIns="45707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265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08</a:t>
            </a:r>
            <a:endParaRPr lang="en-GB" altLang="zh-CN" sz="4265" b="1" spc="60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A2E766-D391-E1B7-3CE6-C536A2483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2351" y="2353853"/>
            <a:ext cx="4469021" cy="456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31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3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2" presetClass="entr" presetSubtype="4" accel="72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 animBg="1"/>
      <p:bldP spid="7" grpId="1" animBg="1"/>
      <p:bldP spid="8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2340B-5105-2C7D-686B-686C455C1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B372AA36-D368-187F-55EA-7724EF8D17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7154505" cy="995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第七章、第八章：存储器、</a:t>
            </a:r>
            <a:r>
              <a:rPr lang="en-US" altLang="zh-CN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CPLD</a:t>
            </a: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、</a:t>
            </a:r>
            <a:r>
              <a:rPr lang="en-US" altLang="zh-CN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FPGA</a:t>
            </a:r>
          </a:p>
          <a:p>
            <a:pPr>
              <a:spcBef>
                <a:spcPct val="0"/>
              </a:spcBef>
              <a:buNone/>
            </a:pPr>
            <a:endParaRPr lang="zh-CN" altLang="en-US" sz="2935" b="1" dirty="0">
              <a:solidFill>
                <a:srgbClr val="202A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47DFA00-62D0-4C5F-6D4D-F5895365BD6B}"/>
              </a:ext>
            </a:extLst>
          </p:cNvPr>
          <p:cNvSpPr txBox="1"/>
          <p:nvPr/>
        </p:nvSpPr>
        <p:spPr>
          <a:xfrm>
            <a:off x="3091218" y="1744723"/>
            <a:ext cx="61824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● </a:t>
            </a:r>
            <a:r>
              <a:rPr lang="en-US" altLang="zh-CN" dirty="0"/>
              <a:t>7.1 </a:t>
            </a:r>
            <a:r>
              <a:rPr lang="zh-CN" altLang="en-US" dirty="0"/>
              <a:t>只读存储器</a:t>
            </a:r>
          </a:p>
          <a:p>
            <a:r>
              <a:rPr lang="zh-CN" altLang="en-US" dirty="0"/>
              <a:t> </a:t>
            </a:r>
            <a:r>
              <a:rPr lang="zh-CN" altLang="en-US" dirty="0">
                <a:solidFill>
                  <a:srgbClr val="C00000"/>
                </a:solidFill>
              </a:rPr>
              <a:t>了解 </a:t>
            </a:r>
            <a:r>
              <a:rPr lang="en-US" altLang="zh-CN" dirty="0">
                <a:solidFill>
                  <a:srgbClr val="C00000"/>
                </a:solidFill>
              </a:rPr>
              <a:t>ROM </a:t>
            </a:r>
            <a:r>
              <a:rPr lang="zh-CN" altLang="en-US" dirty="0">
                <a:solidFill>
                  <a:srgbClr val="C00000"/>
                </a:solidFill>
              </a:rPr>
              <a:t>基本结构</a:t>
            </a:r>
            <a:r>
              <a:rPr lang="zh-CN" altLang="en-US" dirty="0"/>
              <a:t>， </a:t>
            </a:r>
            <a:r>
              <a:rPr lang="en-US" altLang="zh-CN" dirty="0"/>
              <a:t>AT27C010 ROM </a:t>
            </a:r>
            <a:r>
              <a:rPr lang="zh-CN" altLang="en-US" dirty="0"/>
              <a:t>芯片</a:t>
            </a:r>
          </a:p>
          <a:p>
            <a:r>
              <a:rPr lang="zh-CN" altLang="en-US" dirty="0"/>
              <a:t> 掌握 </a:t>
            </a:r>
            <a:r>
              <a:rPr lang="en-US" altLang="zh-CN" dirty="0"/>
              <a:t>ROM </a:t>
            </a:r>
            <a:r>
              <a:rPr lang="zh-CN" altLang="en-US" dirty="0"/>
              <a:t>实现组合逻辑电路功能的方法</a:t>
            </a:r>
          </a:p>
          <a:p>
            <a:r>
              <a:rPr lang="zh-CN" altLang="en-US" dirty="0"/>
              <a:t>● </a:t>
            </a:r>
            <a:r>
              <a:rPr lang="en-US" altLang="zh-CN" dirty="0"/>
              <a:t>7.2 </a:t>
            </a:r>
            <a:r>
              <a:rPr lang="zh-CN" altLang="en-US" dirty="0"/>
              <a:t>随机存取存储器</a:t>
            </a:r>
          </a:p>
          <a:p>
            <a:r>
              <a:rPr lang="zh-CN" altLang="en-US" dirty="0"/>
              <a:t> 了解 </a:t>
            </a:r>
            <a:r>
              <a:rPr lang="en-US" altLang="zh-CN" dirty="0"/>
              <a:t>SRAM </a:t>
            </a:r>
            <a:r>
              <a:rPr lang="zh-CN" altLang="en-US" dirty="0"/>
              <a:t>， </a:t>
            </a:r>
            <a:r>
              <a:rPr lang="en-US" altLang="zh-CN" dirty="0"/>
              <a:t>SSRAM </a:t>
            </a:r>
            <a:r>
              <a:rPr lang="zh-CN" altLang="en-US" dirty="0"/>
              <a:t>， </a:t>
            </a:r>
            <a:r>
              <a:rPr lang="en-US" altLang="zh-CN" dirty="0"/>
              <a:t>DRAM </a:t>
            </a:r>
            <a:r>
              <a:rPr lang="zh-CN" altLang="en-US" dirty="0"/>
              <a:t>组成原理</a:t>
            </a:r>
          </a:p>
          <a:p>
            <a:r>
              <a:rPr lang="zh-CN" altLang="en-US" dirty="0"/>
              <a:t> 掌握容量扩展方法</a:t>
            </a:r>
          </a:p>
          <a:p>
            <a:r>
              <a:rPr lang="zh-CN" altLang="en-US" dirty="0"/>
              <a:t>● </a:t>
            </a:r>
            <a:r>
              <a:rPr lang="en-US" altLang="zh-CN" dirty="0"/>
              <a:t>8.1 CPLD</a:t>
            </a:r>
          </a:p>
          <a:p>
            <a:r>
              <a:rPr lang="en-US" altLang="zh-CN" dirty="0"/>
              <a:t> </a:t>
            </a:r>
            <a:r>
              <a:rPr lang="zh-CN" altLang="en-US" dirty="0">
                <a:solidFill>
                  <a:srgbClr val="C00000"/>
                </a:solidFill>
              </a:rPr>
              <a:t>与、或阵列实现组合逻辑</a:t>
            </a:r>
          </a:p>
          <a:p>
            <a:r>
              <a:rPr lang="zh-CN" altLang="en-US" dirty="0"/>
              <a:t> 触发器可实现时序逻辑</a:t>
            </a:r>
          </a:p>
          <a:p>
            <a:r>
              <a:rPr lang="zh-CN" altLang="en-US" dirty="0"/>
              <a:t>● </a:t>
            </a:r>
            <a:r>
              <a:rPr lang="en-US" altLang="zh-CN" dirty="0"/>
              <a:t>8.2 FPGA</a:t>
            </a:r>
          </a:p>
          <a:p>
            <a:r>
              <a:rPr lang="en-US" altLang="zh-CN" dirty="0"/>
              <a:t> </a:t>
            </a:r>
            <a:r>
              <a:rPr lang="en-US" altLang="zh-CN" dirty="0">
                <a:solidFill>
                  <a:srgbClr val="C00000"/>
                </a:solidFill>
              </a:rPr>
              <a:t>LUT </a:t>
            </a:r>
            <a:r>
              <a:rPr lang="zh-CN" altLang="en-US" dirty="0">
                <a:solidFill>
                  <a:srgbClr val="C00000"/>
                </a:solidFill>
              </a:rPr>
              <a:t>实现组合逻辑， </a:t>
            </a:r>
            <a:r>
              <a:rPr lang="en-US" altLang="zh-CN" dirty="0">
                <a:solidFill>
                  <a:srgbClr val="C00000"/>
                </a:solidFill>
              </a:rPr>
              <a:t>LUT </a:t>
            </a:r>
            <a:r>
              <a:rPr lang="zh-CN" altLang="en-US" dirty="0">
                <a:solidFill>
                  <a:srgbClr val="C00000"/>
                </a:solidFill>
              </a:rPr>
              <a:t>的组成</a:t>
            </a:r>
          </a:p>
          <a:p>
            <a:r>
              <a:rPr lang="zh-CN" altLang="en-US" dirty="0"/>
              <a:t> 触发器可实现时序逻辑</a:t>
            </a:r>
          </a:p>
        </p:txBody>
      </p:sp>
    </p:spTree>
    <p:extLst>
      <p:ext uri="{BB962C8B-B14F-4D97-AF65-F5344CB8AC3E}">
        <p14:creationId xmlns:p14="http://schemas.microsoft.com/office/powerpoint/2010/main" val="26112270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A0354-A1F6-500A-2393-7A6818F8C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8964EEFC-C2C1-9B5C-16AE-DB0FA9A849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422581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考点三：</a:t>
            </a:r>
            <a:r>
              <a:rPr lang="en-US" altLang="zh-CN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BCD</a:t>
            </a: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码（</a:t>
            </a:r>
            <a:r>
              <a:rPr lang="en-US" altLang="zh-CN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种）</a:t>
            </a:r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A1854AB8-D0CF-EDDA-F76F-9AB12A02CC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3979" y="1458613"/>
            <a:ext cx="7993224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SzPct val="85000"/>
              <a:buFont typeface="Wingdings" panose="05000000000000000000" pitchFamily="2" charset="2"/>
              <a:buChar char="p"/>
              <a:defRPr sz="26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800" dirty="0">
                <a:cs typeface="Arial" panose="020B0604020202020204" pitchFamily="34" charset="0"/>
              </a:rPr>
              <a:t>二－十进制编码（数值编码）</a:t>
            </a:r>
            <a:endParaRPr lang="en-US" altLang="zh-CN" sz="2800" dirty="0">
              <a:cs typeface="Arial" panose="020B0604020202020204" pitchFamily="34" charset="0"/>
            </a:endParaRP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25C78E1C-E58A-78E2-B3BA-7BA7E4698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5193" y="1981833"/>
            <a:ext cx="6842558" cy="611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2"/>
                </a:solidFill>
                <a:latin typeface="+mn-lt"/>
                <a:ea typeface="华文楷体" panose="02010600040101010101" pitchFamily="2" charset="-122"/>
              </a:rPr>
              <a:t>（</a:t>
            </a:r>
            <a:r>
              <a:rPr lang="en-US" altLang="zh-CN" sz="2800" b="1" dirty="0">
                <a:solidFill>
                  <a:schemeClr val="accent2"/>
                </a:solidFill>
                <a:latin typeface="+mn-lt"/>
                <a:ea typeface="华文楷体" panose="02010600040101010101" pitchFamily="2" charset="-122"/>
              </a:rPr>
              <a:t>BCD</a:t>
            </a:r>
            <a:r>
              <a:rPr lang="zh-CN" altLang="en-US" sz="2800" b="1" dirty="0">
                <a:solidFill>
                  <a:schemeClr val="accent2"/>
                </a:solidFill>
                <a:latin typeface="+mn-lt"/>
                <a:ea typeface="华文楷体" panose="02010600040101010101" pitchFamily="2" charset="-122"/>
              </a:rPr>
              <a:t>码</a:t>
            </a:r>
            <a:r>
              <a:rPr lang="en-US" altLang="zh-CN" sz="2800" b="1" dirty="0">
                <a:solidFill>
                  <a:schemeClr val="accent2"/>
                </a:solidFill>
                <a:latin typeface="+mn-lt"/>
                <a:ea typeface="华文楷体" panose="02010600040101010101" pitchFamily="2" charset="-122"/>
              </a:rPr>
              <a:t>----- Binary Code Decimal</a:t>
            </a:r>
            <a:r>
              <a:rPr lang="zh-CN" altLang="en-US" sz="2800" b="1" dirty="0">
                <a:solidFill>
                  <a:schemeClr val="accent2"/>
                </a:solidFill>
                <a:latin typeface="+mn-lt"/>
                <a:ea typeface="华文楷体" panose="02010600040101010101" pitchFamily="2" charset="-122"/>
              </a:rPr>
              <a:t>）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C8C9904-BB55-6474-5E36-D203DA3E79D4}"/>
              </a:ext>
            </a:extLst>
          </p:cNvPr>
          <p:cNvSpPr txBox="1">
            <a:spLocks/>
          </p:cNvSpPr>
          <p:nvPr/>
        </p:nvSpPr>
        <p:spPr>
          <a:xfrm>
            <a:off x="2325193" y="2593347"/>
            <a:ext cx="10253898" cy="41196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码制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/>
            <a:r>
              <a:rPr lang="en-US" altLang="zh-CN" sz="1800" dirty="0">
                <a:latin typeface="华文楷体" panose="02010600040101010101" pitchFamily="2" charset="-122"/>
                <a:ea typeface="华文楷体" panose="02010600040101010101" pitchFamily="2" charset="-122"/>
              </a:rPr>
              <a:t>8421</a:t>
            </a:r>
            <a:r>
              <a:rPr lang="zh-CN" altLang="en-US" sz="1800" dirty="0">
                <a:latin typeface="华文楷体" panose="02010600040101010101" pitchFamily="2" charset="-122"/>
                <a:ea typeface="华文楷体" panose="02010600040101010101" pitchFamily="2" charset="-122"/>
              </a:rPr>
              <a:t>码 </a:t>
            </a:r>
            <a:endParaRPr lang="en-US" altLang="zh-CN" sz="1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/>
            <a:r>
              <a:rPr lang="en-US" altLang="zh-CN" sz="1800" dirty="0">
                <a:latin typeface="华文楷体" panose="02010600040101010101" pitchFamily="2" charset="-122"/>
                <a:ea typeface="华文楷体" panose="02010600040101010101" pitchFamily="2" charset="-122"/>
              </a:rPr>
              <a:t>5421</a:t>
            </a:r>
            <a:r>
              <a:rPr lang="zh-CN" altLang="en-US" sz="1800" dirty="0">
                <a:latin typeface="华文楷体" panose="02010600040101010101" pitchFamily="2" charset="-122"/>
                <a:ea typeface="华文楷体" panose="02010600040101010101" pitchFamily="2" charset="-122"/>
              </a:rPr>
              <a:t>码</a:t>
            </a:r>
            <a:r>
              <a:rPr lang="en-US" altLang="zh-CN" sz="1800" dirty="0">
                <a:latin typeface="华文楷体" panose="02010600040101010101" pitchFamily="2" charset="-122"/>
                <a:ea typeface="华文楷体" panose="02010600040101010101" pitchFamily="2" charset="-122"/>
              </a:rPr>
              <a:t>/2421</a:t>
            </a:r>
            <a:r>
              <a:rPr lang="zh-CN" altLang="en-US" sz="1800" dirty="0">
                <a:latin typeface="华文楷体" panose="02010600040101010101" pitchFamily="2" charset="-122"/>
                <a:ea typeface="华文楷体" panose="02010600040101010101" pitchFamily="2" charset="-122"/>
              </a:rPr>
              <a:t>码</a:t>
            </a:r>
            <a:endParaRPr lang="en-US" altLang="zh-CN" sz="1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/>
            <a:r>
              <a:rPr lang="zh-CN" altLang="en-US" sz="1800" dirty="0">
                <a:latin typeface="华文楷体" panose="02010600040101010101" pitchFamily="2" charset="-122"/>
                <a:ea typeface="华文楷体" panose="02010600040101010101" pitchFamily="2" charset="-122"/>
              </a:rPr>
              <a:t>余三码</a:t>
            </a:r>
            <a:endParaRPr lang="en-US" altLang="zh-CN" sz="1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/>
            <a:r>
              <a:rPr lang="zh-CN" altLang="en-US" sz="1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格雷码 </a:t>
            </a:r>
            <a:endParaRPr lang="en-US" altLang="zh-CN" sz="1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/>
            <a:r>
              <a:rPr lang="zh-CN" altLang="en-US" sz="1800" dirty="0">
                <a:latin typeface="华文楷体" panose="02010600040101010101" pitchFamily="2" charset="-122"/>
                <a:ea typeface="华文楷体" panose="02010600040101010101" pitchFamily="2" charset="-122"/>
              </a:rPr>
              <a:t>余三循环码</a:t>
            </a:r>
            <a:r>
              <a:rPr lang="en-US" altLang="zh-CN" sz="18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</a:p>
          <a:p>
            <a:pPr lvl="1"/>
            <a:endParaRPr lang="en-US" altLang="zh-CN" sz="18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zh-CN" sz="1800" dirty="0"/>
          </a:p>
          <a:p>
            <a:r>
              <a:rPr lang="zh-CN" altLang="en-US" sz="2400" dirty="0"/>
              <a:t>编码方式：</a:t>
            </a:r>
            <a:endParaRPr lang="en-US" altLang="zh-CN" sz="2400" dirty="0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BF04B837-0101-5720-349C-E868E6B25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3979" y="5558278"/>
            <a:ext cx="7600774" cy="62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145000"/>
              </a:lnSpc>
            </a:pPr>
            <a:r>
              <a:rPr kumimoji="1"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用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位二进制数来表示１位十进制数中的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0~9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十个数码</a:t>
            </a:r>
          </a:p>
        </p:txBody>
      </p:sp>
    </p:spTree>
    <p:extLst>
      <p:ext uri="{BB962C8B-B14F-4D97-AF65-F5344CB8AC3E}">
        <p14:creationId xmlns:p14="http://schemas.microsoft.com/office/powerpoint/2010/main" val="25523466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60BD3-CD27-7FAC-EFDB-1B1775601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F1FBB7-1BD5-575D-0FEE-1763ED0C7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2450"/>
            <a:ext cx="10515600" cy="5624513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存储器相关概念</a:t>
            </a:r>
            <a:endParaRPr lang="en-US" altLang="zh-CN" sz="2000" dirty="0"/>
          </a:p>
          <a:p>
            <a:pPr lvl="1"/>
            <a:r>
              <a:rPr lang="zh-CN" altLang="en-US" sz="1800" dirty="0">
                <a:solidFill>
                  <a:srgbClr val="C00000"/>
                </a:solidFill>
              </a:rPr>
              <a:t>字长（位数</a:t>
            </a:r>
            <a:r>
              <a:rPr lang="en-US" altLang="zh-CN" sz="1800" dirty="0">
                <a:solidFill>
                  <a:srgbClr val="C00000"/>
                </a:solidFill>
              </a:rPr>
              <a:t>/</a:t>
            </a:r>
            <a:r>
              <a:rPr lang="zh-CN" altLang="en-US" sz="1800" dirty="0">
                <a:solidFill>
                  <a:srgbClr val="C00000"/>
                </a:solidFill>
              </a:rPr>
              <a:t>位宽）：一个存储单元二值信息 数量</a:t>
            </a:r>
            <a:endParaRPr lang="en-US" altLang="zh-CN" sz="1800" dirty="0">
              <a:solidFill>
                <a:srgbClr val="C00000"/>
              </a:solidFill>
            </a:endParaRPr>
          </a:p>
          <a:p>
            <a:pPr lvl="1"/>
            <a:r>
              <a:rPr lang="zh-CN" altLang="en-US" sz="1800" dirty="0">
                <a:solidFill>
                  <a:srgbClr val="C00000"/>
                </a:solidFill>
              </a:rPr>
              <a:t>字数：字的格数，</a:t>
            </a:r>
            <a:r>
              <a:rPr lang="en-US" altLang="zh-CN" sz="1800" dirty="0">
                <a:solidFill>
                  <a:srgbClr val="C00000"/>
                </a:solidFill>
              </a:rPr>
              <a:t>2^n</a:t>
            </a:r>
          </a:p>
          <a:p>
            <a:pPr lvl="1"/>
            <a:r>
              <a:rPr lang="zh-CN" altLang="en-US" sz="1800" dirty="0">
                <a:solidFill>
                  <a:srgbClr val="C00000"/>
                </a:solidFill>
              </a:rPr>
              <a:t>地址：每个字的编号</a:t>
            </a:r>
            <a:endParaRPr lang="en-US" altLang="zh-CN" sz="1800" dirty="0">
              <a:solidFill>
                <a:srgbClr val="C00000"/>
              </a:solidFill>
            </a:endParaRPr>
          </a:p>
          <a:p>
            <a:pPr lvl="1"/>
            <a:r>
              <a:rPr lang="zh-CN" altLang="en-US" sz="1800" dirty="0">
                <a:solidFill>
                  <a:srgbClr val="C00000"/>
                </a:solidFill>
              </a:rPr>
              <a:t>存储容量</a:t>
            </a:r>
            <a:r>
              <a:rPr lang="en-US" altLang="zh-CN" sz="1800" dirty="0">
                <a:solidFill>
                  <a:srgbClr val="C00000"/>
                </a:solidFill>
              </a:rPr>
              <a:t>=</a:t>
            </a:r>
            <a:r>
              <a:rPr lang="zh-CN" altLang="en-US" sz="1800" dirty="0">
                <a:solidFill>
                  <a:srgbClr val="C00000"/>
                </a:solidFill>
              </a:rPr>
              <a:t>位数</a:t>
            </a:r>
            <a:r>
              <a:rPr lang="en-US" altLang="zh-CN" sz="1800" dirty="0">
                <a:solidFill>
                  <a:srgbClr val="C00000"/>
                </a:solidFill>
              </a:rPr>
              <a:t>×</a:t>
            </a:r>
            <a:r>
              <a:rPr lang="zh-CN" altLang="en-US" sz="1800" dirty="0">
                <a:solidFill>
                  <a:srgbClr val="C00000"/>
                </a:solidFill>
              </a:rPr>
              <a:t>字数</a:t>
            </a:r>
            <a:endParaRPr lang="en-US" altLang="zh-CN" sz="1800" dirty="0">
              <a:solidFill>
                <a:srgbClr val="C00000"/>
              </a:solidFill>
            </a:endParaRPr>
          </a:p>
          <a:p>
            <a:pPr lvl="1"/>
            <a:endParaRPr lang="en-US" altLang="zh-CN" sz="1800" dirty="0"/>
          </a:p>
          <a:p>
            <a:r>
              <a:rPr lang="zh-CN" altLang="en-US" sz="2000" dirty="0"/>
              <a:t>可编程逻辑器件</a:t>
            </a:r>
            <a:endParaRPr lang="en-US" altLang="zh-CN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412448-7222-B507-947C-2D77611B3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49" y="420921"/>
            <a:ext cx="4613831" cy="300807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48DF9F2-53F4-51CA-C9A2-5233F4531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535" y="2912876"/>
            <a:ext cx="5494433" cy="324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2763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燕尾形箭头 14">
            <a:extLst>
              <a:ext uri="{FF2B5EF4-FFF2-40B4-BE49-F238E27FC236}">
                <a16:creationId xmlns:a16="http://schemas.microsoft.com/office/drawing/2014/main" id="{F1F611B9-1127-C366-9A0F-78177BB1D0D6}"/>
              </a:ext>
            </a:extLst>
          </p:cNvPr>
          <p:cNvSpPr/>
          <p:nvPr/>
        </p:nvSpPr>
        <p:spPr>
          <a:xfrm>
            <a:off x="1874225" y="1060113"/>
            <a:ext cx="645118" cy="512148"/>
          </a:xfrm>
          <a:prstGeom prst="notched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82CCF91C-24A8-5E9E-3789-B749011D4826}"/>
              </a:ext>
            </a:extLst>
          </p:cNvPr>
          <p:cNvSpPr txBox="1"/>
          <p:nvPr/>
        </p:nvSpPr>
        <p:spPr>
          <a:xfrm>
            <a:off x="2519343" y="390052"/>
            <a:ext cx="2004467" cy="1801407"/>
          </a:xfrm>
          <a:prstGeom prst="rect">
            <a:avLst/>
          </a:prstGeom>
          <a:solidFill>
            <a:srgbClr val="7030A0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rtlCol="0" anchor="ctr">
            <a:noAutofit/>
          </a:bodyPr>
          <a:lstStyle>
            <a:defPPr>
              <a:defRPr lang="zh-CN"/>
            </a:defPPr>
            <a:lvl1pPr algn="ctr">
              <a:defRPr sz="3200" b="1">
                <a:solidFill>
                  <a:schemeClr val="l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存储阵列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BA86950F-F386-81D9-DC2A-0F038BA7F454}"/>
              </a:ext>
            </a:extLst>
          </p:cNvPr>
          <p:cNvSpPr txBox="1"/>
          <p:nvPr/>
        </p:nvSpPr>
        <p:spPr>
          <a:xfrm>
            <a:off x="1139640" y="191069"/>
            <a:ext cx="727789" cy="2184265"/>
          </a:xfrm>
          <a:prstGeom prst="rect">
            <a:avLst/>
          </a:prstGeom>
          <a:solidFill>
            <a:srgbClr val="7030A0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rtlCol="0" anchor="ctr">
            <a:noAutofit/>
          </a:bodyPr>
          <a:lstStyle>
            <a:defPPr>
              <a:defRPr lang="zh-CN"/>
            </a:defPPr>
            <a:lvl1pPr algn="ctr">
              <a:defRPr sz="3200" b="1">
                <a:solidFill>
                  <a:schemeClr val="l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地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址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译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码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器</a:t>
            </a:r>
          </a:p>
        </p:txBody>
      </p:sp>
      <p:sp>
        <p:nvSpPr>
          <p:cNvPr id="10" name="燕尾形箭头 17">
            <a:extLst>
              <a:ext uri="{FF2B5EF4-FFF2-40B4-BE49-F238E27FC236}">
                <a16:creationId xmlns:a16="http://schemas.microsoft.com/office/drawing/2014/main" id="{8555E8EF-49D9-D3A1-0276-CF638C198943}"/>
              </a:ext>
            </a:extLst>
          </p:cNvPr>
          <p:cNvSpPr/>
          <p:nvPr/>
        </p:nvSpPr>
        <p:spPr>
          <a:xfrm rot="5400000">
            <a:off x="3185768" y="2264123"/>
            <a:ext cx="671616" cy="491942"/>
          </a:xfrm>
          <a:prstGeom prst="notched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7BEBF9DD-DA22-81B0-8095-2ED0846EAA59}"/>
              </a:ext>
            </a:extLst>
          </p:cNvPr>
          <p:cNvSpPr txBox="1"/>
          <p:nvPr/>
        </p:nvSpPr>
        <p:spPr>
          <a:xfrm>
            <a:off x="2391816" y="2841217"/>
            <a:ext cx="2307783" cy="689675"/>
          </a:xfrm>
          <a:prstGeom prst="rect">
            <a:avLst/>
          </a:prstGeom>
          <a:solidFill>
            <a:srgbClr val="7030A0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rtlCol="0" anchor="ctr">
            <a:noAutofit/>
          </a:bodyPr>
          <a:lstStyle>
            <a:defPPr>
              <a:defRPr lang="zh-CN"/>
            </a:defPPr>
            <a:lvl1pPr algn="ctr">
              <a:defRPr sz="3200" b="1">
                <a:solidFill>
                  <a:schemeClr val="l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输出控制电路</a:t>
            </a:r>
          </a:p>
        </p:txBody>
      </p:sp>
      <p:sp>
        <p:nvSpPr>
          <p:cNvPr id="12" name="燕尾形箭头 19">
            <a:extLst>
              <a:ext uri="{FF2B5EF4-FFF2-40B4-BE49-F238E27FC236}">
                <a16:creationId xmlns:a16="http://schemas.microsoft.com/office/drawing/2014/main" id="{7DEDC9AD-1C63-22E5-8ADD-76FD30434331}"/>
              </a:ext>
            </a:extLst>
          </p:cNvPr>
          <p:cNvSpPr/>
          <p:nvPr/>
        </p:nvSpPr>
        <p:spPr>
          <a:xfrm rot="5400000">
            <a:off x="3209901" y="3612898"/>
            <a:ext cx="671612" cy="491941"/>
          </a:xfrm>
          <a:prstGeom prst="notched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38">
            <a:extLst>
              <a:ext uri="{FF2B5EF4-FFF2-40B4-BE49-F238E27FC236}">
                <a16:creationId xmlns:a16="http://schemas.microsoft.com/office/drawing/2014/main" id="{1A0C4BD5-8D89-7F1F-1A13-CF51E8F6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1507" y="4176011"/>
            <a:ext cx="2228402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数据输出</a:t>
            </a:r>
          </a:p>
        </p:txBody>
      </p:sp>
      <p:sp>
        <p:nvSpPr>
          <p:cNvPr id="14" name="燕尾形箭头 21">
            <a:extLst>
              <a:ext uri="{FF2B5EF4-FFF2-40B4-BE49-F238E27FC236}">
                <a16:creationId xmlns:a16="http://schemas.microsoft.com/office/drawing/2014/main" id="{E4384340-A4F5-F3EA-20FF-841E8F01614E}"/>
              </a:ext>
            </a:extLst>
          </p:cNvPr>
          <p:cNvSpPr/>
          <p:nvPr/>
        </p:nvSpPr>
        <p:spPr>
          <a:xfrm>
            <a:off x="494522" y="1060113"/>
            <a:ext cx="645118" cy="512148"/>
          </a:xfrm>
          <a:prstGeom prst="notched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燕尾形箭头 22">
            <a:extLst>
              <a:ext uri="{FF2B5EF4-FFF2-40B4-BE49-F238E27FC236}">
                <a16:creationId xmlns:a16="http://schemas.microsoft.com/office/drawing/2014/main" id="{D6DBCD09-3EB9-F214-6085-11B4483D6E16}"/>
              </a:ext>
            </a:extLst>
          </p:cNvPr>
          <p:cNvSpPr/>
          <p:nvPr/>
        </p:nvSpPr>
        <p:spPr>
          <a:xfrm>
            <a:off x="1746698" y="2933484"/>
            <a:ext cx="645118" cy="512148"/>
          </a:xfrm>
          <a:prstGeom prst="notched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文本框 38">
            <a:extLst>
              <a:ext uri="{FF2B5EF4-FFF2-40B4-BE49-F238E27FC236}">
                <a16:creationId xmlns:a16="http://schemas.microsoft.com/office/drawing/2014/main" id="{F63C8B06-FCF9-AC75-E222-D34126B1CA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1460"/>
            <a:ext cx="587828" cy="15696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地址输入</a:t>
            </a:r>
          </a:p>
        </p:txBody>
      </p:sp>
      <p:sp>
        <p:nvSpPr>
          <p:cNvPr id="17" name="文本框 38">
            <a:extLst>
              <a:ext uri="{FF2B5EF4-FFF2-40B4-BE49-F238E27FC236}">
                <a16:creationId xmlns:a16="http://schemas.microsoft.com/office/drawing/2014/main" id="{D60BF15A-3C08-85E2-1D7B-C428296C8F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953690"/>
            <a:ext cx="2021036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允许输出</a:t>
            </a:r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0A2025AE-AAC6-73FA-3667-F7C7A59021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4301"/>
              </p:ext>
            </p:extLst>
          </p:nvPr>
        </p:nvGraphicFramePr>
        <p:xfrm>
          <a:off x="5070379" y="409076"/>
          <a:ext cx="6817016" cy="60125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2" imgW="4260635" imgH="3757848" progId="Word.Picture.8">
                  <p:embed/>
                </p:oleObj>
              </mc:Choice>
              <mc:Fallback>
                <p:oleObj name="Picture" r:id="rId2" imgW="4260635" imgH="3757848" progId="Word.Picture.8">
                  <p:embed/>
                  <p:pic>
                    <p:nvPicPr>
                      <p:cNvPr id="18" name="对象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0379" y="409076"/>
                        <a:ext cx="6817016" cy="601255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2576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repeatCount="300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50"/>
                            </p:stCondLst>
                            <p:childTnLst>
                              <p:par>
                                <p:cTn id="20" presetID="22" presetClass="entr" presetSubtype="8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22" presetClass="entr" presetSubtype="1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750"/>
                            </p:stCondLst>
                            <p:childTnLst>
                              <p:par>
                                <p:cTn id="35" presetID="22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/>
      <p:bldP spid="13" grpId="1"/>
      <p:bldP spid="15" grpId="0" animBg="1"/>
      <p:bldP spid="15" grpId="1" animBg="1"/>
      <p:bldP spid="17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154FD-5E63-211C-466A-CD6225349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对象 42">
            <a:extLst>
              <a:ext uri="{FF2B5EF4-FFF2-40B4-BE49-F238E27FC236}">
                <a16:creationId xmlns:a16="http://schemas.microsoft.com/office/drawing/2014/main" id="{1EBBA861-A062-299E-202B-AB09146A2A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388900"/>
              </p:ext>
            </p:extLst>
          </p:nvPr>
        </p:nvGraphicFramePr>
        <p:xfrm>
          <a:off x="4208937" y="1174237"/>
          <a:ext cx="6817016" cy="60125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2" imgW="4260635" imgH="3757848" progId="Word.Picture.8">
                  <p:embed/>
                </p:oleObj>
              </mc:Choice>
              <mc:Fallback>
                <p:oleObj name="Picture" r:id="rId2" imgW="4260635" imgH="3757848" progId="Word.Picture.8">
                  <p:embed/>
                  <p:pic>
                    <p:nvPicPr>
                      <p:cNvPr id="47" name="对象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8937" y="1174237"/>
                        <a:ext cx="6817016" cy="601255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43">
            <a:extLst>
              <a:ext uri="{FF2B5EF4-FFF2-40B4-BE49-F238E27FC236}">
                <a16:creationId xmlns:a16="http://schemas.microsoft.com/office/drawing/2014/main" id="{E78F12CF-C1A5-425A-D7C3-56556D894E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3179895"/>
              </p:ext>
            </p:extLst>
          </p:nvPr>
        </p:nvGraphicFramePr>
        <p:xfrm>
          <a:off x="4208937" y="1176588"/>
          <a:ext cx="6817016" cy="60125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4" imgW="4260635" imgH="3757848" progId="Word.Picture.8">
                  <p:embed/>
                </p:oleObj>
              </mc:Choice>
              <mc:Fallback>
                <p:oleObj name="Picture" r:id="rId4" imgW="4260635" imgH="3757848" progId="Word.Picture.8">
                  <p:embed/>
                  <p:pic>
                    <p:nvPicPr>
                      <p:cNvPr id="48" name="对象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8937" y="1176588"/>
                        <a:ext cx="6817016" cy="601255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>
            <a:extLst>
              <a:ext uri="{FF2B5EF4-FFF2-40B4-BE49-F238E27FC236}">
                <a16:creationId xmlns:a16="http://schemas.microsoft.com/office/drawing/2014/main" id="{C35A0DAA-2759-040D-0C2D-88BBFA884A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4293178"/>
              </p:ext>
            </p:extLst>
          </p:nvPr>
        </p:nvGraphicFramePr>
        <p:xfrm>
          <a:off x="4208937" y="1176588"/>
          <a:ext cx="6817016" cy="60125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6" imgW="4260635" imgH="3757848" progId="Word.Picture.8">
                  <p:embed/>
                </p:oleObj>
              </mc:Choice>
              <mc:Fallback>
                <p:oleObj name="Picture" r:id="rId6" imgW="4260635" imgH="3757848" progId="Word.Picture.8">
                  <p:embed/>
                  <p:pic>
                    <p:nvPicPr>
                      <p:cNvPr id="49" name="对象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8937" y="1176588"/>
                        <a:ext cx="6817016" cy="601255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对象 45">
            <a:extLst>
              <a:ext uri="{FF2B5EF4-FFF2-40B4-BE49-F238E27FC236}">
                <a16:creationId xmlns:a16="http://schemas.microsoft.com/office/drawing/2014/main" id="{1B24DA06-BCCF-5319-DF10-082AB570E9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514533"/>
              </p:ext>
            </p:extLst>
          </p:nvPr>
        </p:nvGraphicFramePr>
        <p:xfrm>
          <a:off x="4208937" y="1176588"/>
          <a:ext cx="6817016" cy="60125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8" imgW="4260635" imgH="3757848" progId="Word.Picture.8">
                  <p:embed/>
                </p:oleObj>
              </mc:Choice>
              <mc:Fallback>
                <p:oleObj name="Picture" r:id="rId8" imgW="4260635" imgH="3757848" progId="Word.Picture.8">
                  <p:embed/>
                  <p:pic>
                    <p:nvPicPr>
                      <p:cNvPr id="50" name="对象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8937" y="1176588"/>
                        <a:ext cx="6817016" cy="601255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7" name="组合 46">
            <a:extLst>
              <a:ext uri="{FF2B5EF4-FFF2-40B4-BE49-F238E27FC236}">
                <a16:creationId xmlns:a16="http://schemas.microsoft.com/office/drawing/2014/main" id="{232038A5-2B4E-ABD4-3860-A79AB81461E3}"/>
              </a:ext>
            </a:extLst>
          </p:cNvPr>
          <p:cNvGrpSpPr/>
          <p:nvPr/>
        </p:nvGrpSpPr>
        <p:grpSpPr>
          <a:xfrm>
            <a:off x="4571799" y="3574670"/>
            <a:ext cx="336936" cy="788620"/>
            <a:chOff x="717424" y="2857632"/>
            <a:chExt cx="336936" cy="788620"/>
          </a:xfrm>
        </p:grpSpPr>
        <p:sp>
          <p:nvSpPr>
            <p:cNvPr id="48" name="文本框 38">
              <a:extLst>
                <a:ext uri="{FF2B5EF4-FFF2-40B4-BE49-F238E27FC236}">
                  <a16:creationId xmlns:a16="http://schemas.microsoft.com/office/drawing/2014/main" id="{E042766F-239D-2449-9993-010C8DC08F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7424" y="2857632"/>
              <a:ext cx="3369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9" name="文本框 38">
              <a:extLst>
                <a:ext uri="{FF2B5EF4-FFF2-40B4-BE49-F238E27FC236}">
                  <a16:creationId xmlns:a16="http://schemas.microsoft.com/office/drawing/2014/main" id="{03EF8467-F550-0C1C-FC52-813B059F7B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7424" y="3184587"/>
              <a:ext cx="3369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0" name="文本框 38">
            <a:extLst>
              <a:ext uri="{FF2B5EF4-FFF2-40B4-BE49-F238E27FC236}">
                <a16:creationId xmlns:a16="http://schemas.microsoft.com/office/drawing/2014/main" id="{62685203-A205-611D-BE6D-4DDFD88576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9705" y="3310099"/>
            <a:ext cx="49400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=0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D1114A42-6F6D-3992-3711-0B6463F6EBE2}"/>
              </a:ext>
            </a:extLst>
          </p:cNvPr>
          <p:cNvGrpSpPr/>
          <p:nvPr/>
        </p:nvGrpSpPr>
        <p:grpSpPr>
          <a:xfrm>
            <a:off x="6149705" y="2768923"/>
            <a:ext cx="494005" cy="2107546"/>
            <a:chOff x="2295330" y="2051885"/>
            <a:chExt cx="494005" cy="2107546"/>
          </a:xfrm>
        </p:grpSpPr>
        <p:sp>
          <p:nvSpPr>
            <p:cNvPr id="52" name="文本框 38">
              <a:extLst>
                <a:ext uri="{FF2B5EF4-FFF2-40B4-BE49-F238E27FC236}">
                  <a16:creationId xmlns:a16="http://schemas.microsoft.com/office/drawing/2014/main" id="{2A94ABA1-C428-6F97-2BF0-E8C7DE618F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5330" y="2051885"/>
              <a:ext cx="494005" cy="4294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=1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3" name="文本框 38">
              <a:extLst>
                <a:ext uri="{FF2B5EF4-FFF2-40B4-BE49-F238E27FC236}">
                  <a16:creationId xmlns:a16="http://schemas.microsoft.com/office/drawing/2014/main" id="{56CE63A1-64DF-0EA9-2BE2-64C05937F8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5330" y="3170184"/>
              <a:ext cx="494005" cy="4294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=1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4" name="文本框 38">
              <a:extLst>
                <a:ext uri="{FF2B5EF4-FFF2-40B4-BE49-F238E27FC236}">
                  <a16:creationId xmlns:a16="http://schemas.microsoft.com/office/drawing/2014/main" id="{2B1C24AE-4B70-192F-061D-B7E3BDAF6A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5330" y="3730018"/>
              <a:ext cx="494005" cy="4294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=1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55" name="对象 54">
            <a:extLst>
              <a:ext uri="{FF2B5EF4-FFF2-40B4-BE49-F238E27FC236}">
                <a16:creationId xmlns:a16="http://schemas.microsoft.com/office/drawing/2014/main" id="{42A853E9-B74B-64CA-9B65-E8EB31C17C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2130273"/>
              </p:ext>
            </p:extLst>
          </p:nvPr>
        </p:nvGraphicFramePr>
        <p:xfrm>
          <a:off x="4208937" y="1176588"/>
          <a:ext cx="6817016" cy="60125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10" imgW="4260635" imgH="3757848" progId="Word.Picture.8">
                  <p:embed/>
                </p:oleObj>
              </mc:Choice>
              <mc:Fallback>
                <p:oleObj name="Picture" r:id="rId10" imgW="4260635" imgH="3757848" progId="Word.Picture.8">
                  <p:embed/>
                  <p:pic>
                    <p:nvPicPr>
                      <p:cNvPr id="59" name="对象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8937" y="1176588"/>
                        <a:ext cx="6817016" cy="601255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6" name="组合 55">
            <a:extLst>
              <a:ext uri="{FF2B5EF4-FFF2-40B4-BE49-F238E27FC236}">
                <a16:creationId xmlns:a16="http://schemas.microsoft.com/office/drawing/2014/main" id="{A34E3C16-6692-BC9F-5498-C8EB23E2A43A}"/>
              </a:ext>
            </a:extLst>
          </p:cNvPr>
          <p:cNvGrpSpPr/>
          <p:nvPr/>
        </p:nvGrpSpPr>
        <p:grpSpPr>
          <a:xfrm>
            <a:off x="7094173" y="3113005"/>
            <a:ext cx="2212390" cy="461665"/>
            <a:chOff x="3239798" y="2395967"/>
            <a:chExt cx="2212390" cy="461665"/>
          </a:xfrm>
        </p:grpSpPr>
        <p:sp>
          <p:nvSpPr>
            <p:cNvPr id="57" name="文本框 38">
              <a:extLst>
                <a:ext uri="{FF2B5EF4-FFF2-40B4-BE49-F238E27FC236}">
                  <a16:creationId xmlns:a16="http://schemas.microsoft.com/office/drawing/2014/main" id="{11DD2D04-9912-FA73-3CAB-270539CACD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8327" y="2395967"/>
              <a:ext cx="3369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A91E9A75-8906-BD17-4B18-E5B095C946B3}"/>
                </a:ext>
              </a:extLst>
            </p:cNvPr>
            <p:cNvGrpSpPr/>
            <p:nvPr/>
          </p:nvGrpSpPr>
          <p:grpSpPr>
            <a:xfrm>
              <a:off x="3239798" y="2395967"/>
              <a:ext cx="2212390" cy="461665"/>
              <a:chOff x="3239798" y="2395967"/>
              <a:chExt cx="2212390" cy="461665"/>
            </a:xfrm>
          </p:grpSpPr>
          <p:sp>
            <p:nvSpPr>
              <p:cNvPr id="59" name="文本框 38">
                <a:extLst>
                  <a:ext uri="{FF2B5EF4-FFF2-40B4-BE49-F238E27FC236}">
                    <a16:creationId xmlns:a16="http://schemas.microsoft.com/office/drawing/2014/main" id="{51BC61F6-4D49-8346-81C1-96479C2605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39798" y="2395967"/>
                <a:ext cx="33693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0</a:t>
                </a:r>
                <a:endParaRPr lang="zh-CN" altLang="en-US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文本框 38">
                <a:extLst>
                  <a:ext uri="{FF2B5EF4-FFF2-40B4-BE49-F238E27FC236}">
                    <a16:creationId xmlns:a16="http://schemas.microsoft.com/office/drawing/2014/main" id="{135026AB-DCF9-36A7-E1C4-BF4627A3755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74280" y="2395967"/>
                <a:ext cx="33693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0</a:t>
                </a:r>
                <a:endParaRPr lang="zh-CN" altLang="en-US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文本框 38">
                <a:extLst>
                  <a:ext uri="{FF2B5EF4-FFF2-40B4-BE49-F238E27FC236}">
                    <a16:creationId xmlns:a16="http://schemas.microsoft.com/office/drawing/2014/main" id="{0DC8DBD2-990D-E500-8B29-1DE2FEF6148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15252" y="2395967"/>
                <a:ext cx="33693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0</a:t>
                </a:r>
                <a:endParaRPr lang="zh-CN" altLang="en-US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62" name="文本框 38">
            <a:extLst>
              <a:ext uri="{FF2B5EF4-FFF2-40B4-BE49-F238E27FC236}">
                <a16:creationId xmlns:a16="http://schemas.microsoft.com/office/drawing/2014/main" id="{4650CC80-2C50-CB32-A9E5-7E6FF7AFD1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2738" y="5583862"/>
            <a:ext cx="336936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0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E0CE2E37-AF6D-9E84-F7CF-575699245B46}"/>
              </a:ext>
            </a:extLst>
          </p:cNvPr>
          <p:cNvGrpSpPr/>
          <p:nvPr/>
        </p:nvGrpSpPr>
        <p:grpSpPr>
          <a:xfrm>
            <a:off x="7094173" y="5602523"/>
            <a:ext cx="2212390" cy="429413"/>
            <a:chOff x="3239798" y="2395967"/>
            <a:chExt cx="2212390" cy="429413"/>
          </a:xfrm>
        </p:grpSpPr>
        <p:sp>
          <p:nvSpPr>
            <p:cNvPr id="64" name="文本框 38">
              <a:extLst>
                <a:ext uri="{FF2B5EF4-FFF2-40B4-BE49-F238E27FC236}">
                  <a16:creationId xmlns:a16="http://schemas.microsoft.com/office/drawing/2014/main" id="{4D56A39D-04D4-F122-96AD-E28F25893A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8327" y="2395967"/>
              <a:ext cx="336936" cy="4294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3F420F60-82AB-CA40-A69A-8A9E70078572}"/>
                </a:ext>
              </a:extLst>
            </p:cNvPr>
            <p:cNvGrpSpPr/>
            <p:nvPr/>
          </p:nvGrpSpPr>
          <p:grpSpPr>
            <a:xfrm>
              <a:off x="3239798" y="2395967"/>
              <a:ext cx="2212390" cy="429413"/>
              <a:chOff x="3239798" y="2395967"/>
              <a:chExt cx="2212390" cy="429413"/>
            </a:xfrm>
          </p:grpSpPr>
          <p:sp>
            <p:nvSpPr>
              <p:cNvPr id="66" name="文本框 38">
                <a:extLst>
                  <a:ext uri="{FF2B5EF4-FFF2-40B4-BE49-F238E27FC236}">
                    <a16:creationId xmlns:a16="http://schemas.microsoft.com/office/drawing/2014/main" id="{B46BE09B-5074-508C-4436-B287C89BF3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39798" y="2395967"/>
                <a:ext cx="336936" cy="4294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1</a:t>
                </a:r>
                <a:endParaRPr lang="zh-CN" altLang="en-US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文本框 38">
                <a:extLst>
                  <a:ext uri="{FF2B5EF4-FFF2-40B4-BE49-F238E27FC236}">
                    <a16:creationId xmlns:a16="http://schemas.microsoft.com/office/drawing/2014/main" id="{B784FD93-4376-ED6B-CFC4-A360B1EDA3D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74280" y="2395967"/>
                <a:ext cx="336936" cy="4294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1</a:t>
                </a:r>
                <a:endParaRPr lang="zh-CN" altLang="en-US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文本框 38">
                <a:extLst>
                  <a:ext uri="{FF2B5EF4-FFF2-40B4-BE49-F238E27FC236}">
                    <a16:creationId xmlns:a16="http://schemas.microsoft.com/office/drawing/2014/main" id="{96B8B06D-B87F-A35F-93E6-B697F1BCD0E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15252" y="2395967"/>
                <a:ext cx="336936" cy="4294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1</a:t>
                </a:r>
                <a:endParaRPr lang="zh-CN" altLang="en-US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69" name="椭圆 68">
            <a:extLst>
              <a:ext uri="{FF2B5EF4-FFF2-40B4-BE49-F238E27FC236}">
                <a16:creationId xmlns:a16="http://schemas.microsoft.com/office/drawing/2014/main" id="{E0B56015-C6EB-C82F-6345-7CEA3B9D5E1F}"/>
              </a:ext>
            </a:extLst>
          </p:cNvPr>
          <p:cNvSpPr/>
          <p:nvPr/>
        </p:nvSpPr>
        <p:spPr>
          <a:xfrm>
            <a:off x="4730936" y="5602523"/>
            <a:ext cx="431802" cy="61024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0" name="Text Box 35">
            <a:extLst>
              <a:ext uri="{FF2B5EF4-FFF2-40B4-BE49-F238E27FC236}">
                <a16:creationId xmlns:a16="http://schemas.microsoft.com/office/drawing/2014/main" id="{92E8F0CC-3F93-E572-48F6-27DE9895C7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810" y="4036335"/>
            <a:ext cx="3222794" cy="1164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Aft>
                <a:spcPct val="0"/>
              </a:spcAft>
            </a:pPr>
            <a:r>
              <a:rPr kumimoji="1" lang="zh-CN" altLang="en-US" sz="2000" b="1" dirty="0">
                <a:solidFill>
                  <a:srgbClr val="000066"/>
                </a:solidFill>
                <a:latin typeface="方正字迹-龙吟体 简" panose="02000500000000000000" pitchFamily="2" charset="-122"/>
                <a:ea typeface="方正字迹-龙吟体 简" panose="02000500000000000000" pitchFamily="2" charset="-122"/>
              </a:rPr>
              <a:t>记忆方法：</a:t>
            </a:r>
            <a:endParaRPr kumimoji="1" lang="en-US" altLang="zh-CN" sz="2000" b="1" dirty="0">
              <a:solidFill>
                <a:srgbClr val="000066"/>
              </a:solidFill>
              <a:latin typeface="方正字迹-龙吟体 简" panose="02000500000000000000" pitchFamily="2" charset="-122"/>
              <a:ea typeface="方正字迹-龙吟体 简" panose="02000500000000000000" pitchFamily="2" charset="-122"/>
            </a:endParaRPr>
          </a:p>
          <a:p>
            <a:pPr fontAlgn="base">
              <a:lnSpc>
                <a:spcPct val="120000"/>
              </a:lnSpc>
              <a:spcAft>
                <a:spcPct val="0"/>
              </a:spcAft>
            </a:pPr>
            <a:r>
              <a:rPr kumimoji="1" lang="zh-CN" altLang="en-US" sz="2000" b="1" dirty="0">
                <a:solidFill>
                  <a:srgbClr val="000066"/>
                </a:solidFill>
                <a:latin typeface="方正字迹-龙吟体 简" panose="02000500000000000000" pitchFamily="2" charset="-122"/>
                <a:ea typeface="方正字迹-龙吟体 简" panose="02000500000000000000" pitchFamily="2" charset="-122"/>
              </a:rPr>
              <a:t>交点处有二极管相当存</a:t>
            </a:r>
            <a:r>
              <a:rPr kumimoji="1" lang="en-US" altLang="zh-CN" sz="2000" b="1" dirty="0">
                <a:solidFill>
                  <a:srgbClr val="FF0000"/>
                </a:solidFill>
                <a:latin typeface="方正字迹-龙吟体 简" panose="02000500000000000000" pitchFamily="2" charset="-122"/>
                <a:ea typeface="方正字迹-龙吟体 简" panose="02000500000000000000" pitchFamily="2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000" b="1" dirty="0">
                <a:solidFill>
                  <a:srgbClr val="000066"/>
                </a:solidFill>
                <a:latin typeface="方正字迹-龙吟体 简" panose="02000500000000000000" pitchFamily="2" charset="-122"/>
                <a:ea typeface="方正字迹-龙吟体 简" panose="02000500000000000000" pitchFamily="2" charset="-122"/>
              </a:rPr>
              <a:t>，无二极管相当存</a:t>
            </a:r>
            <a:r>
              <a:rPr kumimoji="1" lang="en-US" altLang="zh-CN" sz="2000" b="1" dirty="0">
                <a:solidFill>
                  <a:srgbClr val="FF0000"/>
                </a:solidFill>
                <a:latin typeface="方正字迹-龙吟体 简" panose="02000500000000000000" pitchFamily="2" charset="-122"/>
                <a:ea typeface="方正字迹-龙吟体 简" panose="02000500000000000000" pitchFamily="2" charset="-122"/>
                <a:cs typeface="Times New Roman" panose="02020603050405020304" pitchFamily="18" charset="0"/>
              </a:rPr>
              <a:t>0</a:t>
            </a:r>
            <a:r>
              <a:rPr kumimoji="1" lang="zh-CN" altLang="en-US" sz="2000" b="1" dirty="0">
                <a:solidFill>
                  <a:srgbClr val="000066"/>
                </a:solidFill>
                <a:latin typeface="方正字迹-龙吟体 简" panose="02000500000000000000" pitchFamily="2" charset="-122"/>
                <a:ea typeface="方正字迹-龙吟体 简" panose="02000500000000000000" pitchFamily="2" charset="-122"/>
              </a:rPr>
              <a:t>。</a:t>
            </a:r>
            <a:endParaRPr kumimoji="1" lang="en-US" altLang="zh-CN" sz="2000" b="1" dirty="0">
              <a:solidFill>
                <a:srgbClr val="000066"/>
              </a:solidFill>
              <a:latin typeface="方正字迹-龙吟体 简" panose="02000500000000000000" pitchFamily="2" charset="-122"/>
              <a:ea typeface="方正字迹-龙吟体 简" panose="02000500000000000000" pitchFamily="2" charset="-122"/>
            </a:endParaRPr>
          </a:p>
        </p:txBody>
      </p:sp>
      <p:graphicFrame>
        <p:nvGraphicFramePr>
          <p:cNvPr id="73" name="表格 72">
            <a:extLst>
              <a:ext uri="{FF2B5EF4-FFF2-40B4-BE49-F238E27FC236}">
                <a16:creationId xmlns:a16="http://schemas.microsoft.com/office/drawing/2014/main" id="{449D00D0-F947-E498-0C39-5E2B606E08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197706"/>
              </p:ext>
            </p:extLst>
          </p:nvPr>
        </p:nvGraphicFramePr>
        <p:xfrm>
          <a:off x="185694" y="435825"/>
          <a:ext cx="3640875" cy="2815146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696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000" kern="100" dirty="0">
                          <a:effectLst/>
                        </a:rPr>
                        <a:t>输出使能控制</a:t>
                      </a:r>
                      <a:endParaRPr lang="en-US" altLang="zh-CN" sz="20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i="1" kern="100" dirty="0">
                          <a:effectLst/>
                        </a:rPr>
                        <a:t>OE</a:t>
                      </a:r>
                      <a:endParaRPr lang="zh-CN" sz="2000" b="1" i="1" kern="100" dirty="0">
                        <a:effectLst/>
                        <a:latin typeface="+mn-lt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000" kern="100" dirty="0">
                          <a:effectLst/>
                        </a:rPr>
                        <a:t>地址</a:t>
                      </a:r>
                      <a:endParaRPr lang="en-US" altLang="zh-CN" sz="20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i="1" kern="100" dirty="0">
                          <a:effectLst/>
                        </a:rPr>
                        <a:t>A</a:t>
                      </a:r>
                      <a:r>
                        <a:rPr lang="en-US" altLang="zh-CN" sz="2000" kern="100" baseline="-25000" dirty="0">
                          <a:effectLst/>
                        </a:rPr>
                        <a:t>1</a:t>
                      </a:r>
                      <a:r>
                        <a:rPr lang="en-US" altLang="zh-CN" sz="2000" i="1" kern="100" dirty="0">
                          <a:effectLst/>
                        </a:rPr>
                        <a:t>A</a:t>
                      </a:r>
                      <a:r>
                        <a:rPr lang="en-US" altLang="zh-CN" sz="2000" kern="100" baseline="-25000" dirty="0">
                          <a:effectLst/>
                        </a:rPr>
                        <a:t>0</a:t>
                      </a:r>
                      <a:endParaRPr lang="zh-CN" sz="2000" b="1" kern="100" baseline="-25000" dirty="0">
                        <a:effectLst/>
                        <a:latin typeface="+mn-lt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000" kern="100" dirty="0">
                          <a:effectLst/>
                        </a:rPr>
                        <a:t>内容</a:t>
                      </a:r>
                      <a:endParaRPr lang="en-US" altLang="zh-CN" sz="2000" kern="100" dirty="0">
                        <a:effectLst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i="1" kern="100" dirty="0">
                          <a:effectLst/>
                        </a:rPr>
                        <a:t>D</a:t>
                      </a:r>
                      <a:r>
                        <a:rPr lang="en-US" altLang="zh-CN" sz="2000" kern="100" baseline="-25000" dirty="0">
                          <a:effectLst/>
                        </a:rPr>
                        <a:t>3</a:t>
                      </a:r>
                      <a:r>
                        <a:rPr lang="en-US" altLang="zh-CN" sz="2000" i="1" kern="100" dirty="0">
                          <a:effectLst/>
                        </a:rPr>
                        <a:t>D</a:t>
                      </a:r>
                      <a:r>
                        <a:rPr lang="en-US" altLang="zh-CN" sz="2000" kern="100" baseline="-25000" dirty="0">
                          <a:effectLst/>
                        </a:rPr>
                        <a:t>2</a:t>
                      </a:r>
                      <a:r>
                        <a:rPr lang="en-US" altLang="zh-CN" sz="2000" i="1" kern="100" dirty="0">
                          <a:effectLst/>
                        </a:rPr>
                        <a:t>D</a:t>
                      </a:r>
                      <a:r>
                        <a:rPr lang="en-US" altLang="zh-CN" sz="2000" kern="100" baseline="-25000" dirty="0">
                          <a:effectLst/>
                        </a:rPr>
                        <a:t>1</a:t>
                      </a:r>
                      <a:r>
                        <a:rPr lang="en-US" altLang="zh-CN" sz="2000" i="1" kern="100" dirty="0">
                          <a:effectLst/>
                        </a:rPr>
                        <a:t>D</a:t>
                      </a:r>
                      <a:r>
                        <a:rPr lang="en-US" altLang="zh-CN" sz="2000" kern="100" baseline="-25000" dirty="0">
                          <a:effectLst/>
                        </a:rPr>
                        <a:t>0</a:t>
                      </a:r>
                      <a:endParaRPr lang="zh-CN" sz="2000" b="1" kern="100" dirty="0">
                        <a:effectLst/>
                        <a:latin typeface="+mn-lt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0</a:t>
                      </a:r>
                      <a:endParaRPr lang="zh-CN" sz="2000" b="1" kern="100" dirty="0">
                        <a:effectLst/>
                        <a:latin typeface="+mn-lt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</a:rPr>
                        <a:t>0  0</a:t>
                      </a:r>
                      <a:endParaRPr lang="zh-CN" sz="2000" b="1" kern="100" dirty="0">
                        <a:effectLst/>
                        <a:latin typeface="+mn-lt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</a:rPr>
                        <a:t>1  0  1  1</a:t>
                      </a:r>
                      <a:endParaRPr lang="zh-CN" sz="2000" b="1" kern="100" dirty="0">
                        <a:effectLst/>
                        <a:latin typeface="+mn-lt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0</a:t>
                      </a:r>
                      <a:endParaRPr lang="zh-CN" sz="2000" b="1" kern="100" dirty="0">
                        <a:effectLst/>
                        <a:latin typeface="+mn-lt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b="1" kern="100">
                          <a:effectLst/>
                        </a:rPr>
                        <a:t>0  1</a:t>
                      </a:r>
                      <a:endParaRPr lang="zh-CN" sz="2000" b="1" kern="100" dirty="0">
                        <a:effectLst/>
                        <a:latin typeface="+mn-lt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</a:rPr>
                        <a:t>1  1  0  1</a:t>
                      </a:r>
                      <a:endParaRPr lang="zh-CN" sz="2000" b="1" kern="100" dirty="0">
                        <a:effectLst/>
                        <a:latin typeface="+mn-lt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0</a:t>
                      </a:r>
                      <a:endParaRPr lang="zh-CN" sz="2000" b="1" kern="100" dirty="0">
                        <a:effectLst/>
                        <a:latin typeface="+mn-lt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</a:rPr>
                        <a:t>1  0</a:t>
                      </a:r>
                      <a:endParaRPr lang="zh-CN" sz="2000" b="1" kern="100" dirty="0">
                        <a:effectLst/>
                        <a:latin typeface="+mn-lt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</a:rPr>
                        <a:t>0  1  0  0</a:t>
                      </a:r>
                      <a:endParaRPr lang="zh-CN" sz="2000" b="1" kern="100" dirty="0">
                        <a:effectLst/>
                        <a:latin typeface="+mn-lt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0</a:t>
                      </a:r>
                      <a:endParaRPr lang="zh-CN" sz="2000" b="1" kern="100" dirty="0">
                        <a:effectLst/>
                        <a:latin typeface="+mn-lt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</a:rPr>
                        <a:t>1  1</a:t>
                      </a:r>
                      <a:endParaRPr lang="zh-CN" sz="2000" b="1" kern="100" dirty="0">
                        <a:effectLst/>
                        <a:latin typeface="+mn-lt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</a:rPr>
                        <a:t>1  1  1  0</a:t>
                      </a:r>
                      <a:endParaRPr lang="zh-CN" sz="2000" b="1" kern="100" dirty="0">
                        <a:effectLst/>
                        <a:latin typeface="+mn-lt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1</a:t>
                      </a:r>
                      <a:endParaRPr lang="zh-CN" sz="2000" b="1" kern="100" dirty="0">
                        <a:effectLst/>
                        <a:latin typeface="+mn-lt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</a:rPr>
                        <a:t>x  </a:t>
                      </a:r>
                      <a:r>
                        <a:rPr lang="en-US" altLang="zh-CN" sz="2000" b="1" kern="100" dirty="0" err="1">
                          <a:effectLst/>
                        </a:rPr>
                        <a:t>x</a:t>
                      </a:r>
                      <a:endParaRPr lang="zh-CN" sz="2000" b="1" kern="100" dirty="0">
                        <a:effectLst/>
                        <a:latin typeface="+mn-lt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000" b="1" kern="100" dirty="0">
                          <a:effectLst/>
                        </a:rPr>
                        <a:t>高阻</a:t>
                      </a:r>
                      <a:endParaRPr lang="zh-CN" sz="2000" b="1" kern="100" dirty="0">
                        <a:effectLst/>
                        <a:latin typeface="+mn-lt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359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3.33333E-6 0.288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3.33333E-6 0.0650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9" grpId="0" animBg="1"/>
      <p:bldP spid="70" grpId="0" autoUpdateAnimBg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7E501-F202-B04E-A955-3A490610F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A5008DC6-E6FA-54B7-7B71-AF1A547EB0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93805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例题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962C1C-764A-2BE5-381D-3F2C3DB8F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438" y="1624780"/>
            <a:ext cx="8447124" cy="114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528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7F79E-3216-15F5-2E7D-059D07517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9D8641AD-F774-8532-95D9-768899EF4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93805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例题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26CEFA-1B32-9A10-DAC4-DD95D4E8A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9690" y="1474935"/>
            <a:ext cx="5911662" cy="50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164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6208B-CB76-2E2D-6DFA-BF961B582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>
            <a:extLst>
              <a:ext uri="{FF2B5EF4-FFF2-40B4-BE49-F238E27FC236}">
                <a16:creationId xmlns:a16="http://schemas.microsoft.com/office/drawing/2014/main" id="{03283FA3-48E7-78EB-D3F4-A1058207A55E}"/>
              </a:ext>
            </a:extLst>
          </p:cNvPr>
          <p:cNvSpPr txBox="1"/>
          <p:nvPr/>
        </p:nvSpPr>
        <p:spPr>
          <a:xfrm>
            <a:off x="5948795" y="2826194"/>
            <a:ext cx="5819651" cy="1404974"/>
          </a:xfrm>
          <a:prstGeom prst="rect">
            <a:avLst/>
          </a:prstGeom>
          <a:noFill/>
          <a:effectLst/>
        </p:spPr>
        <p:txBody>
          <a:bodyPr wrap="square" lIns="91413" tIns="45707" rIns="91413" bIns="45707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265" dirty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charset="-128"/>
                <a:ea typeface="Kozuka Gothic Pr6N H" panose="020B0800000000000000" charset="-128"/>
                <a:cs typeface="博洋行书 7000" panose="02000600000000000000" pitchFamily="2" charset="-122"/>
              </a:rPr>
              <a:t>脉冲波形的变换和产生</a:t>
            </a:r>
          </a:p>
        </p:txBody>
      </p:sp>
      <p:sp>
        <p:nvSpPr>
          <p:cNvPr id="7" name="Freeform 11">
            <a:extLst>
              <a:ext uri="{FF2B5EF4-FFF2-40B4-BE49-F238E27FC236}">
                <a16:creationId xmlns:a16="http://schemas.microsoft.com/office/drawing/2014/main" id="{22D4332B-5CF6-0718-1FA8-D179BD801034}"/>
              </a:ext>
            </a:extLst>
          </p:cNvPr>
          <p:cNvSpPr/>
          <p:nvPr/>
        </p:nvSpPr>
        <p:spPr bwMode="auto">
          <a:xfrm rot="10800000">
            <a:off x="4466670" y="2345541"/>
            <a:ext cx="1615555" cy="1709945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3" tIns="45707" rIns="91413" bIns="45707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66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">
            <a:extLst>
              <a:ext uri="{FF2B5EF4-FFF2-40B4-BE49-F238E27FC236}">
                <a16:creationId xmlns:a16="http://schemas.microsoft.com/office/drawing/2014/main" id="{E5838F8A-7AAF-546A-1448-11D2D3D995C0}"/>
              </a:ext>
            </a:extLst>
          </p:cNvPr>
          <p:cNvSpPr txBox="1"/>
          <p:nvPr/>
        </p:nvSpPr>
        <p:spPr>
          <a:xfrm>
            <a:off x="4811186" y="2498027"/>
            <a:ext cx="959810" cy="1404974"/>
          </a:xfrm>
          <a:prstGeom prst="rect">
            <a:avLst/>
          </a:prstGeom>
          <a:noFill/>
          <a:effectLst/>
        </p:spPr>
        <p:txBody>
          <a:bodyPr wrap="square" lIns="91413" tIns="45707" rIns="91413" bIns="45707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265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09</a:t>
            </a:r>
            <a:endParaRPr lang="en-GB" altLang="zh-CN" sz="4265" b="1" spc="60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ACF04E-BAC9-97A8-B0FC-68992BCB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2351" y="2353853"/>
            <a:ext cx="4469021" cy="456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71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3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2" presetClass="entr" presetSubtype="4" accel="72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 animBg="1"/>
      <p:bldP spid="7" grpId="1" animBg="1"/>
      <p:bldP spid="8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D5965-D2E2-52A2-8225-04D65307B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>
            <a:extLst>
              <a:ext uri="{FF2B5EF4-FFF2-40B4-BE49-F238E27FC236}">
                <a16:creationId xmlns:a16="http://schemas.microsoft.com/office/drawing/2014/main" id="{E6507B66-ECEF-C1C9-06D7-845D43EEE76F}"/>
              </a:ext>
            </a:extLst>
          </p:cNvPr>
          <p:cNvSpPr txBox="1"/>
          <p:nvPr/>
        </p:nvSpPr>
        <p:spPr>
          <a:xfrm>
            <a:off x="5948795" y="2826194"/>
            <a:ext cx="5819651" cy="748640"/>
          </a:xfrm>
          <a:prstGeom prst="rect">
            <a:avLst/>
          </a:prstGeom>
          <a:noFill/>
          <a:effectLst/>
        </p:spPr>
        <p:txBody>
          <a:bodyPr wrap="square" lIns="91413" tIns="45707" rIns="91413" bIns="45707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265" dirty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charset="-128"/>
                <a:ea typeface="Kozuka Gothic Pr6N H" panose="020B0800000000000000" charset="-128"/>
                <a:cs typeface="博洋行书 7000" panose="02000600000000000000" pitchFamily="2" charset="-122"/>
              </a:rPr>
              <a:t>数模与模数转换器</a:t>
            </a:r>
          </a:p>
        </p:txBody>
      </p:sp>
      <p:sp>
        <p:nvSpPr>
          <p:cNvPr id="7" name="Freeform 11">
            <a:extLst>
              <a:ext uri="{FF2B5EF4-FFF2-40B4-BE49-F238E27FC236}">
                <a16:creationId xmlns:a16="http://schemas.microsoft.com/office/drawing/2014/main" id="{46F8B8BC-C23B-F5E8-CD42-3056388B34E4}"/>
              </a:ext>
            </a:extLst>
          </p:cNvPr>
          <p:cNvSpPr/>
          <p:nvPr/>
        </p:nvSpPr>
        <p:spPr bwMode="auto">
          <a:xfrm rot="10800000">
            <a:off x="4466670" y="2345541"/>
            <a:ext cx="1615555" cy="1709945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3" tIns="45707" rIns="91413" bIns="45707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66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">
            <a:extLst>
              <a:ext uri="{FF2B5EF4-FFF2-40B4-BE49-F238E27FC236}">
                <a16:creationId xmlns:a16="http://schemas.microsoft.com/office/drawing/2014/main" id="{1353D997-59E2-F9CE-616E-E14D52DB68EB}"/>
              </a:ext>
            </a:extLst>
          </p:cNvPr>
          <p:cNvSpPr txBox="1"/>
          <p:nvPr/>
        </p:nvSpPr>
        <p:spPr>
          <a:xfrm>
            <a:off x="4811185" y="2498027"/>
            <a:ext cx="1007723" cy="1404974"/>
          </a:xfrm>
          <a:prstGeom prst="rect">
            <a:avLst/>
          </a:prstGeom>
          <a:noFill/>
          <a:effectLst/>
        </p:spPr>
        <p:txBody>
          <a:bodyPr wrap="square" lIns="91413" tIns="45707" rIns="91413" bIns="45707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265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</a:t>
            </a:r>
          </a:p>
          <a:p>
            <a:pPr algn="ctr"/>
            <a:r>
              <a:rPr lang="en-US" altLang="zh-CN" sz="4265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10</a:t>
            </a:r>
            <a:endParaRPr lang="en-GB" altLang="zh-CN" sz="4265" b="1" spc="60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66BEBB-9EC6-1220-D324-7E28D96A0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2351" y="2353853"/>
            <a:ext cx="4469021" cy="456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04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3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2" presetClass="entr" presetSubtype="4" accel="72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 animBg="1"/>
      <p:bldP spid="7" grpId="1" animBg="1"/>
      <p:bldP spid="8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1EBC1-ED85-5206-196E-68C341556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F75D640E-4034-1185-6C4D-1B6F744DD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5458527" cy="995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第九章：脉冲波形的变换和产生</a:t>
            </a:r>
          </a:p>
          <a:p>
            <a:pPr>
              <a:spcBef>
                <a:spcPct val="0"/>
              </a:spcBef>
              <a:buNone/>
            </a:pPr>
            <a:endParaRPr lang="zh-CN" altLang="en-US" sz="2935" b="1" dirty="0">
              <a:solidFill>
                <a:srgbClr val="202A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E8932F8-2982-F750-2BD1-07E9A59F3388}"/>
              </a:ext>
            </a:extLst>
          </p:cNvPr>
          <p:cNvSpPr txBox="1"/>
          <p:nvPr/>
        </p:nvSpPr>
        <p:spPr>
          <a:xfrm>
            <a:off x="3091218" y="1883223"/>
            <a:ext cx="618243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● </a:t>
            </a:r>
            <a:r>
              <a:rPr lang="en-US" altLang="zh-CN" dirty="0"/>
              <a:t>9.1 </a:t>
            </a:r>
            <a:r>
              <a:rPr lang="zh-CN" altLang="en-US" dirty="0"/>
              <a:t>单稳态触发器</a:t>
            </a:r>
          </a:p>
          <a:p>
            <a:r>
              <a:rPr lang="zh-CN" altLang="en-US" dirty="0"/>
              <a:t> 了解原理</a:t>
            </a:r>
          </a:p>
          <a:p>
            <a:r>
              <a:rPr lang="zh-CN" altLang="en-US" dirty="0"/>
              <a:t> 了解影响脉宽和最大频率的因素</a:t>
            </a:r>
          </a:p>
          <a:p>
            <a:r>
              <a:rPr lang="zh-CN" altLang="en-US" dirty="0"/>
              <a:t> 用途：定时、延迟、频率计等</a:t>
            </a:r>
          </a:p>
          <a:p>
            <a:r>
              <a:rPr lang="zh-CN" altLang="en-US" dirty="0"/>
              <a:t>● </a:t>
            </a:r>
            <a:r>
              <a:rPr lang="en-US" altLang="zh-CN" dirty="0"/>
              <a:t>9.2 </a:t>
            </a:r>
            <a:r>
              <a:rPr lang="zh-CN" altLang="en-US" dirty="0"/>
              <a:t>施密特触发器</a:t>
            </a:r>
          </a:p>
          <a:p>
            <a:r>
              <a:rPr lang="zh-CN" altLang="en-US" dirty="0"/>
              <a:t> 了解原理，电平敏感</a:t>
            </a:r>
          </a:p>
          <a:p>
            <a:r>
              <a:rPr lang="zh-CN" altLang="en-US" dirty="0"/>
              <a:t> 了解影响正、负阈值的因素</a:t>
            </a:r>
          </a:p>
          <a:p>
            <a:r>
              <a:rPr lang="zh-CN" altLang="en-US" dirty="0"/>
              <a:t> 用途：波形整形、抗干扰等</a:t>
            </a:r>
          </a:p>
          <a:p>
            <a:r>
              <a:rPr lang="zh-CN" altLang="en-US" dirty="0"/>
              <a:t>● </a:t>
            </a:r>
            <a:r>
              <a:rPr lang="en-US" altLang="zh-CN" dirty="0"/>
              <a:t>9.3 </a:t>
            </a:r>
            <a:r>
              <a:rPr lang="zh-CN" altLang="en-US" dirty="0"/>
              <a:t>多谐振荡器</a:t>
            </a:r>
          </a:p>
          <a:p>
            <a:r>
              <a:rPr lang="zh-CN" altLang="en-US" dirty="0"/>
              <a:t> 了解原理</a:t>
            </a:r>
          </a:p>
          <a:p>
            <a:r>
              <a:rPr lang="zh-CN" altLang="en-US" dirty="0"/>
              <a:t> 了解影响振荡周期的因素</a:t>
            </a:r>
          </a:p>
        </p:txBody>
      </p:sp>
    </p:spTree>
    <p:extLst>
      <p:ext uri="{BB962C8B-B14F-4D97-AF65-F5344CB8AC3E}">
        <p14:creationId xmlns:p14="http://schemas.microsoft.com/office/powerpoint/2010/main" val="27878435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79710-4A68-215D-981F-EE6AD0A82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ACED0E72-BC87-1F28-C36C-356539D22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4705116" cy="995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第十章：数模与模数转换器</a:t>
            </a:r>
          </a:p>
          <a:p>
            <a:pPr>
              <a:spcBef>
                <a:spcPct val="0"/>
              </a:spcBef>
              <a:buNone/>
            </a:pPr>
            <a:endParaRPr lang="zh-CN" altLang="en-US" sz="2935" b="1" dirty="0">
              <a:solidFill>
                <a:srgbClr val="202A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B280BE3-EA05-6E21-69CB-BE3EC002A9FE}"/>
              </a:ext>
            </a:extLst>
          </p:cNvPr>
          <p:cNvSpPr txBox="1"/>
          <p:nvPr/>
        </p:nvSpPr>
        <p:spPr>
          <a:xfrm>
            <a:off x="3091218" y="1883223"/>
            <a:ext cx="618243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● </a:t>
            </a:r>
            <a:r>
              <a:rPr lang="en-US" altLang="zh-CN" dirty="0"/>
              <a:t>10.1 DAC</a:t>
            </a:r>
          </a:p>
          <a:p>
            <a:r>
              <a:rPr lang="en-US" altLang="zh-CN" dirty="0"/>
              <a:t> </a:t>
            </a:r>
            <a:r>
              <a:rPr lang="zh-CN" altLang="en-US" dirty="0"/>
              <a:t>倒 </a:t>
            </a:r>
            <a:r>
              <a:rPr lang="en-US" altLang="zh-CN" dirty="0"/>
              <a:t>T </a:t>
            </a:r>
            <a:r>
              <a:rPr lang="zh-CN" altLang="en-US" dirty="0"/>
              <a:t>形电阻网络 </a:t>
            </a:r>
            <a:r>
              <a:rPr lang="en-US" altLang="zh-CN" dirty="0"/>
              <a:t>D/A </a:t>
            </a:r>
            <a:r>
              <a:rPr lang="zh-CN" altLang="en-US" dirty="0"/>
              <a:t>转换器原理</a:t>
            </a:r>
          </a:p>
          <a:p>
            <a:r>
              <a:rPr lang="zh-CN" altLang="en-US" dirty="0"/>
              <a:t> 参考电压与量程范围的关系</a:t>
            </a:r>
          </a:p>
          <a:p>
            <a:r>
              <a:rPr lang="zh-CN" altLang="en-US" dirty="0"/>
              <a:t> </a:t>
            </a:r>
            <a:r>
              <a:rPr lang="en-US" altLang="zh-CN" dirty="0"/>
              <a:t>AD7533 </a:t>
            </a:r>
            <a:r>
              <a:rPr lang="zh-CN" altLang="en-US" dirty="0"/>
              <a:t>集成 </a:t>
            </a:r>
            <a:r>
              <a:rPr lang="en-US" altLang="zh-CN" dirty="0"/>
              <a:t>D/A </a:t>
            </a:r>
            <a:r>
              <a:rPr lang="zh-CN" altLang="en-US" dirty="0"/>
              <a:t>芯片的应用</a:t>
            </a:r>
          </a:p>
          <a:p>
            <a:r>
              <a:rPr lang="zh-CN" altLang="en-US" dirty="0"/>
              <a:t> 单极性和双极性</a:t>
            </a:r>
          </a:p>
          <a:p>
            <a:r>
              <a:rPr lang="zh-CN" altLang="en-US" dirty="0"/>
              <a:t> 影响指标的因素</a:t>
            </a:r>
          </a:p>
          <a:p>
            <a:r>
              <a:rPr lang="zh-CN" altLang="en-US" dirty="0"/>
              <a:t>● </a:t>
            </a:r>
            <a:r>
              <a:rPr lang="en-US" altLang="zh-CN" dirty="0"/>
              <a:t>10.2 ADC</a:t>
            </a:r>
          </a:p>
          <a:p>
            <a:r>
              <a:rPr lang="en-US" altLang="zh-CN" dirty="0"/>
              <a:t> </a:t>
            </a:r>
            <a:r>
              <a:rPr lang="zh-CN" altLang="en-US" dirty="0"/>
              <a:t>并行比较型，逐次比较型，双积分型原理</a:t>
            </a:r>
          </a:p>
          <a:p>
            <a:r>
              <a:rPr lang="zh-CN" altLang="en-US" dirty="0"/>
              <a:t> 参考电压和量程范围的关系</a:t>
            </a:r>
          </a:p>
          <a:p>
            <a:r>
              <a:rPr lang="zh-CN" altLang="en-US" dirty="0"/>
              <a:t> </a:t>
            </a:r>
            <a:r>
              <a:rPr lang="en-US" altLang="zh-CN" dirty="0"/>
              <a:t>ADC0809 </a:t>
            </a:r>
            <a:r>
              <a:rPr lang="zh-CN" altLang="en-US" dirty="0"/>
              <a:t>集成 </a:t>
            </a:r>
            <a:r>
              <a:rPr lang="en-US" altLang="zh-CN" dirty="0"/>
              <a:t>A/D </a:t>
            </a:r>
            <a:r>
              <a:rPr lang="zh-CN" altLang="en-US" dirty="0"/>
              <a:t>芯片的应用</a:t>
            </a:r>
          </a:p>
          <a:p>
            <a:r>
              <a:rPr lang="zh-CN" altLang="en-US" dirty="0"/>
              <a:t> 影响指标的因素</a:t>
            </a:r>
          </a:p>
        </p:txBody>
      </p:sp>
    </p:spTree>
    <p:extLst>
      <p:ext uri="{BB962C8B-B14F-4D97-AF65-F5344CB8AC3E}">
        <p14:creationId xmlns:p14="http://schemas.microsoft.com/office/powerpoint/2010/main" val="31005258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4A99FE-862E-4058-BE78-3D671DEFC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932" y="466724"/>
            <a:ext cx="10751218" cy="6225775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DAC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ADC</a:t>
            </a:r>
          </a:p>
          <a:p>
            <a:endParaRPr lang="en-US" altLang="zh-CN" sz="2400" dirty="0"/>
          </a:p>
          <a:p>
            <a:r>
              <a:rPr lang="zh-CN" altLang="en-US" sz="2400" dirty="0"/>
              <a:t>单稳态电路 </a:t>
            </a:r>
            <a:endParaRPr lang="en-US" altLang="zh-CN" sz="2400" dirty="0"/>
          </a:p>
          <a:p>
            <a:pPr lvl="1"/>
            <a:r>
              <a:rPr lang="zh-CN" altLang="en-US" sz="2000" dirty="0"/>
              <a:t>脉冲宽度 </a:t>
            </a:r>
            <a:r>
              <a:rPr lang="en-US" altLang="zh-CN" sz="2000" dirty="0"/>
              <a:t>t = 0.7RC</a:t>
            </a:r>
          </a:p>
          <a:p>
            <a:pPr lvl="1"/>
            <a:r>
              <a:rPr lang="zh-CN" altLang="en-US" sz="2000" dirty="0"/>
              <a:t>应用：延时 定时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  <a:p>
            <a:r>
              <a:rPr lang="zh-CN" altLang="en-US" sz="2400" dirty="0"/>
              <a:t>施密特触发电路</a:t>
            </a:r>
            <a:endParaRPr lang="en-US" altLang="zh-CN" sz="2400" dirty="0"/>
          </a:p>
          <a:p>
            <a:pPr lvl="1"/>
            <a:r>
              <a:rPr lang="zh-CN" altLang="en-US" sz="2000" dirty="0"/>
              <a:t>应用：波形变化 整型抗干扰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9227F93-03A8-49EB-AEA1-49D3E77E5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838" y="758395"/>
            <a:ext cx="3787331" cy="81764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3CCA473-EF7D-4DDA-B9A4-8D485B0F981D}"/>
              </a:ext>
            </a:extLst>
          </p:cNvPr>
          <p:cNvSpPr txBox="1"/>
          <p:nvPr/>
        </p:nvSpPr>
        <p:spPr>
          <a:xfrm>
            <a:off x="71117" y="948241"/>
            <a:ext cx="273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倒梯形网络计算公式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4BF8C54-E31A-4EAF-9109-6D519AC5F2F2}"/>
                  </a:ext>
                </a:extLst>
              </p:cNvPr>
              <p:cNvSpPr txBox="1"/>
              <p:nvPr/>
            </p:nvSpPr>
            <p:spPr>
              <a:xfrm>
                <a:off x="71117" y="1906480"/>
                <a:ext cx="7772400" cy="760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分辨率：</a:t>
                </a:r>
                <a:r>
                  <a:rPr lang="en-US" altLang="zh-CN" dirty="0"/>
                  <a:t>	</a:t>
                </a:r>
                <a:r>
                  <a:rPr lang="zh-CN" altLang="en-US" dirty="0"/>
                  <a:t>最小电压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最大电压 </a:t>
                </a:r>
                <a:r>
                  <a:rPr lang="en-US" altLang="zh-CN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altLang="zh-CN" dirty="0"/>
                  <a:t>	</a:t>
                </a:r>
                <a:r>
                  <a:rPr lang="zh-CN" altLang="en-US" dirty="0"/>
                  <a:t>或 </a:t>
                </a:r>
                <a:endParaRPr lang="en-US" altLang="zh-CN" dirty="0"/>
              </a:p>
              <a:p>
                <a:r>
                  <a:rPr lang="en-US" altLang="zh-CN" dirty="0"/>
                  <a:t>                              </a:t>
                </a:r>
                <a:r>
                  <a:rPr lang="zh-CN" altLang="en-US" dirty="0"/>
                  <a:t>模拟电压等级数 </a:t>
                </a:r>
                <a:r>
                  <a:rPr lang="en-US" altLang="zh-CN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4BF8C54-E31A-4EAF-9109-6D519AC5F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7" y="1906480"/>
                <a:ext cx="7772400" cy="760465"/>
              </a:xfrm>
              <a:prstGeom prst="rect">
                <a:avLst/>
              </a:prstGeom>
              <a:blipFill>
                <a:blip r:embed="rId3"/>
                <a:stretch>
                  <a:fillRect l="-706"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7E337351-B923-494A-92DA-FDE5C1BCA6B7}"/>
              </a:ext>
            </a:extLst>
          </p:cNvPr>
          <p:cNvSpPr txBox="1"/>
          <p:nvPr/>
        </p:nvSpPr>
        <p:spPr>
          <a:xfrm>
            <a:off x="182980" y="1466578"/>
            <a:ext cx="233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权电流计算公式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F9A6087-CB7D-4A0D-AE18-F326ADB20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611" y="3487518"/>
            <a:ext cx="1981372" cy="16689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DCC3ACA-6073-4C20-A3AC-8479BF8A7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2964" y="3470468"/>
            <a:ext cx="3404813" cy="166892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182076E-D61F-4672-A9F4-22EBAEB3AF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2611" y="5307056"/>
            <a:ext cx="1760373" cy="158509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EC5AA08-B3B0-40FA-BC2C-3F5870B7D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8201" y="5402454"/>
            <a:ext cx="1737511" cy="1455546"/>
          </a:xfrm>
          <a:prstGeom prst="rect">
            <a:avLst/>
          </a:prstGeom>
        </p:spPr>
      </p:pic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9C7F1237-15A4-D2C8-B574-B3EB9FC201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6945828"/>
              </p:ext>
            </p:extLst>
          </p:nvPr>
        </p:nvGraphicFramePr>
        <p:xfrm>
          <a:off x="5163516" y="301223"/>
          <a:ext cx="7078576" cy="3137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8" imgW="5898813" imgH="2614421" progId="Word.Picture.8">
                  <p:embed/>
                </p:oleObj>
              </mc:Choice>
              <mc:Fallback>
                <p:oleObj name="Picture" r:id="rId8" imgW="5898813" imgH="2614421" progId="Word.Picture.8">
                  <p:embed/>
                  <p:pic>
                    <p:nvPicPr>
                      <p:cNvPr id="155" name="对象 1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3516" y="301223"/>
                        <a:ext cx="7078576" cy="31373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6">
            <a:extLst>
              <a:ext uri="{FF2B5EF4-FFF2-40B4-BE49-F238E27FC236}">
                <a16:creationId xmlns:a16="http://schemas.microsoft.com/office/drawing/2014/main" id="{340A3B09-F6E0-DF49-2035-C3A2F25B2F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6662566"/>
              </p:ext>
            </p:extLst>
          </p:nvPr>
        </p:nvGraphicFramePr>
        <p:xfrm>
          <a:off x="11003486" y="1647195"/>
          <a:ext cx="895320" cy="609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596880" imgH="406080" progId="Equation.DSMT4">
                  <p:embed/>
                </p:oleObj>
              </mc:Choice>
              <mc:Fallback>
                <p:oleObj name="Equation" r:id="rId10" imgW="596880" imgH="406080" progId="Equation.DSMT4">
                  <p:embed/>
                  <p:pic>
                    <p:nvPicPr>
                      <p:cNvPr id="156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03486" y="1647195"/>
                        <a:ext cx="895320" cy="60912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0546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44641-220E-7F96-9C4E-E778A94B2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60CDF773-2D35-BBAF-602E-21641EA24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422581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考点三：</a:t>
            </a:r>
            <a:r>
              <a:rPr lang="en-US" altLang="zh-CN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BCD</a:t>
            </a: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码（</a:t>
            </a:r>
            <a:r>
              <a:rPr lang="en-US" altLang="zh-CN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种）</a:t>
            </a:r>
          </a:p>
        </p:txBody>
      </p:sp>
      <p:graphicFrame>
        <p:nvGraphicFramePr>
          <p:cNvPr id="3" name="Group 734">
            <a:extLst>
              <a:ext uri="{FF2B5EF4-FFF2-40B4-BE49-F238E27FC236}">
                <a16:creationId xmlns:a16="http://schemas.microsoft.com/office/drawing/2014/main" id="{3B6E322F-1B27-0A1A-4FEC-29E1FF2AB0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89115"/>
              </p:ext>
            </p:extLst>
          </p:nvPr>
        </p:nvGraphicFramePr>
        <p:xfrm>
          <a:off x="3113245" y="2018002"/>
          <a:ext cx="7089775" cy="4681223"/>
        </p:xfrm>
        <a:graphic>
          <a:graphicData uri="http://schemas.openxmlformats.org/drawingml/2006/table">
            <a:tbl>
              <a:tblPr/>
              <a:tblGrid>
                <a:gridCol w="1316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66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17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12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4456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BCD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码十进制数码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8421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码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2421 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码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5421 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码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余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3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码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余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3</a:t>
                      </a:r>
                      <a:r>
                        <a:rPr kumimoji="0" lang="zh-CN" alt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循环码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0000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0000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0000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0011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0010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73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0001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0001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0001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0100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0110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0010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0010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0010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0101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0111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8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0011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0011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0011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0110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0101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3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0100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0100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0100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0111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0100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195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0101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1011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1000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1000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1100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8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0110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1100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1001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1001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1101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988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0111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1101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1010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1010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1111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83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1000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1110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1011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1011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1110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972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1001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1111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1100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1100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1010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Rectangle 649">
            <a:extLst>
              <a:ext uri="{FF2B5EF4-FFF2-40B4-BE49-F238E27FC236}">
                <a16:creationId xmlns:a16="http://schemas.microsoft.com/office/drawing/2014/main" id="{8B21F9E7-4C75-A582-50C1-89908B967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1335377"/>
            <a:ext cx="7273925" cy="45243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华文楷体" panose="02010600040101010101" pitchFamily="2" charset="-122"/>
                <a:cs typeface="Times New Roman" panose="02020603050405020304" pitchFamily="18" charset="0"/>
              </a:rPr>
              <a:t>几种常用的</a:t>
            </a:r>
            <a:r>
              <a:rPr kumimoji="1" lang="en-US" altLang="zh-CN" sz="26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华文楷体" panose="02010600040101010101" pitchFamily="2" charset="-122"/>
                <a:cs typeface="Times New Roman" panose="02020603050405020304" pitchFamily="18" charset="0"/>
              </a:rPr>
              <a:t>BCD</a:t>
            </a:r>
            <a:r>
              <a:rPr kumimoji="1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华文楷体" panose="02010600040101010101" pitchFamily="2" charset="-122"/>
                <a:cs typeface="Times New Roman" panose="02020603050405020304" pitchFamily="18" charset="0"/>
              </a:rPr>
              <a:t>代码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1E6AC76-ABDC-C6B7-C0B7-9BF225DE4742}"/>
              </a:ext>
            </a:extLst>
          </p:cNvPr>
          <p:cNvSpPr txBox="1"/>
          <p:nvPr/>
        </p:nvSpPr>
        <p:spPr>
          <a:xfrm>
            <a:off x="8615548" y="258159"/>
            <a:ext cx="618704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余三码</a:t>
            </a:r>
            <a:r>
              <a:rPr lang="en-US" altLang="zh-CN" sz="2400" dirty="0"/>
              <a:t>/</a:t>
            </a:r>
            <a:r>
              <a:rPr lang="zh-CN" altLang="en-US" sz="2400" dirty="0"/>
              <a:t>余三循环码</a:t>
            </a:r>
            <a:endParaRPr lang="en-US" altLang="zh-CN" sz="2400" dirty="0"/>
          </a:p>
          <a:p>
            <a:pPr lvl="1"/>
            <a:r>
              <a:rPr lang="zh-CN" altLang="en-US" sz="2000" dirty="0"/>
              <a:t>余三码 </a:t>
            </a:r>
            <a:r>
              <a:rPr lang="en-US" altLang="zh-CN" sz="2000" dirty="0"/>
              <a:t>= 8421</a:t>
            </a:r>
            <a:r>
              <a:rPr lang="zh-CN" altLang="en-US" sz="2000" dirty="0"/>
              <a:t>码</a:t>
            </a:r>
            <a:r>
              <a:rPr lang="en-US" altLang="zh-CN" sz="2000" dirty="0"/>
              <a:t> +3</a:t>
            </a:r>
          </a:p>
          <a:p>
            <a:pPr lvl="1"/>
            <a:r>
              <a:rPr lang="zh-CN" altLang="en-US" sz="2000" dirty="0"/>
              <a:t>余三循环码 </a:t>
            </a:r>
            <a:r>
              <a:rPr lang="en-US" altLang="zh-CN" sz="2000" dirty="0"/>
              <a:t>= </a:t>
            </a:r>
            <a:r>
              <a:rPr lang="zh-CN" altLang="en-US" sz="2000" dirty="0"/>
              <a:t>格雷码 </a:t>
            </a:r>
            <a:r>
              <a:rPr lang="en-US" altLang="zh-CN" sz="2000" dirty="0"/>
              <a:t>+ 3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370949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9D7304-1A0D-4EDF-A248-062F9F1D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8625"/>
            <a:ext cx="10515600" cy="5748338"/>
          </a:xfrm>
        </p:spPr>
        <p:txBody>
          <a:bodyPr>
            <a:normAutofit/>
          </a:bodyPr>
          <a:lstStyle/>
          <a:p>
            <a:r>
              <a:rPr lang="zh-CN" altLang="en-US" dirty="0"/>
              <a:t>多谐振荡器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SRAM</a:t>
            </a:r>
            <a:r>
              <a:rPr lang="zh-CN" altLang="en-US" dirty="0"/>
              <a:t>与</a:t>
            </a:r>
            <a:r>
              <a:rPr lang="en-US" altLang="zh-CN" dirty="0"/>
              <a:t>DRAM</a:t>
            </a:r>
          </a:p>
          <a:p>
            <a:pPr marL="457200" lvl="1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795222-5B2D-4D22-A978-1EFA6E6C1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911" y="428625"/>
            <a:ext cx="2629128" cy="1752752"/>
          </a:xfrm>
          <a:prstGeom prst="rect">
            <a:avLst/>
          </a:prstGeom>
        </p:spPr>
      </p:pic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E4880732-C255-48A2-99E4-F3A88AD41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895130"/>
              </p:ext>
            </p:extLst>
          </p:nvPr>
        </p:nvGraphicFramePr>
        <p:xfrm>
          <a:off x="6581775" y="917202"/>
          <a:ext cx="5181600" cy="55121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2622">
                  <a:extLst>
                    <a:ext uri="{9D8B030D-6E8A-4147-A177-3AD203B41FA5}">
                      <a16:colId xmlns:a16="http://schemas.microsoft.com/office/drawing/2014/main" val="1997993318"/>
                    </a:ext>
                  </a:extLst>
                </a:gridCol>
                <a:gridCol w="1912622">
                  <a:extLst>
                    <a:ext uri="{9D8B030D-6E8A-4147-A177-3AD203B41FA5}">
                      <a16:colId xmlns:a16="http://schemas.microsoft.com/office/drawing/2014/main" val="1796959258"/>
                    </a:ext>
                  </a:extLst>
                </a:gridCol>
                <a:gridCol w="1356356">
                  <a:extLst>
                    <a:ext uri="{9D8B030D-6E8A-4147-A177-3AD203B41FA5}">
                      <a16:colId xmlns:a16="http://schemas.microsoft.com/office/drawing/2014/main" val="3330357548"/>
                    </a:ext>
                  </a:extLst>
                </a:gridCol>
              </a:tblGrid>
              <a:tr h="54917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0" i="0" dirty="0">
                          <a:solidFill>
                            <a:srgbClr val="4D4D4D"/>
                          </a:solidFill>
                          <a:effectLst/>
                          <a:latin typeface="-apple-system"/>
                        </a:rPr>
                        <a:t> </a:t>
                      </a:r>
                      <a:r>
                        <a:rPr lang="en-US" altLang="zh-CN" b="0" i="0" dirty="0">
                          <a:solidFill>
                            <a:srgbClr val="4D4D4D"/>
                          </a:solidFill>
                          <a:effectLst/>
                          <a:latin typeface="-apple-system"/>
                        </a:rPr>
                        <a:t>SRAM    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i="0" dirty="0">
                          <a:solidFill>
                            <a:srgbClr val="4D4D4D"/>
                          </a:solidFill>
                          <a:effectLst/>
                          <a:latin typeface="-apple-system"/>
                        </a:rPr>
                        <a:t>DRAM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985568"/>
                  </a:ext>
                </a:extLst>
              </a:tr>
              <a:tr h="549178">
                <a:tc>
                  <a:txBody>
                    <a:bodyPr/>
                    <a:lstStyle/>
                    <a:p>
                      <a:r>
                        <a:rPr lang="zh-CN" altLang="en-US" b="0" i="0" dirty="0">
                          <a:solidFill>
                            <a:srgbClr val="4D4D4D"/>
                          </a:solidFill>
                          <a:effectLst/>
                          <a:latin typeface="-apple-system"/>
                        </a:rPr>
                        <a:t>存储信息              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0" i="0" dirty="0">
                          <a:solidFill>
                            <a:srgbClr val="4D4D4D"/>
                          </a:solidFill>
                          <a:effectLst/>
                          <a:latin typeface="-apple-system"/>
                        </a:rPr>
                        <a:t>触发器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0" i="0" dirty="0">
                          <a:solidFill>
                            <a:srgbClr val="4D4D4D"/>
                          </a:solidFill>
                          <a:effectLst/>
                          <a:latin typeface="-apple-system"/>
                        </a:rPr>
                        <a:t>电容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317493"/>
                  </a:ext>
                </a:extLst>
              </a:tr>
              <a:tr h="549178">
                <a:tc>
                  <a:txBody>
                    <a:bodyPr/>
                    <a:lstStyle/>
                    <a:p>
                      <a:r>
                        <a:rPr lang="zh-CN" altLang="en-US" b="0" i="0" dirty="0">
                          <a:solidFill>
                            <a:srgbClr val="4D4D4D"/>
                          </a:solidFill>
                          <a:effectLst/>
                          <a:latin typeface="-apple-system"/>
                        </a:rPr>
                        <a:t>破坏性读出 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0" i="0" dirty="0">
                          <a:solidFill>
                            <a:srgbClr val="4D4D4D"/>
                          </a:solidFill>
                          <a:effectLst/>
                          <a:latin typeface="-apple-system"/>
                        </a:rPr>
                        <a:t>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0" i="0" dirty="0">
                          <a:solidFill>
                            <a:srgbClr val="4D4D4D"/>
                          </a:solidFill>
                          <a:effectLst/>
                          <a:latin typeface="-apple-system"/>
                        </a:rPr>
                        <a:t>是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712005"/>
                  </a:ext>
                </a:extLst>
              </a:tr>
              <a:tr h="549178">
                <a:tc>
                  <a:txBody>
                    <a:bodyPr/>
                    <a:lstStyle/>
                    <a:p>
                      <a:r>
                        <a:rPr lang="zh-CN" altLang="en-US" b="0" i="0" dirty="0">
                          <a:solidFill>
                            <a:srgbClr val="4D4D4D"/>
                          </a:solidFill>
                          <a:effectLst/>
                          <a:latin typeface="-apple-system"/>
                        </a:rPr>
                        <a:t>需要刷新             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0" i="0" dirty="0">
                          <a:solidFill>
                            <a:srgbClr val="4D4D4D"/>
                          </a:solidFill>
                          <a:effectLst/>
                          <a:latin typeface="-apple-system"/>
                        </a:rPr>
                        <a:t>不要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0" i="0" dirty="0">
                          <a:solidFill>
                            <a:srgbClr val="4D4D4D"/>
                          </a:solidFill>
                          <a:effectLst/>
                          <a:latin typeface="-apple-system"/>
                        </a:rPr>
                        <a:t>需要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121911"/>
                  </a:ext>
                </a:extLst>
              </a:tr>
              <a:tr h="391533">
                <a:tc>
                  <a:txBody>
                    <a:bodyPr/>
                    <a:lstStyle/>
                    <a:p>
                      <a:r>
                        <a:rPr lang="zh-CN" altLang="en-US" b="0" i="0" dirty="0">
                          <a:solidFill>
                            <a:srgbClr val="4D4D4D"/>
                          </a:solidFill>
                          <a:effectLst/>
                          <a:latin typeface="-apple-system"/>
                        </a:rPr>
                        <a:t>送行列地址          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0" i="0" dirty="0">
                          <a:solidFill>
                            <a:srgbClr val="4D4D4D"/>
                          </a:solidFill>
                          <a:effectLst/>
                          <a:latin typeface="-apple-system"/>
                        </a:rPr>
                        <a:t>同时送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0" i="0" dirty="0">
                          <a:solidFill>
                            <a:srgbClr val="4D4D4D"/>
                          </a:solidFill>
                          <a:effectLst/>
                          <a:latin typeface="-apple-system"/>
                        </a:rPr>
                        <a:t>分两次送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487872"/>
                  </a:ext>
                </a:extLst>
              </a:tr>
              <a:tr h="549178">
                <a:tc>
                  <a:txBody>
                    <a:bodyPr/>
                    <a:lstStyle/>
                    <a:p>
                      <a:r>
                        <a:rPr lang="zh-CN" altLang="en-US" b="0" i="0" dirty="0">
                          <a:solidFill>
                            <a:srgbClr val="4D4D4D"/>
                          </a:solidFill>
                          <a:effectLst/>
                          <a:latin typeface="-apple-system"/>
                        </a:rPr>
                        <a:t>运行速度 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0" i="0" dirty="0">
                          <a:solidFill>
                            <a:srgbClr val="4D4D4D"/>
                          </a:solidFill>
                          <a:effectLst/>
                          <a:latin typeface="-apple-system"/>
                        </a:rPr>
                        <a:t>快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0" i="0" dirty="0">
                          <a:solidFill>
                            <a:srgbClr val="4D4D4D"/>
                          </a:solidFill>
                          <a:effectLst/>
                          <a:latin typeface="-apple-system"/>
                        </a:rPr>
                        <a:t> 慢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8397329"/>
                  </a:ext>
                </a:extLst>
              </a:tr>
              <a:tr h="549178">
                <a:tc>
                  <a:txBody>
                    <a:bodyPr/>
                    <a:lstStyle/>
                    <a:p>
                      <a:r>
                        <a:rPr lang="zh-CN" altLang="en-US" b="0" i="0" dirty="0">
                          <a:solidFill>
                            <a:srgbClr val="4D4D4D"/>
                          </a:solidFill>
                          <a:effectLst/>
                          <a:latin typeface="-apple-system"/>
                        </a:rPr>
                        <a:t>集成度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0" i="0" dirty="0">
                          <a:solidFill>
                            <a:srgbClr val="4D4D4D"/>
                          </a:solidFill>
                          <a:effectLst/>
                          <a:latin typeface="-apple-system"/>
                        </a:rPr>
                        <a:t>低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0" i="0" dirty="0">
                          <a:solidFill>
                            <a:srgbClr val="4D4D4D"/>
                          </a:solidFill>
                          <a:effectLst/>
                          <a:latin typeface="-apple-system"/>
                        </a:rPr>
                        <a:t>高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806851"/>
                  </a:ext>
                </a:extLst>
              </a:tr>
              <a:tr h="549178">
                <a:tc>
                  <a:txBody>
                    <a:bodyPr/>
                    <a:lstStyle/>
                    <a:p>
                      <a:r>
                        <a:rPr lang="zh-CN" altLang="en-US" b="0" i="0" dirty="0">
                          <a:solidFill>
                            <a:srgbClr val="4D4D4D"/>
                          </a:solidFill>
                          <a:effectLst/>
                          <a:latin typeface="-apple-system"/>
                        </a:rPr>
                        <a:t>发热量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0" i="0" dirty="0">
                          <a:solidFill>
                            <a:srgbClr val="4D4D4D"/>
                          </a:solidFill>
                          <a:effectLst/>
                          <a:latin typeface="-apple-system"/>
                        </a:rPr>
                        <a:t>大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0" i="0" dirty="0">
                          <a:solidFill>
                            <a:srgbClr val="4D4D4D"/>
                          </a:solidFill>
                          <a:effectLst/>
                          <a:latin typeface="-apple-system"/>
                        </a:rPr>
                        <a:t>小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837703"/>
                  </a:ext>
                </a:extLst>
              </a:tr>
              <a:tr h="549178">
                <a:tc>
                  <a:txBody>
                    <a:bodyPr/>
                    <a:lstStyle/>
                    <a:p>
                      <a:r>
                        <a:rPr lang="zh-CN" altLang="en-US" b="0" i="0" dirty="0">
                          <a:solidFill>
                            <a:srgbClr val="4D4D4D"/>
                          </a:solidFill>
                          <a:effectLst/>
                          <a:latin typeface="-apple-system"/>
                        </a:rPr>
                        <a:t>存储成本             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0" i="0" dirty="0">
                          <a:solidFill>
                            <a:srgbClr val="4D4D4D"/>
                          </a:solidFill>
                          <a:effectLst/>
                          <a:latin typeface="-apple-system"/>
                        </a:rPr>
                        <a:t>高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0" i="0" dirty="0">
                          <a:solidFill>
                            <a:srgbClr val="4D4D4D"/>
                          </a:solidFill>
                          <a:effectLst/>
                          <a:latin typeface="-apple-system"/>
                        </a:rPr>
                        <a:t>低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787298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760AF208-43F2-49B6-A5D8-159613E0F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921" y="2866526"/>
            <a:ext cx="3295854" cy="26252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367AB91-7900-437E-8411-79F57AD57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99" y="2866526"/>
            <a:ext cx="3171621" cy="257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48796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BB674-115F-06F9-9DCD-C26599124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>
            <a:extLst>
              <a:ext uri="{FF2B5EF4-FFF2-40B4-BE49-F238E27FC236}">
                <a16:creationId xmlns:a16="http://schemas.microsoft.com/office/drawing/2014/main" id="{21934E02-7E0A-A8DC-513E-591CB150145D}"/>
              </a:ext>
            </a:extLst>
          </p:cNvPr>
          <p:cNvSpPr txBox="1"/>
          <p:nvPr/>
        </p:nvSpPr>
        <p:spPr>
          <a:xfrm>
            <a:off x="5948795" y="2826194"/>
            <a:ext cx="5819651" cy="1404974"/>
          </a:xfrm>
          <a:prstGeom prst="rect">
            <a:avLst/>
          </a:prstGeom>
          <a:noFill/>
          <a:effectLst/>
        </p:spPr>
        <p:txBody>
          <a:bodyPr wrap="square" lIns="91413" tIns="45707" rIns="91413" bIns="45707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4265" dirty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charset="-128"/>
                <a:ea typeface="Kozuka Gothic Pr6N H" panose="020B0800000000000000" charset="-128"/>
                <a:cs typeface="博洋行书 7000" panose="02000600000000000000" pitchFamily="2" charset="-122"/>
              </a:rPr>
              <a:t>Verilog HDL</a:t>
            </a:r>
          </a:p>
          <a:p>
            <a:r>
              <a:rPr lang="zh-CN" altLang="en-US" sz="4265" dirty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charset="-128"/>
                <a:ea typeface="Kozuka Gothic Pr6N H" panose="020B0800000000000000" charset="-128"/>
                <a:cs typeface="博洋行书 7000" panose="02000600000000000000" pitchFamily="2" charset="-122"/>
              </a:rPr>
              <a:t>与典型组合逻辑电路</a:t>
            </a:r>
          </a:p>
        </p:txBody>
      </p:sp>
      <p:sp>
        <p:nvSpPr>
          <p:cNvPr id="7" name="Freeform 11">
            <a:extLst>
              <a:ext uri="{FF2B5EF4-FFF2-40B4-BE49-F238E27FC236}">
                <a16:creationId xmlns:a16="http://schemas.microsoft.com/office/drawing/2014/main" id="{75C2740E-07B4-6150-46CB-428B3338ECC8}"/>
              </a:ext>
            </a:extLst>
          </p:cNvPr>
          <p:cNvSpPr/>
          <p:nvPr/>
        </p:nvSpPr>
        <p:spPr bwMode="auto">
          <a:xfrm rot="10800000">
            <a:off x="4466670" y="2345541"/>
            <a:ext cx="1615555" cy="1709945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3" tIns="45707" rIns="91413" bIns="45707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66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">
            <a:extLst>
              <a:ext uri="{FF2B5EF4-FFF2-40B4-BE49-F238E27FC236}">
                <a16:creationId xmlns:a16="http://schemas.microsoft.com/office/drawing/2014/main" id="{C22EE418-5BA5-1979-E1B0-7E8C10DD8D8E}"/>
              </a:ext>
            </a:extLst>
          </p:cNvPr>
          <p:cNvSpPr txBox="1"/>
          <p:nvPr/>
        </p:nvSpPr>
        <p:spPr>
          <a:xfrm>
            <a:off x="4811185" y="2498027"/>
            <a:ext cx="1007723" cy="1404974"/>
          </a:xfrm>
          <a:prstGeom prst="rect">
            <a:avLst/>
          </a:prstGeom>
          <a:noFill/>
          <a:effectLst/>
        </p:spPr>
        <p:txBody>
          <a:bodyPr wrap="square" lIns="91413" tIns="45707" rIns="91413" bIns="45707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265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</a:t>
            </a:r>
          </a:p>
          <a:p>
            <a:pPr algn="ctr"/>
            <a:r>
              <a:rPr lang="en-US" altLang="zh-CN" sz="4265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</a:t>
            </a:r>
            <a:endParaRPr lang="en-GB" altLang="zh-CN" sz="4265" b="1" spc="60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642073-0EEE-F5D9-311D-71B78D8DC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2351" y="2353853"/>
            <a:ext cx="4469021" cy="456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23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3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2" presetClass="entr" presetSubtype="4" accel="72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 animBg="1"/>
      <p:bldP spid="7" grpId="1" animBg="1"/>
      <p:bldP spid="8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9DC73-49C4-336F-81D6-B70D6721A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EB23B659-8FCB-2194-688C-17A60E580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5205318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先说</a:t>
            </a:r>
            <a:r>
              <a:rPr lang="en-US" altLang="zh-CN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Verilog</a:t>
            </a: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，重要性无需多言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671F45-852C-939F-9987-242FB522A23B}"/>
              </a:ext>
            </a:extLst>
          </p:cNvPr>
          <p:cNvSpPr txBox="1">
            <a:spLocks noChangeArrowheads="1"/>
          </p:cNvSpPr>
          <p:nvPr/>
        </p:nvSpPr>
        <p:spPr>
          <a:xfrm>
            <a:off x="2351704" y="4919663"/>
            <a:ext cx="6048375" cy="615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FontTx/>
              <a:buChar char="•"/>
            </a:pPr>
            <a:r>
              <a:rPr lang="zh-CN" altLang="en-US" sz="2800" b="1">
                <a:solidFill>
                  <a:srgbClr val="0033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行为描述方式：</a:t>
            </a:r>
            <a:endParaRPr lang="zh-CN" altLang="en-US" sz="28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2EDD7958-1267-4B2C-D66A-9C119773D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3141" y="5711825"/>
            <a:ext cx="83534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使用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always</a:t>
            </a:r>
            <a:r>
              <a:rPr kumimoji="1"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语句，内部类似</a:t>
            </a:r>
            <a:r>
              <a:rPr kumimoji="1"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kumimoji="1"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语言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3E5B65A9-AA0B-A469-10B0-900FF4FBB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1704" y="3778250"/>
            <a:ext cx="6096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Char char="•"/>
            </a:pPr>
            <a:r>
              <a:rPr kumimoji="1" lang="zh-CN" altLang="en-US" sz="2800" b="1" dirty="0">
                <a:solidFill>
                  <a:srgbClr val="0033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数据流描述方式：</a:t>
            </a:r>
            <a:endParaRPr kumimoji="1" lang="zh-CN" altLang="en-US" sz="28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Text Box 8">
            <a:extLst>
              <a:ext uri="{FF2B5EF4-FFF2-40B4-BE49-F238E27FC236}">
                <a16:creationId xmlns:a16="http://schemas.microsoft.com/office/drawing/2014/main" id="{3E027597-454E-6F3F-39AC-8BB6AEBC8A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3141" y="4354513"/>
            <a:ext cx="8208963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50000"/>
              </a:spcBef>
            </a:pPr>
            <a:r>
              <a:rPr kumimoji="1"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assign</a:t>
            </a:r>
            <a:r>
              <a:rPr kumimoji="1"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语句描述，主要用于对组合逻辑电路建模。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1EBA40FC-F6DC-68C2-7FFF-C2110996B3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1704" y="2543573"/>
            <a:ext cx="6096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Char char="•"/>
            </a:pPr>
            <a:r>
              <a:rPr kumimoji="1" lang="zh-CN" altLang="en-US" sz="2800" b="1" dirty="0">
                <a:solidFill>
                  <a:srgbClr val="0033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结构描述（门级描述）方式：</a:t>
            </a:r>
            <a:endParaRPr kumimoji="1" lang="zh-CN" altLang="en-US" sz="28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C9BFD8E4-B67B-31B7-A178-0F72F7EDF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3141" y="3228479"/>
            <a:ext cx="84248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使用内部元件对电路描述。主要用于层次化设计中。</a:t>
            </a:r>
          </a:p>
        </p:txBody>
      </p:sp>
      <p:sp>
        <p:nvSpPr>
          <p:cNvPr id="9" name="矩形 3">
            <a:extLst>
              <a:ext uri="{FF2B5EF4-FFF2-40B4-BE49-F238E27FC236}">
                <a16:creationId xmlns:a16="http://schemas.microsoft.com/office/drawing/2014/main" id="{5791A85F-D9B9-703A-E447-B5CD1DD404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1090" y="1732272"/>
            <a:ext cx="10107236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b="1" dirty="0">
                <a:solidFill>
                  <a:srgbClr val="C00000"/>
                </a:solidFill>
                <a:latin typeface="方正字迹-龙吟体 简" panose="02000500000000000000" pitchFamily="2" charset="-122"/>
                <a:ea typeface="方正字迹-龙吟体 简" panose="02000500000000000000" pitchFamily="2" charset="-122"/>
                <a:cs typeface="Arial" panose="020B0604020202020204" pitchFamily="34" charset="0"/>
              </a:rPr>
              <a:t>三种方法：          </a:t>
            </a:r>
            <a:r>
              <a:rPr lang="zh-CN" altLang="en-US" sz="2935" b="1" dirty="0">
                <a:solidFill>
                  <a:srgbClr val="C00000"/>
                </a:solidFill>
                <a:latin typeface="邯郸康熙字典体【内府简】" panose="020B0503020204020204" pitchFamily="34" charset="-122"/>
                <a:ea typeface="邯郸康熙字典体【内府简】" panose="020B0503020204020204" pitchFamily="34" charset="-122"/>
                <a:cs typeface="Arial" panose="020B0604020202020204" pitchFamily="34" charset="0"/>
              </a:rPr>
              <a:t>注意这三种方法是并行存在、互相独立！</a:t>
            </a:r>
          </a:p>
        </p:txBody>
      </p:sp>
    </p:spTree>
    <p:extLst>
      <p:ext uri="{BB962C8B-B14F-4D97-AF65-F5344CB8AC3E}">
        <p14:creationId xmlns:p14="http://schemas.microsoft.com/office/powerpoint/2010/main" val="5159862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9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6B234-014B-7A90-BA67-F9BCD1013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3308E79C-B80B-2403-B252-3E402FC0AA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1691471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基本框架</a:t>
            </a:r>
          </a:p>
        </p:txBody>
      </p:sp>
      <p:graphicFrame>
        <p:nvGraphicFramePr>
          <p:cNvPr id="4" name="Object 2">
            <a:extLst>
              <a:ext uri="{FF2B5EF4-FFF2-40B4-BE49-F238E27FC236}">
                <a16:creationId xmlns:a16="http://schemas.microsoft.com/office/drawing/2014/main" id="{1A82084E-8560-74B7-9870-AB66D48F13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408954"/>
              </p:ext>
            </p:extLst>
          </p:nvPr>
        </p:nvGraphicFramePr>
        <p:xfrm>
          <a:off x="2199138" y="1292509"/>
          <a:ext cx="9467850" cy="533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3" imgW="4572000" imgH="2325624" progId="Word.Picture.8">
                  <p:embed/>
                </p:oleObj>
              </mc:Choice>
              <mc:Fallback>
                <p:oleObj name="Picture" r:id="rId3" imgW="4572000" imgH="2325624" progId="Word.Picture.8">
                  <p:embed/>
                  <p:pic>
                    <p:nvPicPr>
                      <p:cNvPr id="144386" name="Object 2">
                        <a:extLst>
                          <a:ext uri="{FF2B5EF4-FFF2-40B4-BE49-F238E27FC236}">
                            <a16:creationId xmlns:a16="http://schemas.microsoft.com/office/drawing/2014/main" id="{8E3C5E34-5C6C-CA1E-D97C-7563B34A42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9138" y="1292509"/>
                        <a:ext cx="9467850" cy="5332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74441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C3137-FB22-0F19-4A6F-F23CEB84F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F6C8A2CA-1225-785F-00FB-A0CC933B8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621193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门级描述（使用前提是知道电路图）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DCDF06-3249-8B38-831B-7B5794C55E20}"/>
              </a:ext>
            </a:extLst>
          </p:cNvPr>
          <p:cNvSpPr txBox="1"/>
          <p:nvPr/>
        </p:nvSpPr>
        <p:spPr>
          <a:xfrm>
            <a:off x="2477068" y="1492492"/>
            <a:ext cx="61824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buSzPct val="120000"/>
              <a:buFont typeface="Wingdings" panose="05000000000000000000" pitchFamily="2" charset="2"/>
              <a:buChar char="§"/>
            </a:pPr>
            <a:r>
              <a:rPr kumimoji="1"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多输入门：</a:t>
            </a:r>
            <a:r>
              <a:rPr kumimoji="1"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en-US" altLang="zh-CN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nand</a:t>
            </a:r>
            <a:r>
              <a:rPr kumimoji="1"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kumimoji="1"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</a:t>
            </a:r>
            <a:r>
              <a:rPr kumimoji="1"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en-US" altLang="zh-CN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</a:t>
            </a:r>
            <a:r>
              <a:rPr kumimoji="1"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en-US" altLang="zh-CN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xnor</a:t>
            </a:r>
            <a:endParaRPr kumimoji="1" lang="zh-CN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SzPct val="120000"/>
              <a:buFont typeface="Wingdings" panose="05000000000000000000" pitchFamily="2" charset="2"/>
              <a:buChar char="§"/>
            </a:pPr>
            <a:r>
              <a:rPr kumimoji="1"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多输出门：</a:t>
            </a:r>
            <a:r>
              <a:rPr kumimoji="1"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kumimoji="1"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en-US" altLang="zh-CN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buf</a:t>
            </a:r>
            <a:endParaRPr kumimoji="1" lang="en-US" altLang="zh-C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SzPct val="120000"/>
              <a:buFont typeface="Wingdings" panose="05000000000000000000" pitchFamily="2" charset="2"/>
              <a:buChar char="§"/>
            </a:pPr>
            <a:r>
              <a:rPr kumimoji="1"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三态门：</a:t>
            </a:r>
            <a:r>
              <a:rPr kumimoji="1"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bufif0</a:t>
            </a:r>
            <a:r>
              <a:rPr kumimoji="1"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bufif1</a:t>
            </a:r>
            <a:r>
              <a:rPr kumimoji="1"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notif0</a:t>
            </a:r>
            <a:r>
              <a:rPr kumimoji="1"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notif1</a:t>
            </a:r>
          </a:p>
        </p:txBody>
      </p:sp>
      <p:sp>
        <p:nvSpPr>
          <p:cNvPr id="5" name="Rectangle 310">
            <a:extLst>
              <a:ext uri="{FF2B5EF4-FFF2-40B4-BE49-F238E27FC236}">
                <a16:creationId xmlns:a16="http://schemas.microsoft.com/office/drawing/2014/main" id="{0E04FB94-A847-5B84-13A1-9DC8B754D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7068" y="3333330"/>
            <a:ext cx="8353425" cy="83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多输入门的一般引用格式为：</a:t>
            </a:r>
          </a:p>
          <a:p>
            <a:pPr eaLnBrk="1" hangingPunct="1"/>
            <a:r>
              <a:rPr kumimoji="1"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Gate_ name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&lt;instance&gt; (</a:t>
            </a:r>
            <a:r>
              <a:rPr kumimoji="1" lang="en-US" altLang="zh-CN" sz="24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OutputA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 Input1, Input2,…, </a:t>
            </a:r>
            <a:r>
              <a:rPr kumimoji="1" lang="en-US" altLang="zh-CN" sz="24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InputN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);</a:t>
            </a:r>
          </a:p>
        </p:txBody>
      </p:sp>
      <p:sp>
        <p:nvSpPr>
          <p:cNvPr id="6" name="Text Box 10">
            <a:extLst>
              <a:ext uri="{FF2B5EF4-FFF2-40B4-BE49-F238E27FC236}">
                <a16:creationId xmlns:a16="http://schemas.microsoft.com/office/drawing/2014/main" id="{0CA82ED2-AC0C-506D-1EF5-4F8FE4FC40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7068" y="4459534"/>
            <a:ext cx="7562850" cy="1014412"/>
          </a:xfrm>
          <a:prstGeom prst="rect">
            <a:avLst/>
          </a:prstGeom>
          <a:solidFill>
            <a:schemeClr val="bg1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and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A1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out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in1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in2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in3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）；</a:t>
            </a:r>
          </a:p>
          <a:p>
            <a:pPr eaLnBrk="1" hangingPunct="1">
              <a:spcBef>
                <a:spcPct val="50000"/>
              </a:spcBef>
            </a:pPr>
            <a:r>
              <a:rPr kumimoji="1" lang="en-US" altLang="zh-CN" sz="2400" b="1" dirty="0" err="1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xnor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NX1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out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in1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in2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in3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in4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）； </a:t>
            </a:r>
          </a:p>
        </p:txBody>
      </p:sp>
    </p:spTree>
    <p:extLst>
      <p:ext uri="{BB962C8B-B14F-4D97-AF65-F5344CB8AC3E}">
        <p14:creationId xmlns:p14="http://schemas.microsoft.com/office/powerpoint/2010/main" val="3543436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5A21E-19A5-3B2B-6F98-020B012BB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75E2B612-A54C-10AB-4602-E4F6A9C376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93805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举例</a:t>
            </a:r>
          </a:p>
        </p:txBody>
      </p:sp>
      <p:sp>
        <p:nvSpPr>
          <p:cNvPr id="3" name="Rectangle 6" descr="羊皮纸">
            <a:extLst>
              <a:ext uri="{FF2B5EF4-FFF2-40B4-BE49-F238E27FC236}">
                <a16:creationId xmlns:a16="http://schemas.microsoft.com/office/drawing/2014/main" id="{E1E22F5F-9F3E-649D-B32B-43A904B68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6000" y="1578023"/>
            <a:ext cx="52959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addbit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(a, b, ci, sum, co);           </a:t>
            </a:r>
          </a:p>
          <a:p>
            <a:pPr eaLnBrk="1" hangingPunct="1"/>
            <a:r>
              <a:rPr kumimoji="1"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a,  b,  ci;                           </a:t>
            </a:r>
          </a:p>
          <a:p>
            <a:pPr eaLnBrk="1" hangingPunct="1"/>
            <a:r>
              <a:rPr kumimoji="1"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sum,  co;                         </a:t>
            </a:r>
          </a:p>
          <a:p>
            <a:pPr eaLnBrk="1" hangingPunct="1"/>
            <a:r>
              <a:rPr kumimoji="1"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wire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a, b, ci, sum, co, n1, n2, n3; </a:t>
            </a:r>
          </a:p>
          <a:p>
            <a:pPr eaLnBrk="1" hangingPunct="1"/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kumimoji="1" lang="en-US" altLang="zh-CN" sz="2800" b="1" dirty="0" err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xor</a:t>
            </a:r>
            <a:r>
              <a:rPr kumimoji="1" lang="en-US" altLang="zh-CN" sz="2800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u0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(n1, a, b,)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               </a:t>
            </a:r>
          </a:p>
          <a:p>
            <a:pPr eaLnBrk="1" hangingPunct="1"/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kumimoji="1"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u1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(sum, n1, ci);            </a:t>
            </a:r>
          </a:p>
          <a:p>
            <a:pPr eaLnBrk="1" hangingPunct="1"/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kumimoji="1" lang="en-US" altLang="zh-CN" sz="2800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u2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(n2, a, b)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                  </a:t>
            </a:r>
          </a:p>
          <a:p>
            <a:pPr eaLnBrk="1" hangingPunct="1"/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kumimoji="1"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u3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(n3, n1, ci);               </a:t>
            </a:r>
          </a:p>
          <a:p>
            <a:pPr eaLnBrk="1" hangingPunct="1"/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kumimoji="1" lang="en-US" altLang="zh-CN" sz="2800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(co, n2, n3);            </a:t>
            </a:r>
          </a:p>
          <a:p>
            <a:pPr eaLnBrk="1" hangingPunct="1">
              <a:lnSpc>
                <a:spcPct val="70000"/>
              </a:lnSpc>
            </a:pPr>
            <a:endParaRPr kumimoji="1"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kumimoji="1" lang="en-US" altLang="zh-CN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endmodule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</a:t>
            </a:r>
          </a:p>
        </p:txBody>
      </p:sp>
      <p:graphicFrame>
        <p:nvGraphicFramePr>
          <p:cNvPr id="4" name="Object 8">
            <a:extLst>
              <a:ext uri="{FF2B5EF4-FFF2-40B4-BE49-F238E27FC236}">
                <a16:creationId xmlns:a16="http://schemas.microsoft.com/office/drawing/2014/main" id="{24C53FB4-8E11-0E0D-48F5-69C388BC00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9481826"/>
              </p:ext>
            </p:extLst>
          </p:nvPr>
        </p:nvGraphicFramePr>
        <p:xfrm>
          <a:off x="8060886" y="2475786"/>
          <a:ext cx="2981325" cy="2439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MP 图象" r:id="rId4" imgW="2933333" imgH="2209524" progId="Paint.Picture">
                  <p:embed/>
                </p:oleObj>
              </mc:Choice>
              <mc:Fallback>
                <p:oleObj name="BMP 图象" r:id="rId4" imgW="2933333" imgH="2209524" progId="Paint.Picture">
                  <p:embed/>
                  <p:pic>
                    <p:nvPicPr>
                      <p:cNvPr id="40963" name="Object 8">
                        <a:extLst>
                          <a:ext uri="{FF2B5EF4-FFF2-40B4-BE49-F238E27FC236}">
                            <a16:creationId xmlns:a16="http://schemas.microsoft.com/office/drawing/2014/main" id="{67F9E304-A1E4-EF4E-4F8D-0AB913EE80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0886" y="2475786"/>
                        <a:ext cx="2981325" cy="243998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11">
            <a:extLst>
              <a:ext uri="{FF2B5EF4-FFF2-40B4-BE49-F238E27FC236}">
                <a16:creationId xmlns:a16="http://schemas.microsoft.com/office/drawing/2014/main" id="{72775FC7-CBF6-44FB-E233-6AA2CC839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8071" y="1418353"/>
            <a:ext cx="33115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 b="1" dirty="0">
                <a:latin typeface="宋体" panose="02010600030101010101" pitchFamily="2" charset="-122"/>
              </a:rPr>
              <a:t>1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位全加器</a:t>
            </a:r>
          </a:p>
        </p:txBody>
      </p:sp>
      <p:sp>
        <p:nvSpPr>
          <p:cNvPr id="7" name="AutoShape 14">
            <a:extLst>
              <a:ext uri="{FF2B5EF4-FFF2-40B4-BE49-F238E27FC236}">
                <a16:creationId xmlns:a16="http://schemas.microsoft.com/office/drawing/2014/main" id="{57CA34F6-6F35-DAD7-B906-C4EABB28A56E}"/>
              </a:ext>
            </a:extLst>
          </p:cNvPr>
          <p:cNvSpPr>
            <a:spLocks/>
          </p:cNvSpPr>
          <p:nvPr/>
        </p:nvSpPr>
        <p:spPr bwMode="auto">
          <a:xfrm>
            <a:off x="2517621" y="3790591"/>
            <a:ext cx="288925" cy="1871663"/>
          </a:xfrm>
          <a:prstGeom prst="leftBrace">
            <a:avLst>
              <a:gd name="adj1" fmla="val 53984"/>
              <a:gd name="adj2" fmla="val 50000"/>
            </a:avLst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0372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utoUpdateAnimBg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31E35-E36F-DA27-2133-BBA002329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CC3416F8-3B82-CCEF-672D-E536AC8384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7342056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数据流建模（使用前提是知道逻辑表达式）</a:t>
            </a:r>
          </a:p>
        </p:txBody>
      </p:sp>
      <p:sp>
        <p:nvSpPr>
          <p:cNvPr id="3" name="矩形 3">
            <a:extLst>
              <a:ext uri="{FF2B5EF4-FFF2-40B4-BE49-F238E27FC236}">
                <a16:creationId xmlns:a16="http://schemas.microsoft.com/office/drawing/2014/main" id="{CC82AED6-923A-000D-7522-00C2E3FD6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3254" y="1595872"/>
            <a:ext cx="7718762" cy="995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其实知道逻辑表达式也就意味着知道了电路图</a:t>
            </a:r>
            <a:endParaRPr lang="en-US" altLang="zh-CN" sz="2935" b="1" dirty="0">
              <a:solidFill>
                <a:srgbClr val="202A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但是数据流建模效率更高</a:t>
            </a:r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28BF5CE2-5CDA-24F3-A074-A2526FC7E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2711876"/>
            <a:ext cx="8135937" cy="165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 </a:t>
            </a:r>
            <a:r>
              <a:rPr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数据流建模使用的连续赋值语句，由关键词</a:t>
            </a:r>
            <a:r>
              <a:rPr lang="en-US" altLang="zh-CN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assign</a:t>
            </a:r>
            <a:r>
              <a:rPr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开始描述</a:t>
            </a:r>
            <a:r>
              <a:rPr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逻辑表达式</a:t>
            </a:r>
            <a:r>
              <a:rPr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。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89E24C7A-A90B-4B09-9589-9CFE0DB2C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4075374"/>
            <a:ext cx="8353425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 一般用法如下：</a:t>
            </a:r>
            <a:br>
              <a:rPr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</a:br>
            <a:br>
              <a:rPr lang="zh-CN" altLang="en-US" sz="10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</a:b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assign</a:t>
            </a:r>
            <a:r>
              <a:rPr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</a:t>
            </a:r>
            <a:r>
              <a:rPr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变量名＝表达式；</a:t>
            </a:r>
            <a:endParaRPr lang="zh-CN" altLang="en-US" sz="2800" b="1" dirty="0">
              <a:solidFill>
                <a:srgbClr val="000066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5B773B8-8A77-875E-6C42-EA4DF557C04D}"/>
              </a:ext>
            </a:extLst>
          </p:cNvPr>
          <p:cNvSpPr txBox="1"/>
          <p:nvPr/>
        </p:nvSpPr>
        <p:spPr>
          <a:xfrm>
            <a:off x="2711607" y="5546471"/>
            <a:ext cx="6182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</a:t>
            </a:r>
            <a:r>
              <a:rPr lang="en-US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assign Y = (~S &amp; D0) | (S &amp; D1);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86448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 autoUpdateAnimBg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BE33F-C1C2-599A-FC6B-9C10E4225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ADE23EE0-965E-783C-2E36-A14C61A0D8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5081822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数据流建模用到哪些运算符？</a:t>
            </a:r>
          </a:p>
        </p:txBody>
      </p:sp>
      <p:grpSp>
        <p:nvGrpSpPr>
          <p:cNvPr id="3" name="Group 70">
            <a:extLst>
              <a:ext uri="{FF2B5EF4-FFF2-40B4-BE49-F238E27FC236}">
                <a16:creationId xmlns:a16="http://schemas.microsoft.com/office/drawing/2014/main" id="{4807D3E4-1866-C012-C0EE-92B2E47C1BA0}"/>
              </a:ext>
            </a:extLst>
          </p:cNvPr>
          <p:cNvGrpSpPr>
            <a:grpSpLocks/>
          </p:cNvGrpSpPr>
          <p:nvPr/>
        </p:nvGrpSpPr>
        <p:grpSpPr bwMode="auto">
          <a:xfrm>
            <a:off x="2566564" y="1721439"/>
            <a:ext cx="8582025" cy="4783137"/>
            <a:chOff x="372" y="756"/>
            <a:chExt cx="5388" cy="3228"/>
          </a:xfrm>
        </p:grpSpPr>
        <p:sp>
          <p:nvSpPr>
            <p:cNvPr id="4" name="Text Box 71">
              <a:extLst>
                <a:ext uri="{FF2B5EF4-FFF2-40B4-BE49-F238E27FC236}">
                  <a16:creationId xmlns:a16="http://schemas.microsoft.com/office/drawing/2014/main" id="{1BB8F67D-D008-CA19-4F03-383E3D6452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1392"/>
              <a:ext cx="4752" cy="3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kumimoji="1" lang="zh-CN" altLang="zh-CN" sz="2400" b="1"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5" name="Rectangle 72">
              <a:extLst>
                <a:ext uri="{FF2B5EF4-FFF2-40B4-BE49-F238E27FC236}">
                  <a16:creationId xmlns:a16="http://schemas.microsoft.com/office/drawing/2014/main" id="{B15BBD17-9770-CA99-88FA-389FAA5C12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8" y="3661"/>
              <a:ext cx="3116" cy="3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dirty="0">
                  <a:solidFill>
                    <a:srgbClr val="C0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?:</a:t>
              </a:r>
            </a:p>
          </p:txBody>
        </p:sp>
        <p:sp>
          <p:nvSpPr>
            <p:cNvPr id="6" name="Rectangle 73">
              <a:extLst>
                <a:ext uri="{FF2B5EF4-FFF2-40B4-BE49-F238E27FC236}">
                  <a16:creationId xmlns:a16="http://schemas.microsoft.com/office/drawing/2014/main" id="{74F67C14-845C-AE0F-1173-C40F93E10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" y="3661"/>
              <a:ext cx="2116" cy="3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 dirty="0">
                  <a:solidFill>
                    <a:srgbClr val="C0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条件运算符</a:t>
              </a:r>
            </a:p>
          </p:txBody>
        </p:sp>
        <p:sp>
          <p:nvSpPr>
            <p:cNvPr id="7" name="Rectangle 74">
              <a:extLst>
                <a:ext uri="{FF2B5EF4-FFF2-40B4-BE49-F238E27FC236}">
                  <a16:creationId xmlns:a16="http://schemas.microsoft.com/office/drawing/2014/main" id="{05707F6F-1F59-FC5B-CE93-28E4A7A3B5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8" y="3338"/>
              <a:ext cx="3116" cy="3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latin typeface="Times New Roman" panose="02020603050405020304" pitchFamily="18" charset="0"/>
                  <a:ea typeface="华文楷体" panose="02010600040101010101" pitchFamily="2" charset="-122"/>
                </a:rPr>
                <a:t>{ }</a:t>
              </a:r>
            </a:p>
          </p:txBody>
        </p:sp>
        <p:sp>
          <p:nvSpPr>
            <p:cNvPr id="8" name="Rectangle 75">
              <a:extLst>
                <a:ext uri="{FF2B5EF4-FFF2-40B4-BE49-F238E27FC236}">
                  <a16:creationId xmlns:a16="http://schemas.microsoft.com/office/drawing/2014/main" id="{5002160B-E194-9D95-47F3-246FCA26EF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" y="3338"/>
              <a:ext cx="2116" cy="3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>
                  <a:latin typeface="Times New Roman" panose="02020603050405020304" pitchFamily="18" charset="0"/>
                  <a:ea typeface="华文楷体" panose="02010600040101010101" pitchFamily="2" charset="-122"/>
                </a:rPr>
                <a:t>连接运算符</a:t>
              </a:r>
            </a:p>
          </p:txBody>
        </p:sp>
        <p:sp>
          <p:nvSpPr>
            <p:cNvPr id="9" name="Rectangle 76">
              <a:extLst>
                <a:ext uri="{FF2B5EF4-FFF2-40B4-BE49-F238E27FC236}">
                  <a16:creationId xmlns:a16="http://schemas.microsoft.com/office/drawing/2014/main" id="{0D640D62-E530-0EE0-4167-71180946C5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8" y="3016"/>
              <a:ext cx="3116" cy="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latin typeface="Times New Roman" panose="02020603050405020304" pitchFamily="18" charset="0"/>
                  <a:ea typeface="华文楷体" panose="02010600040101010101" pitchFamily="2" charset="-122"/>
                </a:rPr>
                <a:t>&lt;&lt;, &gt;&gt;</a:t>
              </a:r>
            </a:p>
          </p:txBody>
        </p:sp>
        <p:sp>
          <p:nvSpPr>
            <p:cNvPr id="10" name="Rectangle 77">
              <a:extLst>
                <a:ext uri="{FF2B5EF4-FFF2-40B4-BE49-F238E27FC236}">
                  <a16:creationId xmlns:a16="http://schemas.microsoft.com/office/drawing/2014/main" id="{0736D396-F066-86AF-0DA7-E4574C52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" y="3016"/>
              <a:ext cx="2116" cy="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>
                  <a:latin typeface="Times New Roman" panose="02020603050405020304" pitchFamily="18" charset="0"/>
                  <a:ea typeface="华文楷体" panose="02010600040101010101" pitchFamily="2" charset="-122"/>
                </a:rPr>
                <a:t>逻辑移位运算符</a:t>
              </a:r>
            </a:p>
          </p:txBody>
        </p:sp>
        <p:sp>
          <p:nvSpPr>
            <p:cNvPr id="11" name="Rectangle 78">
              <a:extLst>
                <a:ext uri="{FF2B5EF4-FFF2-40B4-BE49-F238E27FC236}">
                  <a16:creationId xmlns:a16="http://schemas.microsoft.com/office/drawing/2014/main" id="{B1ECDBAA-394F-0715-32DC-6ABC41602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8" y="2693"/>
              <a:ext cx="3116" cy="3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latin typeface="Times New Roman" panose="02020603050405020304" pitchFamily="18" charset="0"/>
                  <a:ea typeface="华文楷体" panose="02010600040101010101" pitchFamily="2" charset="-122"/>
                </a:rPr>
                <a:t>==, !=, ===, !==</a:t>
              </a:r>
            </a:p>
          </p:txBody>
        </p:sp>
        <p:sp>
          <p:nvSpPr>
            <p:cNvPr id="12" name="Rectangle 79">
              <a:extLst>
                <a:ext uri="{FF2B5EF4-FFF2-40B4-BE49-F238E27FC236}">
                  <a16:creationId xmlns:a16="http://schemas.microsoft.com/office/drawing/2014/main" id="{D27472FA-5C54-D362-B1C5-A771FE7F7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" y="2693"/>
              <a:ext cx="2116" cy="3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>
                  <a:latin typeface="Times New Roman" panose="02020603050405020304" pitchFamily="18" charset="0"/>
                  <a:ea typeface="华文楷体" panose="02010600040101010101" pitchFamily="2" charset="-122"/>
                </a:rPr>
                <a:t>相等与全等运算符</a:t>
              </a:r>
            </a:p>
          </p:txBody>
        </p:sp>
        <p:sp>
          <p:nvSpPr>
            <p:cNvPr id="13" name="Rectangle 80">
              <a:extLst>
                <a:ext uri="{FF2B5EF4-FFF2-40B4-BE49-F238E27FC236}">
                  <a16:creationId xmlns:a16="http://schemas.microsoft.com/office/drawing/2014/main" id="{8FEEE317-5480-6CEB-FF17-BA6C8C7E3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8" y="2370"/>
              <a:ext cx="3116" cy="3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latin typeface="Times New Roman" panose="02020603050405020304" pitchFamily="18" charset="0"/>
                  <a:ea typeface="华文楷体" panose="02010600040101010101" pitchFamily="2" charset="-122"/>
                </a:rPr>
                <a:t>&lt;, &gt;, &lt;=, &gt;=</a:t>
              </a:r>
            </a:p>
          </p:txBody>
        </p:sp>
        <p:sp>
          <p:nvSpPr>
            <p:cNvPr id="14" name="Rectangle 81">
              <a:extLst>
                <a:ext uri="{FF2B5EF4-FFF2-40B4-BE49-F238E27FC236}">
                  <a16:creationId xmlns:a16="http://schemas.microsoft.com/office/drawing/2014/main" id="{18ECA7C5-32C7-6E87-CB81-2085932CCB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" y="2370"/>
              <a:ext cx="2116" cy="3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>
                  <a:latin typeface="Times New Roman" panose="02020603050405020304" pitchFamily="18" charset="0"/>
                  <a:ea typeface="华文楷体" panose="02010600040101010101" pitchFamily="2" charset="-122"/>
                </a:rPr>
                <a:t>关系运算符（双目）</a:t>
              </a:r>
            </a:p>
          </p:txBody>
        </p:sp>
        <p:sp>
          <p:nvSpPr>
            <p:cNvPr id="15" name="Rectangle 82">
              <a:extLst>
                <a:ext uri="{FF2B5EF4-FFF2-40B4-BE49-F238E27FC236}">
                  <a16:creationId xmlns:a16="http://schemas.microsoft.com/office/drawing/2014/main" id="{7825DBA2-429A-0E0B-B211-AEDA82A048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8" y="2047"/>
              <a:ext cx="3116" cy="3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latin typeface="Times New Roman" panose="02020603050405020304" pitchFamily="18" charset="0"/>
                  <a:ea typeface="华文楷体" panose="02010600040101010101" pitchFamily="2" charset="-122"/>
                </a:rPr>
                <a:t>!, &amp;&amp;, ||</a:t>
              </a:r>
            </a:p>
          </p:txBody>
        </p:sp>
        <p:sp>
          <p:nvSpPr>
            <p:cNvPr id="16" name="Rectangle 83">
              <a:extLst>
                <a:ext uri="{FF2B5EF4-FFF2-40B4-BE49-F238E27FC236}">
                  <a16:creationId xmlns:a16="http://schemas.microsoft.com/office/drawing/2014/main" id="{15C32223-B809-CF5B-1991-FB9ED15DE5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" y="2047"/>
              <a:ext cx="2116" cy="3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>
                  <a:latin typeface="Times New Roman" panose="02020603050405020304" pitchFamily="18" charset="0"/>
                  <a:ea typeface="华文楷体" panose="02010600040101010101" pitchFamily="2" charset="-122"/>
                </a:rPr>
                <a:t>逻辑运算符</a:t>
              </a:r>
            </a:p>
          </p:txBody>
        </p:sp>
        <p:sp>
          <p:nvSpPr>
            <p:cNvPr id="17" name="Rectangle 84">
              <a:extLst>
                <a:ext uri="{FF2B5EF4-FFF2-40B4-BE49-F238E27FC236}">
                  <a16:creationId xmlns:a16="http://schemas.microsoft.com/office/drawing/2014/main" id="{6395CF04-F0C0-2A53-5B4B-A7EF6F7EB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8" y="1724"/>
              <a:ext cx="3272" cy="3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latin typeface="Times New Roman" panose="02020603050405020304" pitchFamily="18" charset="0"/>
                  <a:ea typeface="华文楷体" panose="02010600040101010101" pitchFamily="2" charset="-122"/>
                </a:rPr>
                <a:t>&amp;, ~&amp;, |,~|, ^,^~ or ~^</a:t>
              </a:r>
            </a:p>
          </p:txBody>
        </p:sp>
        <p:sp>
          <p:nvSpPr>
            <p:cNvPr id="18" name="Rectangle 85">
              <a:extLst>
                <a:ext uri="{FF2B5EF4-FFF2-40B4-BE49-F238E27FC236}">
                  <a16:creationId xmlns:a16="http://schemas.microsoft.com/office/drawing/2014/main" id="{5B2DB373-A3F4-43C9-DF34-093CA25B4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" y="1724"/>
              <a:ext cx="2116" cy="3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>
                  <a:latin typeface="Times New Roman" panose="02020603050405020304" pitchFamily="18" charset="0"/>
                  <a:ea typeface="华文楷体" panose="02010600040101010101" pitchFamily="2" charset="-122"/>
                </a:rPr>
                <a:t>缩位运算符</a:t>
              </a:r>
              <a:r>
                <a:rPr kumimoji="1" lang="en-US" altLang="zh-CN" sz="2400" b="1">
                  <a:latin typeface="Times New Roman" panose="02020603050405020304" pitchFamily="18" charset="0"/>
                  <a:ea typeface="华文楷体" panose="02010600040101010101" pitchFamily="2" charset="-122"/>
                </a:rPr>
                <a:t>(</a:t>
              </a:r>
              <a:r>
                <a:rPr kumimoji="1" lang="zh-CN" altLang="en-US" sz="2400" b="1">
                  <a:latin typeface="Times New Roman" panose="02020603050405020304" pitchFamily="18" charset="0"/>
                  <a:ea typeface="华文楷体" panose="02010600040101010101" pitchFamily="2" charset="-122"/>
                </a:rPr>
                <a:t>单目）</a:t>
              </a:r>
            </a:p>
          </p:txBody>
        </p:sp>
        <p:sp>
          <p:nvSpPr>
            <p:cNvPr id="19" name="Rectangle 86">
              <a:extLst>
                <a:ext uri="{FF2B5EF4-FFF2-40B4-BE49-F238E27FC236}">
                  <a16:creationId xmlns:a16="http://schemas.microsoft.com/office/drawing/2014/main" id="{2A3713BC-6E8C-D36B-44F8-FD775D0EBA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8" y="1402"/>
              <a:ext cx="3116" cy="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dirty="0">
                  <a:solidFill>
                    <a:srgbClr val="C0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~,&amp;,|,^,^~or~^</a:t>
              </a:r>
            </a:p>
          </p:txBody>
        </p:sp>
        <p:sp>
          <p:nvSpPr>
            <p:cNvPr id="20" name="Rectangle 87">
              <a:extLst>
                <a:ext uri="{FF2B5EF4-FFF2-40B4-BE49-F238E27FC236}">
                  <a16:creationId xmlns:a16="http://schemas.microsoft.com/office/drawing/2014/main" id="{44B89C0C-6147-2DE0-76A8-8D577CE36D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" y="1402"/>
              <a:ext cx="2116" cy="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 dirty="0">
                  <a:solidFill>
                    <a:srgbClr val="C0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位运算符</a:t>
              </a:r>
            </a:p>
          </p:txBody>
        </p:sp>
        <p:sp>
          <p:nvSpPr>
            <p:cNvPr id="21" name="Rectangle 88">
              <a:extLst>
                <a:ext uri="{FF2B5EF4-FFF2-40B4-BE49-F238E27FC236}">
                  <a16:creationId xmlns:a16="http://schemas.microsoft.com/office/drawing/2014/main" id="{B9098245-F871-5213-39F5-7563A2690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8" y="1079"/>
              <a:ext cx="3116" cy="3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latin typeface="Times New Roman" panose="02020603050405020304" pitchFamily="18" charset="0"/>
                  <a:ea typeface="华文楷体" panose="02010600040101010101" pitchFamily="2" charset="-122"/>
                </a:rPr>
                <a:t>+, -, *, /, %</a:t>
              </a:r>
            </a:p>
          </p:txBody>
        </p:sp>
        <p:sp>
          <p:nvSpPr>
            <p:cNvPr id="22" name="Rectangle 89">
              <a:extLst>
                <a:ext uri="{FF2B5EF4-FFF2-40B4-BE49-F238E27FC236}">
                  <a16:creationId xmlns:a16="http://schemas.microsoft.com/office/drawing/2014/main" id="{6E56CAA9-A2F9-D9E6-8A28-DD77D543E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" y="1079"/>
              <a:ext cx="2116" cy="3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>
                  <a:latin typeface="Times New Roman" panose="02020603050405020304" pitchFamily="18" charset="0"/>
                  <a:ea typeface="华文楷体" panose="02010600040101010101" pitchFamily="2" charset="-122"/>
                </a:rPr>
                <a:t>算术运算符</a:t>
              </a:r>
            </a:p>
          </p:txBody>
        </p:sp>
        <p:sp>
          <p:nvSpPr>
            <p:cNvPr id="23" name="Rectangle 90">
              <a:extLst>
                <a:ext uri="{FF2B5EF4-FFF2-40B4-BE49-F238E27FC236}">
                  <a16:creationId xmlns:a16="http://schemas.microsoft.com/office/drawing/2014/main" id="{EDFA27AA-4D03-B718-7C4E-21CA70866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8" y="756"/>
              <a:ext cx="3116" cy="3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>
                  <a:solidFill>
                    <a:srgbClr val="0033CC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所含运算符</a:t>
              </a:r>
              <a:endParaRPr kumimoji="1" lang="zh-CN" altLang="en-US" sz="2400" b="1"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24" name="Rectangle 91">
              <a:extLst>
                <a:ext uri="{FF2B5EF4-FFF2-40B4-BE49-F238E27FC236}">
                  <a16:creationId xmlns:a16="http://schemas.microsoft.com/office/drawing/2014/main" id="{4E59DB20-2A31-60C1-643E-ED6A524468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" y="756"/>
              <a:ext cx="2116" cy="3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>
                  <a:solidFill>
                    <a:srgbClr val="0033CC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运算符分类</a:t>
              </a:r>
            </a:p>
          </p:txBody>
        </p:sp>
        <p:sp>
          <p:nvSpPr>
            <p:cNvPr id="25" name="Line 92">
              <a:extLst>
                <a:ext uri="{FF2B5EF4-FFF2-40B4-BE49-F238E27FC236}">
                  <a16:creationId xmlns:a16="http://schemas.microsoft.com/office/drawing/2014/main" id="{AEC015EB-D350-CBBC-E2F6-C4F9DFA325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" y="756"/>
              <a:ext cx="523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" name="Line 93">
              <a:extLst>
                <a:ext uri="{FF2B5EF4-FFF2-40B4-BE49-F238E27FC236}">
                  <a16:creationId xmlns:a16="http://schemas.microsoft.com/office/drawing/2014/main" id="{582EAD2B-2454-555B-606C-72FC30535D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" y="1079"/>
              <a:ext cx="52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" name="Line 94">
              <a:extLst>
                <a:ext uri="{FF2B5EF4-FFF2-40B4-BE49-F238E27FC236}">
                  <a16:creationId xmlns:a16="http://schemas.microsoft.com/office/drawing/2014/main" id="{C4EDE539-DE6C-CA60-E6D8-872DB17D21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" y="1402"/>
              <a:ext cx="52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" name="Line 95">
              <a:extLst>
                <a:ext uri="{FF2B5EF4-FFF2-40B4-BE49-F238E27FC236}">
                  <a16:creationId xmlns:a16="http://schemas.microsoft.com/office/drawing/2014/main" id="{7FF690E6-C785-69EF-34A1-B3B869464B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" y="1724"/>
              <a:ext cx="52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9" name="Line 96">
              <a:extLst>
                <a:ext uri="{FF2B5EF4-FFF2-40B4-BE49-F238E27FC236}">
                  <a16:creationId xmlns:a16="http://schemas.microsoft.com/office/drawing/2014/main" id="{87F29191-CAF9-4A0F-2833-9D6AE0E3BE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" y="2047"/>
              <a:ext cx="52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0" name="Line 97">
              <a:extLst>
                <a:ext uri="{FF2B5EF4-FFF2-40B4-BE49-F238E27FC236}">
                  <a16:creationId xmlns:a16="http://schemas.microsoft.com/office/drawing/2014/main" id="{CCB10A6F-B181-CFBA-5D05-6DF34AA6F5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" y="2370"/>
              <a:ext cx="52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" name="Line 98">
              <a:extLst>
                <a:ext uri="{FF2B5EF4-FFF2-40B4-BE49-F238E27FC236}">
                  <a16:creationId xmlns:a16="http://schemas.microsoft.com/office/drawing/2014/main" id="{5AEF5D10-7BCB-9117-34E8-37310783E8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" y="2693"/>
              <a:ext cx="52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2" name="Line 99">
              <a:extLst>
                <a:ext uri="{FF2B5EF4-FFF2-40B4-BE49-F238E27FC236}">
                  <a16:creationId xmlns:a16="http://schemas.microsoft.com/office/drawing/2014/main" id="{35321C17-0360-C34E-1431-9A7D95C95C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" y="3016"/>
              <a:ext cx="52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" name="Line 100">
              <a:extLst>
                <a:ext uri="{FF2B5EF4-FFF2-40B4-BE49-F238E27FC236}">
                  <a16:creationId xmlns:a16="http://schemas.microsoft.com/office/drawing/2014/main" id="{D04C9482-2028-B8F3-C0F8-A70E7F92CF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" y="3338"/>
              <a:ext cx="52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4" name="Line 101">
              <a:extLst>
                <a:ext uri="{FF2B5EF4-FFF2-40B4-BE49-F238E27FC236}">
                  <a16:creationId xmlns:a16="http://schemas.microsoft.com/office/drawing/2014/main" id="{8C8C2845-3B34-8E79-34D5-B4036C1F88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" y="3661"/>
              <a:ext cx="52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5" name="Line 102">
              <a:extLst>
                <a:ext uri="{FF2B5EF4-FFF2-40B4-BE49-F238E27FC236}">
                  <a16:creationId xmlns:a16="http://schemas.microsoft.com/office/drawing/2014/main" id="{40B51558-CD10-0EAF-1416-33FC4767E0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" y="3984"/>
              <a:ext cx="523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6" name="Line 103">
              <a:extLst>
                <a:ext uri="{FF2B5EF4-FFF2-40B4-BE49-F238E27FC236}">
                  <a16:creationId xmlns:a16="http://schemas.microsoft.com/office/drawing/2014/main" id="{D2F811FC-271E-7AFC-5432-C975073B44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" y="756"/>
              <a:ext cx="0" cy="322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7" name="Line 104">
              <a:extLst>
                <a:ext uri="{FF2B5EF4-FFF2-40B4-BE49-F238E27FC236}">
                  <a16:creationId xmlns:a16="http://schemas.microsoft.com/office/drawing/2014/main" id="{07EC92E9-70B6-D4E6-1E9A-9AE3D9AC37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0" y="756"/>
              <a:ext cx="0" cy="32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8" name="Line 105">
              <a:extLst>
                <a:ext uri="{FF2B5EF4-FFF2-40B4-BE49-F238E27FC236}">
                  <a16:creationId xmlns:a16="http://schemas.microsoft.com/office/drawing/2014/main" id="{0520C578-2B82-56C7-61BE-E6F894A115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04" y="756"/>
              <a:ext cx="0" cy="322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17189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02929-B576-63D1-4357-91D0CB9DC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D380D7F3-5D8A-B2E2-886E-338A20412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93805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举例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57904D-2F4E-2EA9-6448-0EE49FCB0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3677" y="3215236"/>
            <a:ext cx="8207375" cy="329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indent="2667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module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mux2to1_dataflow</a:t>
            </a:r>
            <a:r>
              <a:rPr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(D0, D1, S, Y</a:t>
            </a:r>
            <a:r>
              <a:rPr lang="en-US" altLang="zh-CN" sz="1800" b="1" dirty="0">
                <a:latin typeface="Arial Narrow" panose="020B0606020202030204" pitchFamily="34" charset="0"/>
              </a:rPr>
              <a:t> </a:t>
            </a:r>
            <a:r>
              <a:rPr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);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 input D0, D1, S; 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 output Y;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 wire Y ;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zh-CN" sz="2000" b="1" dirty="0">
              <a:solidFill>
                <a:srgbClr val="000066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//</a:t>
            </a:r>
            <a:r>
              <a:rPr lang="zh-CN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下面是逻辑功能描述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 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assign Y = (~S &amp; D0) | (S &amp; D1);</a:t>
            </a:r>
            <a:r>
              <a:rPr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 </a:t>
            </a:r>
            <a:r>
              <a:rPr lang="en-US" altLang="zh-CN" sz="20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//</a:t>
            </a:r>
            <a:r>
              <a:rPr lang="zh-CN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表达式左边</a:t>
            </a:r>
            <a:r>
              <a:rPr lang="en-US" altLang="zh-CN" sz="20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Y</a:t>
            </a:r>
            <a:r>
              <a:rPr lang="zh-CN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必须是</a:t>
            </a:r>
            <a:r>
              <a:rPr lang="en-US" altLang="zh-CN" sz="20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wire</a:t>
            </a:r>
            <a:r>
              <a:rPr lang="zh-CN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型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400" b="1" dirty="0">
              <a:solidFill>
                <a:schemeClr val="folHlink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 b="1" dirty="0" err="1">
                <a:solidFill>
                  <a:schemeClr val="folHlink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endmodule</a:t>
            </a:r>
            <a:r>
              <a:rPr lang="en-US" altLang="zh-CN" sz="2400" b="1" dirty="0">
                <a:solidFill>
                  <a:schemeClr val="folHlink"/>
                </a:solidFill>
              </a:rPr>
              <a:t>  </a:t>
            </a:r>
            <a:r>
              <a:rPr lang="en-US" altLang="zh-CN" sz="2400" b="1" dirty="0">
                <a:solidFill>
                  <a:srgbClr val="000066"/>
                </a:solidFill>
              </a:rPr>
              <a:t>                    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5C76E6-A198-D40E-940A-824D978EBB6F}"/>
              </a:ext>
            </a:extLst>
          </p:cNvPr>
          <p:cNvGrpSpPr>
            <a:grpSpLocks/>
          </p:cNvGrpSpPr>
          <p:nvPr/>
        </p:nvGrpSpPr>
        <p:grpSpPr bwMode="auto">
          <a:xfrm>
            <a:off x="4818939" y="3661324"/>
            <a:ext cx="2890838" cy="673100"/>
            <a:chOff x="2533" y="1908"/>
            <a:chExt cx="1821" cy="424"/>
          </a:xfrm>
        </p:grpSpPr>
        <p:sp>
          <p:nvSpPr>
            <p:cNvPr id="5" name="AutoShape 4" descr="永恒">
              <a:extLst>
                <a:ext uri="{FF2B5EF4-FFF2-40B4-BE49-F238E27FC236}">
                  <a16:creationId xmlns:a16="http://schemas.microsoft.com/office/drawing/2014/main" id="{9068C165-21B5-45E3-34E7-5E7779213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3" y="1908"/>
              <a:ext cx="156" cy="424"/>
            </a:xfrm>
            <a:prstGeom prst="rightBrace">
              <a:avLst>
                <a:gd name="adj1" fmla="val 22650"/>
                <a:gd name="adj2" fmla="val 45833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CAE6D0BB-C7FD-0FC3-C38B-DE43C3EF4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9" y="1978"/>
              <a:ext cx="1405" cy="332"/>
            </a:xfrm>
            <a:prstGeom prst="wedgeRoundRectCallout">
              <a:avLst>
                <a:gd name="adj1" fmla="val -66653"/>
                <a:gd name="adj2" fmla="val -34222"/>
                <a:gd name="adj3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2400" b="1">
                  <a:solidFill>
                    <a:srgbClr val="000066"/>
                  </a:solidFill>
                  <a:latin typeface="Tahoma" panose="020B0604030504040204" pitchFamily="34" charset="0"/>
                  <a:ea typeface="楷体_GB2312" panose="02010609030101010101" pitchFamily="49" charset="-122"/>
                </a:rPr>
                <a:t>端口类型说明</a:t>
              </a:r>
            </a:p>
          </p:txBody>
        </p:sp>
      </p:grpSp>
      <p:sp>
        <p:nvSpPr>
          <p:cNvPr id="7" name="AutoShape 6">
            <a:extLst>
              <a:ext uri="{FF2B5EF4-FFF2-40B4-BE49-F238E27FC236}">
                <a16:creationId xmlns:a16="http://schemas.microsoft.com/office/drawing/2014/main" id="{78DA99C0-600B-B8D9-4BAA-AE87FE1E7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3264" y="6109249"/>
            <a:ext cx="2216150" cy="527050"/>
          </a:xfrm>
          <a:prstGeom prst="wedgeRoundRectCallout">
            <a:avLst>
              <a:gd name="adj1" fmla="val -53440"/>
              <a:gd name="adj2" fmla="val -125000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>
                <a:solidFill>
                  <a:srgbClr val="000066"/>
                </a:solidFill>
                <a:latin typeface="Tahoma" panose="020B0604030504040204" pitchFamily="34" charset="0"/>
                <a:ea typeface="楷体_GB2312" panose="02010609030101010101" pitchFamily="49" charset="-122"/>
              </a:rPr>
              <a:t>电路结构描述</a:t>
            </a: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37A9D11A-9A96-3C76-C600-55D09FD8C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3402" y="4524924"/>
            <a:ext cx="2216150" cy="527050"/>
          </a:xfrm>
          <a:prstGeom prst="wedgeRoundRectCallout">
            <a:avLst>
              <a:gd name="adj1" fmla="val -99194"/>
              <a:gd name="adj2" fmla="val -34125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>
                <a:solidFill>
                  <a:srgbClr val="000066"/>
                </a:solidFill>
                <a:latin typeface="Tahoma" panose="020B0604030504040204" pitchFamily="34" charset="0"/>
                <a:ea typeface="楷体_GB2312" panose="02010609030101010101" pitchFamily="49" charset="-122"/>
              </a:rPr>
              <a:t>数据类型说明</a:t>
            </a:r>
            <a:endParaRPr kumimoji="1" lang="zh-CN" altLang="en-US" sz="2400" b="1">
              <a:solidFill>
                <a:srgbClr val="000066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  <a:p>
            <a:pPr eaLnBrk="1" hangingPunct="1"/>
            <a:endParaRPr kumimoji="1" lang="en-US" altLang="zh-CN" sz="2400" b="1">
              <a:solidFill>
                <a:srgbClr val="000066"/>
              </a:solidFill>
              <a:latin typeface="Tahoma" panose="020B0604030504040204" pitchFamily="34" charset="0"/>
              <a:ea typeface="楷体_GB2312" panose="02010609030101010101" pitchFamily="49" charset="-122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06C92D-AB16-190C-7125-FF761BF34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7164" y="3332711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1"/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DB7A938E-5F04-EEC6-99CA-2906C29902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7164" y="3756574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1"/>
          </a:p>
        </p:txBody>
      </p:sp>
      <p:graphicFrame>
        <p:nvGraphicFramePr>
          <p:cNvPr id="12" name="Object 12">
            <a:extLst>
              <a:ext uri="{FF2B5EF4-FFF2-40B4-BE49-F238E27FC236}">
                <a16:creationId xmlns:a16="http://schemas.microsoft.com/office/drawing/2014/main" id="{02827337-565C-DEE8-62B6-B17322EA2A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866993"/>
              </p:ext>
            </p:extLst>
          </p:nvPr>
        </p:nvGraphicFramePr>
        <p:xfrm>
          <a:off x="3102852" y="1599161"/>
          <a:ext cx="2376487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129810" imgH="253890" progId="Equation.3">
                  <p:embed/>
                </p:oleObj>
              </mc:Choice>
              <mc:Fallback>
                <p:oleObj name="公式" r:id="rId4" imgW="1129810" imgH="253890" progId="Equation.3">
                  <p:embed/>
                  <p:pic>
                    <p:nvPicPr>
                      <p:cNvPr id="45065" name="Object 12">
                        <a:extLst>
                          <a:ext uri="{FF2B5EF4-FFF2-40B4-BE49-F238E27FC236}">
                            <a16:creationId xmlns:a16="http://schemas.microsoft.com/office/drawing/2014/main" id="{DF3676A9-8889-B568-75C9-612CEDE9F1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2852" y="1599161"/>
                        <a:ext cx="2376487" cy="538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5">
            <a:extLst>
              <a:ext uri="{FF2B5EF4-FFF2-40B4-BE49-F238E27FC236}">
                <a16:creationId xmlns:a16="http://schemas.microsoft.com/office/drawing/2014/main" id="{549186BC-8FC2-EBEA-4697-F1DA23042C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7164" y="3339061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1"/>
          </a:p>
        </p:txBody>
      </p:sp>
      <p:graphicFrame>
        <p:nvGraphicFramePr>
          <p:cNvPr id="14" name="Object 14">
            <a:extLst>
              <a:ext uri="{FF2B5EF4-FFF2-40B4-BE49-F238E27FC236}">
                <a16:creationId xmlns:a16="http://schemas.microsoft.com/office/drawing/2014/main" id="{C7260DC5-CAFF-6024-08FB-4DA20A2AED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7234545"/>
              </p:ext>
            </p:extLst>
          </p:nvPr>
        </p:nvGraphicFramePr>
        <p:xfrm>
          <a:off x="7914564" y="1059411"/>
          <a:ext cx="3168650" cy="2306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图片" r:id="rId6" imgW="1931488" imgH="1417166" progId="Word.Picture.8">
                  <p:embed/>
                </p:oleObj>
              </mc:Choice>
              <mc:Fallback>
                <p:oleObj name="图片" r:id="rId6" imgW="1931488" imgH="1417166" progId="Word.Picture.8">
                  <p:embed/>
                  <p:pic>
                    <p:nvPicPr>
                      <p:cNvPr id="45067" name="Object 14">
                        <a:extLst>
                          <a:ext uri="{FF2B5EF4-FFF2-40B4-BE49-F238E27FC236}">
                            <a16:creationId xmlns:a16="http://schemas.microsoft.com/office/drawing/2014/main" id="{2FF0B4FA-DA17-B518-8703-AE96102A8F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-1340"/>
                      <a:stretch>
                        <a:fillRect/>
                      </a:stretch>
                    </p:blipFill>
                    <p:spPr bwMode="auto">
                      <a:xfrm>
                        <a:off x="7914564" y="1059411"/>
                        <a:ext cx="3168650" cy="23066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2908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 animBg="1"/>
      <p:bldP spid="8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4BBD0-E58D-2D9C-6461-2B7419702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6084AB04-105E-2735-1E9D-A0D6F7BF4A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93805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举例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55C7F0-01CD-904D-7D6D-4134C74BA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7525" y="2599815"/>
            <a:ext cx="4954588" cy="2170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indent="2667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module 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mux2x1_df</a:t>
            </a:r>
            <a:r>
              <a:rPr kumimoji="1"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(D0, D1, S, L);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  input D0, D1, S;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  output L;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kumimoji="1" lang="en-US" altLang="zh-CN" sz="800" b="1" dirty="0">
              <a:solidFill>
                <a:srgbClr val="000066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  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assign L = S ? D1 : D0;</a:t>
            </a:r>
            <a:endParaRPr kumimoji="1" lang="en-US" altLang="zh-CN" sz="2400" b="1" u="sng" dirty="0">
              <a:solidFill>
                <a:srgbClr val="FF00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kumimoji="1" lang="en-US" altLang="zh-CN" sz="700" b="1" dirty="0">
              <a:solidFill>
                <a:srgbClr val="000066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 b="1" dirty="0" err="1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endmodule</a:t>
            </a:r>
            <a:endParaRPr kumimoji="1" lang="en-US" altLang="zh-CN" sz="2400" b="1" dirty="0">
              <a:solidFill>
                <a:srgbClr val="000066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3B7E44-0B94-C9EF-35BE-72A41421E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3137" y="1452847"/>
            <a:ext cx="77057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例：用条件运算符描述了一个</a:t>
            </a:r>
            <a:r>
              <a:rPr kumimoji="1" lang="en-US" altLang="zh-CN" sz="28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2</a:t>
            </a:r>
            <a:r>
              <a:rPr kumimoji="1"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选</a:t>
            </a:r>
            <a:r>
              <a:rPr kumimoji="1" lang="en-US" altLang="zh-CN" sz="28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1</a:t>
            </a:r>
            <a:r>
              <a:rPr kumimoji="1"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的数据选择器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C24EF7-823E-8CA8-4D13-6933EB0D14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3512" y="5192997"/>
            <a:ext cx="57324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条件运算符：如果</a:t>
            </a:r>
            <a:r>
              <a:rPr kumimoji="1" lang="en-US" altLang="zh-CN" sz="2400" b="1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S</a:t>
            </a:r>
            <a:r>
              <a:rPr kumimoji="1" lang="zh-CN" altLang="en-US" sz="2400" b="1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＝</a:t>
            </a:r>
            <a:r>
              <a:rPr kumimoji="1" lang="en-US" altLang="zh-CN" sz="2400" b="1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1</a:t>
            </a:r>
            <a:r>
              <a:rPr kumimoji="1" lang="zh-CN" altLang="en-US" sz="2400" b="1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，则输出</a:t>
            </a:r>
            <a:r>
              <a:rPr kumimoji="1" lang="en-US" altLang="zh-CN" sz="2400" b="1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L</a:t>
            </a:r>
            <a:r>
              <a:rPr kumimoji="1" lang="zh-CN" altLang="en-US" sz="2400" b="1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＝</a:t>
            </a:r>
            <a:r>
              <a:rPr kumimoji="1" lang="en-US" altLang="zh-CN" sz="2400" b="1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D1</a:t>
            </a:r>
            <a:r>
              <a:rPr kumimoji="1" lang="zh-CN" altLang="en-US" sz="2400" b="1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；</a:t>
            </a:r>
          </a:p>
          <a:p>
            <a:pPr eaLnBrk="1" hangingPunct="1"/>
            <a:r>
              <a:rPr kumimoji="1" lang="zh-CN" altLang="en-US" sz="2400" b="1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否则 </a:t>
            </a:r>
            <a:r>
              <a:rPr kumimoji="1" lang="en-US" altLang="zh-CN" sz="2400" b="1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L</a:t>
            </a:r>
            <a:r>
              <a:rPr kumimoji="1" lang="zh-CN" altLang="en-US" sz="2400" b="1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＝</a:t>
            </a:r>
            <a:r>
              <a:rPr kumimoji="1" lang="en-US" altLang="zh-CN" sz="2400" b="1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D0</a:t>
            </a:r>
            <a:endParaRPr kumimoji="1" lang="zh-CN" altLang="en-US" sz="2400" b="1">
              <a:solidFill>
                <a:srgbClr val="000066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DD113E51-C75C-A8CF-9546-1DF0C31D37CD}"/>
              </a:ext>
            </a:extLst>
          </p:cNvPr>
          <p:cNvSpPr>
            <a:spLocks noChangeShapeType="1"/>
          </p:cNvSpPr>
          <p:nvPr/>
        </p:nvSpPr>
        <p:spPr bwMode="auto">
          <a:xfrm>
            <a:off x="2992437" y="4286534"/>
            <a:ext cx="3024187" cy="0"/>
          </a:xfrm>
          <a:prstGeom prst="line">
            <a:avLst/>
          </a:prstGeom>
          <a:noFill/>
          <a:ln w="2857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" name="Freeform 9">
            <a:extLst>
              <a:ext uri="{FF2B5EF4-FFF2-40B4-BE49-F238E27FC236}">
                <a16:creationId xmlns:a16="http://schemas.microsoft.com/office/drawing/2014/main" id="{8685D82F-23E9-9F6E-4E31-89D11FC52499}"/>
              </a:ext>
            </a:extLst>
          </p:cNvPr>
          <p:cNvSpPr>
            <a:spLocks/>
          </p:cNvSpPr>
          <p:nvPr/>
        </p:nvSpPr>
        <p:spPr bwMode="auto">
          <a:xfrm>
            <a:off x="4071937" y="4286534"/>
            <a:ext cx="1081087" cy="936625"/>
          </a:xfrm>
          <a:custGeom>
            <a:avLst/>
            <a:gdLst>
              <a:gd name="T0" fmla="*/ 2147483646 w 681"/>
              <a:gd name="T1" fmla="*/ 0 h 590"/>
              <a:gd name="T2" fmla="*/ 2147483646 w 681"/>
              <a:gd name="T3" fmla="*/ 2147483646 h 590"/>
              <a:gd name="T4" fmla="*/ 0 w 681"/>
              <a:gd name="T5" fmla="*/ 2147483646 h 59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681" h="590">
                <a:moveTo>
                  <a:pt x="681" y="0"/>
                </a:moveTo>
                <a:cubicBezTo>
                  <a:pt x="624" y="87"/>
                  <a:pt x="567" y="174"/>
                  <a:pt x="454" y="272"/>
                </a:cubicBezTo>
                <a:cubicBezTo>
                  <a:pt x="341" y="370"/>
                  <a:pt x="68" y="545"/>
                  <a:pt x="0" y="590"/>
                </a:cubicBezTo>
              </a:path>
            </a:pathLst>
          </a:custGeom>
          <a:noFill/>
          <a:ln w="9525">
            <a:solidFill>
              <a:schemeClr val="accent2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1115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67C67-CA00-17C8-5D96-2A77AC950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A41C5705-431D-3626-A1B6-AA261B7B5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6588645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格雷码（主要记住怎么跟二进制转换）</a:t>
            </a:r>
          </a:p>
        </p:txBody>
      </p:sp>
      <p:sp>
        <p:nvSpPr>
          <p:cNvPr id="3" name="Text Box 17">
            <a:extLst>
              <a:ext uri="{FF2B5EF4-FFF2-40B4-BE49-F238E27FC236}">
                <a16:creationId xmlns:a16="http://schemas.microsoft.com/office/drawing/2014/main" id="{92A3127F-F1F9-2E85-FD51-B818D1EEC8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5278" y="1419202"/>
            <a:ext cx="5534305" cy="1147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indent="-342900" fontAlgn="base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kumimoji="0"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kumimoji="0"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编码特点是：任何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两个相邻代码之间仅有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位不同。</a:t>
            </a:r>
          </a:p>
        </p:txBody>
      </p:sp>
      <p:graphicFrame>
        <p:nvGraphicFramePr>
          <p:cNvPr id="4" name="Group 19">
            <a:extLst>
              <a:ext uri="{FF2B5EF4-FFF2-40B4-BE49-F238E27FC236}">
                <a16:creationId xmlns:a16="http://schemas.microsoft.com/office/drawing/2014/main" id="{1E61B741-7367-DCC5-4C1C-9DF2B700F2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953583"/>
              </p:ext>
            </p:extLst>
          </p:nvPr>
        </p:nvGraphicFramePr>
        <p:xfrm>
          <a:off x="7820390" y="1188720"/>
          <a:ext cx="3413125" cy="5669280"/>
        </p:xfrm>
        <a:graphic>
          <a:graphicData uri="http://schemas.openxmlformats.org/drawingml/2006/table">
            <a:tbl>
              <a:tblPr/>
              <a:tblGrid>
                <a:gridCol w="17192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3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992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二进制码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b</a:t>
                      </a:r>
                      <a:r>
                        <a:rPr kumimoji="0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3</a:t>
                      </a: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b</a:t>
                      </a:r>
                      <a:r>
                        <a:rPr kumimoji="0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b</a:t>
                      </a:r>
                      <a:r>
                        <a:rPr kumimoji="0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</a:t>
                      </a: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b</a:t>
                      </a:r>
                      <a:r>
                        <a:rPr kumimoji="0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格雷码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G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3</a:t>
                      </a: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G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G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</a:t>
                      </a: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G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481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0000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0001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0010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0011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0100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0101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0110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0111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1000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1001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1010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1011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1100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1101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1110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1111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0000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0001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0011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0010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0110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0111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0101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0100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1100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1101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1111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1110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1010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1011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1001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76099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A2D5F-3654-C353-9D7D-6AD28F8C1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69BAC0AA-AD97-30AF-DA43-D7141709A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3951705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易错（什么是线网型）</a:t>
            </a:r>
          </a:p>
        </p:txBody>
      </p:sp>
      <p:sp>
        <p:nvSpPr>
          <p:cNvPr id="3" name="Rectangle 18">
            <a:extLst>
              <a:ext uri="{FF2B5EF4-FFF2-40B4-BE49-F238E27FC236}">
                <a16:creationId xmlns:a16="http://schemas.microsoft.com/office/drawing/2014/main" id="{B364697C-C295-AE81-A5E8-32C72212A6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0566" y="1576553"/>
            <a:ext cx="8208962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 注意，</a:t>
            </a:r>
            <a:r>
              <a:rPr lang="en-US" altLang="zh-CN" sz="2800" b="1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assign</a:t>
            </a:r>
            <a:r>
              <a:rPr lang="en-US" altLang="zh-CN" sz="2800" b="1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</a:t>
            </a:r>
            <a:r>
              <a:rPr lang="zh-CN" altLang="en-US" sz="2800" b="1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语句只能对</a:t>
            </a:r>
            <a:r>
              <a:rPr lang="en-US" altLang="zh-CN" sz="2800" b="1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wire</a:t>
            </a:r>
            <a:r>
              <a:rPr lang="zh-CN" altLang="en-US" sz="2800" b="1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型变量进行赋值，所以等号左边变量名的数据类型必须是</a:t>
            </a:r>
            <a:r>
              <a:rPr lang="en-US" altLang="zh-CN" sz="2800" b="1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wire</a:t>
            </a:r>
            <a:r>
              <a:rPr lang="zh-CN" altLang="en-US" sz="2800" b="1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型。</a:t>
            </a:r>
          </a:p>
        </p:txBody>
      </p:sp>
      <p:grpSp>
        <p:nvGrpSpPr>
          <p:cNvPr id="4" name="Group 27">
            <a:extLst>
              <a:ext uri="{FF2B5EF4-FFF2-40B4-BE49-F238E27FC236}">
                <a16:creationId xmlns:a16="http://schemas.microsoft.com/office/drawing/2014/main" id="{E3CCFCB6-96FA-911D-993B-2424AFCEC486}"/>
              </a:ext>
            </a:extLst>
          </p:cNvPr>
          <p:cNvGrpSpPr>
            <a:grpSpLocks/>
          </p:cNvGrpSpPr>
          <p:nvPr/>
        </p:nvGrpSpPr>
        <p:grpSpPr bwMode="auto">
          <a:xfrm>
            <a:off x="2711607" y="3482810"/>
            <a:ext cx="2663825" cy="719138"/>
            <a:chOff x="249" y="845"/>
            <a:chExt cx="1678" cy="453"/>
          </a:xfrm>
        </p:grpSpPr>
        <p:sp>
          <p:nvSpPr>
            <p:cNvPr id="5" name="AutoShape 4">
              <a:extLst>
                <a:ext uri="{FF2B5EF4-FFF2-40B4-BE49-F238E27FC236}">
                  <a16:creationId xmlns:a16="http://schemas.microsoft.com/office/drawing/2014/main" id="{801AFA1A-3D1F-6F1E-2A92-1B0765EF9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6" y="845"/>
              <a:ext cx="181" cy="453"/>
            </a:xfrm>
            <a:prstGeom prst="leftBrace">
              <a:avLst>
                <a:gd name="adj1" fmla="val 20856"/>
                <a:gd name="adj2" fmla="val 50000"/>
              </a:avLst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" name="Rectangle 11">
              <a:extLst>
                <a:ext uri="{FF2B5EF4-FFF2-40B4-BE49-F238E27FC236}">
                  <a16:creationId xmlns:a16="http://schemas.microsoft.com/office/drawing/2014/main" id="{7B20302A-A9EC-D65E-716A-F5E18965A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" y="890"/>
              <a:ext cx="14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b="1" dirty="0">
                  <a:solidFill>
                    <a:srgbClr val="000066"/>
                  </a:solidFill>
                  <a:latin typeface="楷体_GB2312" panose="02010609030101010101" pitchFamily="49" charset="-122"/>
                  <a:ea typeface="楷体_GB2312" panose="02010609030101010101" pitchFamily="49" charset="-122"/>
                </a:rPr>
                <a:t>变量的数据类型</a:t>
              </a:r>
            </a:p>
          </p:txBody>
        </p:sp>
      </p:grpSp>
      <p:sp>
        <p:nvSpPr>
          <p:cNvPr id="7" name="Rectangle 12">
            <a:extLst>
              <a:ext uri="{FF2B5EF4-FFF2-40B4-BE49-F238E27FC236}">
                <a16:creationId xmlns:a16="http://schemas.microsoft.com/office/drawing/2014/main" id="{6D3D76B2-01A6-FD66-0B08-9D237B3497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7019" y="3843173"/>
            <a:ext cx="1409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000066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Courier New" panose="02070309020205020404" pitchFamily="49" charset="0"/>
              </a:rPr>
              <a:t>寄存器型</a:t>
            </a:r>
          </a:p>
        </p:txBody>
      </p:sp>
      <p:sp>
        <p:nvSpPr>
          <p:cNvPr id="8" name="Rectangle 15">
            <a:extLst>
              <a:ext uri="{FF2B5EF4-FFF2-40B4-BE49-F238E27FC236}">
                <a16:creationId xmlns:a16="http://schemas.microsoft.com/office/drawing/2014/main" id="{F35731BA-DEEA-9655-F401-05AEFCA65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7019" y="3338348"/>
            <a:ext cx="1103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000066"/>
                </a:solidFill>
                <a:ea typeface="楷体_GB2312" panose="02010609030101010101" pitchFamily="49" charset="-122"/>
              </a:rPr>
              <a:t>线网型</a:t>
            </a:r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65710699-A213-653E-CA16-ED1F23744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0169" y="4151148"/>
            <a:ext cx="8064500" cy="98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 sz="1000">
              <a:ea typeface="华康简宋"/>
              <a:cs typeface="Courier New" panose="02070309020205020404" pitchFamily="49" charset="0"/>
            </a:endParaRPr>
          </a:p>
          <a:p>
            <a:r>
              <a:rPr lang="zh-CN" altLang="en-US" sz="2400" b="1">
                <a:solidFill>
                  <a:srgbClr val="00B050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Courier New" panose="02070309020205020404" pitchFamily="49" charset="0"/>
              </a:rPr>
              <a:t>线网类：</a:t>
            </a:r>
            <a:r>
              <a:rPr lang="zh-CN" altLang="en-US" sz="2400" b="1">
                <a:solidFill>
                  <a:srgbClr val="000066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Courier New" panose="02070309020205020404" pitchFamily="49" charset="0"/>
              </a:rPr>
              <a:t>是指输出始终根据输入的变化而更新其值的变量</a:t>
            </a:r>
            <a:r>
              <a:rPr lang="en-US" altLang="zh-CN" sz="2400" b="1">
                <a:solidFill>
                  <a:srgbClr val="000066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Courier New" panose="02070309020205020404" pitchFamily="49" charset="0"/>
              </a:rPr>
              <a:t>,</a:t>
            </a:r>
            <a:r>
              <a:rPr lang="zh-CN" altLang="en-US" sz="2400" b="1">
                <a:solidFill>
                  <a:srgbClr val="000066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Courier New" panose="02070309020205020404" pitchFamily="49" charset="0"/>
              </a:rPr>
              <a:t>它一般指的是硬件电路中的各种物理连接</a:t>
            </a:r>
            <a:r>
              <a:rPr lang="zh-CN" altLang="en-US" sz="2400" b="1">
                <a:solidFill>
                  <a:srgbClr val="000066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。</a:t>
            </a:r>
            <a:endParaRPr lang="en-US" altLang="zh-CN" sz="2400" b="1">
              <a:solidFill>
                <a:srgbClr val="000066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10" name="Rectangle 23">
            <a:extLst>
              <a:ext uri="{FF2B5EF4-FFF2-40B4-BE49-F238E27FC236}">
                <a16:creationId xmlns:a16="http://schemas.microsoft.com/office/drawing/2014/main" id="{98CA4640-7597-C5D4-C214-B1AC95B39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7469" y="5263985"/>
            <a:ext cx="5629275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000066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例：线网型变量</a:t>
            </a:r>
            <a:r>
              <a:rPr lang="en-US" altLang="zh-CN" sz="2400" b="1" i="1">
                <a:solidFill>
                  <a:srgbClr val="000066"/>
                </a:solidFill>
                <a:ea typeface="楷体_GB2312" panose="02010609030101010101" pitchFamily="49" charset="-122"/>
              </a:rPr>
              <a:t>L</a:t>
            </a:r>
            <a:r>
              <a:rPr lang="zh-CN" altLang="en-US" sz="2400" b="1">
                <a:solidFill>
                  <a:srgbClr val="000066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的值由与门的驱动信号</a:t>
            </a:r>
            <a:r>
              <a:rPr lang="en-US" altLang="zh-CN" sz="2400" b="1" i="1">
                <a:solidFill>
                  <a:srgbClr val="000066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a</a:t>
            </a:r>
            <a:r>
              <a:rPr lang="zh-CN" altLang="en-US" sz="2400" b="1">
                <a:solidFill>
                  <a:srgbClr val="000066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和</a:t>
            </a:r>
            <a:r>
              <a:rPr lang="en-US" altLang="zh-CN" sz="2400" b="1" i="1">
                <a:solidFill>
                  <a:srgbClr val="000066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b</a:t>
            </a:r>
            <a:r>
              <a:rPr lang="zh-CN" altLang="en-US" sz="2400" b="1">
                <a:solidFill>
                  <a:srgbClr val="000066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所决定，即</a:t>
            </a:r>
            <a:r>
              <a:rPr lang="en-US" altLang="zh-CN" sz="2400" b="1" i="1">
                <a:solidFill>
                  <a:srgbClr val="000066"/>
                </a:solidFill>
                <a:ea typeface="楷体_GB2312" panose="02010609030101010101" pitchFamily="49" charset="-122"/>
              </a:rPr>
              <a:t>L</a:t>
            </a:r>
            <a:r>
              <a:rPr lang="zh-CN" altLang="en-US" sz="2400" b="1">
                <a:solidFill>
                  <a:srgbClr val="000066"/>
                </a:solidFill>
                <a:ea typeface="楷体_GB2312" panose="02010609030101010101" pitchFamily="49" charset="-122"/>
              </a:rPr>
              <a:t>＝</a:t>
            </a:r>
            <a:r>
              <a:rPr lang="en-US" altLang="zh-CN" sz="2400" b="1" i="1">
                <a:solidFill>
                  <a:srgbClr val="000066"/>
                </a:solidFill>
                <a:ea typeface="楷体_GB2312" panose="02010609030101010101" pitchFamily="49" charset="-122"/>
              </a:rPr>
              <a:t>a</a:t>
            </a:r>
            <a:r>
              <a:rPr lang="en-US" altLang="zh-CN" sz="2400" b="1">
                <a:solidFill>
                  <a:srgbClr val="000066"/>
                </a:solidFill>
                <a:ea typeface="楷体_GB2312" panose="02010609030101010101" pitchFamily="49" charset="-122"/>
              </a:rPr>
              <a:t>&amp;</a:t>
            </a:r>
            <a:r>
              <a:rPr lang="en-US" altLang="zh-CN" sz="2400" b="1" i="1">
                <a:solidFill>
                  <a:srgbClr val="000066"/>
                </a:solidFill>
                <a:ea typeface="楷体_GB2312" panose="02010609030101010101" pitchFamily="49" charset="-122"/>
              </a:rPr>
              <a:t>b</a:t>
            </a:r>
            <a:r>
              <a:rPr lang="zh-CN" altLang="en-US" sz="2400" b="1">
                <a:solidFill>
                  <a:srgbClr val="000066"/>
                </a:solidFill>
                <a:ea typeface="楷体_GB2312" panose="02010609030101010101" pitchFamily="49" charset="-122"/>
              </a:rPr>
              <a:t>。</a:t>
            </a:r>
            <a:r>
              <a:rPr lang="en-US" altLang="zh-CN" sz="2400" b="1" i="1">
                <a:solidFill>
                  <a:srgbClr val="000066"/>
                </a:solidFill>
                <a:ea typeface="楷体_GB2312" panose="02010609030101010101" pitchFamily="49" charset="-122"/>
              </a:rPr>
              <a:t>a</a:t>
            </a:r>
            <a:r>
              <a:rPr lang="zh-CN" altLang="en-US" sz="2400" b="1">
                <a:solidFill>
                  <a:srgbClr val="000066"/>
                </a:solidFill>
                <a:ea typeface="楷体_GB2312" panose="02010609030101010101" pitchFamily="49" charset="-122"/>
              </a:rPr>
              <a:t>、</a:t>
            </a:r>
            <a:r>
              <a:rPr lang="en-US" altLang="zh-CN" sz="2400" b="1" i="1">
                <a:solidFill>
                  <a:srgbClr val="000066"/>
                </a:solidFill>
                <a:ea typeface="楷体_GB2312" panose="02010609030101010101" pitchFamily="49" charset="-122"/>
              </a:rPr>
              <a:t>b</a:t>
            </a:r>
            <a:r>
              <a:rPr lang="zh-CN" altLang="en-US" sz="2400" b="1">
                <a:solidFill>
                  <a:srgbClr val="000066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的值发生变化，线网</a:t>
            </a:r>
            <a:r>
              <a:rPr lang="en-US" altLang="zh-CN" sz="2400" b="1">
                <a:solidFill>
                  <a:srgbClr val="000066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L</a:t>
            </a:r>
            <a:r>
              <a:rPr lang="zh-CN" altLang="en-US" sz="2400" b="1">
                <a:solidFill>
                  <a:srgbClr val="000066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的值会立即跟着变化。</a:t>
            </a:r>
          </a:p>
        </p:txBody>
      </p:sp>
      <p:sp>
        <p:nvSpPr>
          <p:cNvPr id="11" name="AutoShape 26">
            <a:extLst>
              <a:ext uri="{FF2B5EF4-FFF2-40B4-BE49-F238E27FC236}">
                <a16:creationId xmlns:a16="http://schemas.microsoft.com/office/drawing/2014/main" id="{0E251E6D-4B29-8ACC-204D-B4939B2E51F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5915975" y="1688142"/>
            <a:ext cx="1368425" cy="8351838"/>
          </a:xfrm>
          <a:prstGeom prst="roundRect">
            <a:avLst>
              <a:gd name="adj" fmla="val 36704"/>
            </a:avLst>
          </a:prstGeom>
          <a:noFill/>
          <a:ln w="38100">
            <a:solidFill>
              <a:srgbClr val="66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2" name="Object 50">
            <a:extLst>
              <a:ext uri="{FF2B5EF4-FFF2-40B4-BE49-F238E27FC236}">
                <a16:creationId xmlns:a16="http://schemas.microsoft.com/office/drawing/2014/main" id="{707D3954-8B9D-9AD9-2DB3-4117841A1E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4345721"/>
              </p:ext>
            </p:extLst>
          </p:nvPr>
        </p:nvGraphicFramePr>
        <p:xfrm>
          <a:off x="8183719" y="5163973"/>
          <a:ext cx="2303463" cy="1398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图片" r:id="rId3" imgW="971550" imgH="590550" progId="Word.Picture.8">
                  <p:embed/>
                </p:oleObj>
              </mc:Choice>
              <mc:Fallback>
                <p:oleObj name="图片" r:id="rId3" imgW="971550" imgH="590550" progId="Word.Picture.8">
                  <p:embed/>
                  <p:pic>
                    <p:nvPicPr>
                      <p:cNvPr id="32782" name="Object 50">
                        <a:extLst>
                          <a:ext uri="{FF2B5EF4-FFF2-40B4-BE49-F238E27FC236}">
                            <a16:creationId xmlns:a16="http://schemas.microsoft.com/office/drawing/2014/main" id="{E75BA78A-87DB-ED3D-4BAF-777D675CCB1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83719" y="5163973"/>
                        <a:ext cx="2303463" cy="1398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4681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utoUpdateAnimBg="0"/>
      <p:bldP spid="9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7975E-4AC2-FF0F-03DF-C78BBCB74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06683EC9-8808-3FE6-58BE-560BF61AFC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2068177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行为级建模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67A7E31-6CC4-76BA-9C21-7F103CEBF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3385" y="1451353"/>
            <a:ext cx="7632700" cy="3290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75000"/>
              </a:lnSpc>
            </a:pPr>
            <a:r>
              <a:rPr kumimoji="1"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常用语句：</a:t>
            </a:r>
          </a:p>
          <a:p>
            <a:pPr eaLnBrk="1" hangingPunct="1">
              <a:lnSpc>
                <a:spcPct val="175000"/>
              </a:lnSpc>
            </a:pPr>
            <a:r>
              <a:rPr kumimoji="1"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1. always</a:t>
            </a:r>
            <a:r>
              <a:rPr kumimoji="1"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语句结构及过程赋值语句</a:t>
            </a:r>
          </a:p>
          <a:p>
            <a:pPr eaLnBrk="1" hangingPunct="1">
              <a:lnSpc>
                <a:spcPct val="175000"/>
              </a:lnSpc>
            </a:pPr>
            <a:r>
              <a:rPr kumimoji="1"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2. </a:t>
            </a:r>
            <a:r>
              <a:rPr kumimoji="1"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条件语句（</a:t>
            </a:r>
            <a:r>
              <a:rPr kumimoji="1"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if-else</a:t>
            </a:r>
            <a:r>
              <a:rPr kumimoji="1"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）</a:t>
            </a:r>
          </a:p>
          <a:p>
            <a:pPr eaLnBrk="1" hangingPunct="1">
              <a:lnSpc>
                <a:spcPct val="175000"/>
              </a:lnSpc>
            </a:pPr>
            <a:r>
              <a:rPr kumimoji="1"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3. </a:t>
            </a:r>
            <a:r>
              <a:rPr kumimoji="1"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多路分支语句（</a:t>
            </a:r>
            <a:r>
              <a:rPr kumimoji="1"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case-</a:t>
            </a:r>
            <a:r>
              <a:rPr kumimoji="1" lang="en-US" altLang="zh-CN" sz="2400" b="1" dirty="0" err="1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endcase</a:t>
            </a:r>
            <a:r>
              <a:rPr kumimoji="1"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）</a:t>
            </a:r>
          </a:p>
          <a:p>
            <a:pPr eaLnBrk="1" hangingPunct="1">
              <a:lnSpc>
                <a:spcPct val="175000"/>
              </a:lnSpc>
            </a:pPr>
            <a:r>
              <a:rPr kumimoji="1"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4. for</a:t>
            </a:r>
            <a:r>
              <a:rPr kumimoji="1"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循环语句（例如 </a:t>
            </a:r>
            <a:r>
              <a:rPr kumimoji="1"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for </a:t>
            </a:r>
            <a:r>
              <a:rPr kumimoji="1"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等）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CE445C0-F7FA-1EDC-27F1-F2B4DAF2B945}"/>
              </a:ext>
            </a:extLst>
          </p:cNvPr>
          <p:cNvSpPr txBox="1"/>
          <p:nvPr/>
        </p:nvSpPr>
        <p:spPr>
          <a:xfrm>
            <a:off x="7360520" y="3520465"/>
            <a:ext cx="61824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fr-FR" altLang="zh-CN" sz="3600" b="1" dirty="0">
                <a:solidFill>
                  <a:srgbClr val="0000CC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casex</a:t>
            </a:r>
            <a:r>
              <a:rPr kumimoji="1" lang="zh-CN" altLang="en-US" sz="36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和</a:t>
            </a:r>
            <a:r>
              <a:rPr kumimoji="1" lang="fr-FR" altLang="zh-CN" sz="3600" b="1" dirty="0">
                <a:solidFill>
                  <a:srgbClr val="0000CC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casez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4461797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D2E7D-FA1E-696E-88D0-70608C4B9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1AD08D5D-56EA-F92E-01A7-E5397006B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93805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框架</a:t>
            </a:r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65FB7584-AA2E-9151-DF8D-B2834AE35D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0431" y="1464552"/>
            <a:ext cx="6688138" cy="2327275"/>
          </a:xfrm>
          <a:prstGeom prst="rect">
            <a:avLst/>
          </a:prstGeom>
          <a:solidFill>
            <a:srgbClr val="FF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kumimoji="1" lang="en-US" altLang="zh-CN" sz="2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always</a:t>
            </a:r>
            <a:r>
              <a:rPr kumimoji="1"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2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1"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1" lang="zh-CN" altLang="en-US" sz="2400" b="1" dirty="0">
                <a:latin typeface="宋体" panose="02010600030101010101" pitchFamily="2" charset="-122"/>
              </a:rPr>
              <a:t>事件控制表达式</a:t>
            </a:r>
            <a:r>
              <a:rPr kumimoji="1"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kumimoji="1" lang="en-US" altLang="zh-CN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b</a:t>
            </a:r>
            <a:r>
              <a:rPr kumimoji="1" lang="en-US" altLang="zh-CN" sz="2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egin</a:t>
            </a:r>
            <a:r>
              <a:rPr kumimoji="1" lang="zh-CN" altLang="en-US" sz="2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：块名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kumimoji="1" lang="zh-CN" altLang="en-US" sz="2400" b="1" dirty="0">
                <a:latin typeface="宋体" panose="02010600030101010101" pitchFamily="2" charset="-122"/>
              </a:rPr>
              <a:t>   块内局部变量的定义；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kumimoji="1" lang="zh-CN" altLang="en-US" sz="2400" b="1" dirty="0">
                <a:latin typeface="宋体" panose="02010600030101010101" pitchFamily="2" charset="-122"/>
              </a:rPr>
              <a:t>   </a:t>
            </a:r>
            <a:r>
              <a:rPr kumimoji="1" lang="zh-CN" altLang="en-US" sz="2400" b="1" dirty="0">
                <a:solidFill>
                  <a:schemeClr val="accent2"/>
                </a:solidFill>
                <a:latin typeface="宋体" panose="02010600030101010101" pitchFamily="2" charset="-122"/>
              </a:rPr>
              <a:t>过程赋值语句</a:t>
            </a:r>
            <a:r>
              <a:rPr kumimoji="1" lang="zh-CN" altLang="en-US" sz="2400" b="1" dirty="0">
                <a:latin typeface="宋体" panose="02010600030101010101" pitchFamily="2" charset="-122"/>
              </a:rPr>
              <a:t>（包括高级语句）</a:t>
            </a:r>
            <a:r>
              <a:rPr kumimoji="1"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kumimoji="1" lang="en-US" altLang="zh-CN" sz="2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8C70CB-8319-ECF7-D8BD-422D87BFAACF}"/>
              </a:ext>
            </a:extLst>
          </p:cNvPr>
          <p:cNvSpPr txBox="1">
            <a:spLocks noChangeArrowheads="1"/>
          </p:cNvSpPr>
          <p:nvPr/>
        </p:nvSpPr>
        <p:spPr>
          <a:xfrm>
            <a:off x="1799470" y="4285888"/>
            <a:ext cx="7874252" cy="22095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folHlin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always</a:t>
            </a:r>
            <a:r>
              <a:rPr lang="zh-CN" altLang="en-US" sz="2400" b="1" dirty="0">
                <a:solidFill>
                  <a:schemeClr val="folHlin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后面紧跟两种类型：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电平敏感</a:t>
            </a:r>
            <a:r>
              <a:rPr lang="zh-CN" altLang="en-US" sz="2400" b="1" dirty="0">
                <a:solidFill>
                  <a:schemeClr val="folHlin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和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边沿触发</a:t>
            </a:r>
            <a:r>
              <a:rPr lang="zh-CN" altLang="en-US" sz="2400" b="1" dirty="0">
                <a:solidFill>
                  <a:schemeClr val="folHlin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。</a:t>
            </a:r>
          </a:p>
          <a:p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电平敏感事件：</a:t>
            </a:r>
            <a:endParaRPr lang="zh-CN" altLang="en-US" sz="2400" b="1" dirty="0">
              <a:solidFill>
                <a:schemeClr val="folHlin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  <a:p>
            <a:r>
              <a:rPr lang="en-US" altLang="zh-CN" sz="2400" b="1" dirty="0">
                <a:solidFill>
                  <a:schemeClr val="folHlin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Verilog HDL</a:t>
            </a:r>
            <a:r>
              <a:rPr lang="zh-CN" altLang="en-US" sz="2400" b="1" dirty="0">
                <a:solidFill>
                  <a:schemeClr val="folHlin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中用关键词</a:t>
            </a:r>
            <a:r>
              <a:rPr lang="en-US" altLang="zh-CN" sz="24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posedge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（上升沿）</a:t>
            </a:r>
            <a:r>
              <a:rPr lang="zh-CN" altLang="en-US" sz="2400" b="1" dirty="0">
                <a:solidFill>
                  <a:schemeClr val="folHlin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和</a:t>
            </a:r>
            <a:r>
              <a:rPr lang="en-US" altLang="zh-CN" sz="24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negedge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（下降沿）</a:t>
            </a:r>
            <a:r>
              <a:rPr lang="zh-CN" altLang="en-US" sz="2400" b="1" dirty="0">
                <a:solidFill>
                  <a:schemeClr val="folHlin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进行说明，这就是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边沿触发事件</a:t>
            </a:r>
            <a:r>
              <a:rPr lang="zh-CN" altLang="en-US" sz="2400" b="1" dirty="0">
                <a:solidFill>
                  <a:schemeClr val="folHlin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。</a:t>
            </a:r>
          </a:p>
        </p:txBody>
      </p:sp>
      <p:sp>
        <p:nvSpPr>
          <p:cNvPr id="5" name="Text Box 8">
            <a:extLst>
              <a:ext uri="{FF2B5EF4-FFF2-40B4-BE49-F238E27FC236}">
                <a16:creationId xmlns:a16="http://schemas.microsoft.com/office/drawing/2014/main" id="{D9E746F1-BF42-2906-D87B-55005538B3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9252" y="6100549"/>
            <a:ext cx="4106748" cy="461665"/>
          </a:xfrm>
          <a:prstGeom prst="rect">
            <a:avLst/>
          </a:prstGeom>
          <a:solidFill>
            <a:srgbClr val="FF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 dirty="0">
                <a:solidFill>
                  <a:srgbClr val="0000FF"/>
                </a:solidFill>
                <a:latin typeface="Courier New" panose="02070309020205020404" pitchFamily="49" charset="0"/>
                <a:ea typeface="黑体" panose="02010609060101010101" pitchFamily="49" charset="-122"/>
              </a:rPr>
              <a:t>always</a:t>
            </a:r>
            <a:r>
              <a:rPr kumimoji="1" lang="en-US" altLang="zh-CN" sz="2400" b="1" dirty="0">
                <a:latin typeface="Courier New" panose="02070309020205020404" pitchFamily="49" charset="0"/>
                <a:ea typeface="黑体" panose="02010609060101010101" pitchFamily="49" charset="-122"/>
              </a:rPr>
              <a:t> </a:t>
            </a:r>
            <a:r>
              <a:rPr kumimoji="1" lang="en-US" altLang="zh-CN" sz="2400" b="1" dirty="0">
                <a:solidFill>
                  <a:srgbClr val="0000FF"/>
                </a:solidFill>
                <a:latin typeface="Courier New" panose="02070309020205020404" pitchFamily="49" charset="0"/>
                <a:ea typeface="黑体" panose="02010609060101010101" pitchFamily="49" charset="-122"/>
              </a:rPr>
              <a:t>@</a:t>
            </a:r>
            <a:r>
              <a:rPr kumimoji="1" lang="en-US" altLang="zh-CN" sz="2400" b="1" dirty="0">
                <a:latin typeface="Courier New" panose="02070309020205020404" pitchFamily="49" charset="0"/>
                <a:ea typeface="黑体" panose="02010609060101010101" pitchFamily="49" charset="-122"/>
              </a:rPr>
              <a:t>(</a:t>
            </a:r>
            <a:r>
              <a:rPr kumimoji="1" lang="en-US" altLang="zh-CN" sz="2400" b="1" dirty="0">
                <a:solidFill>
                  <a:srgbClr val="0000FF"/>
                </a:solidFill>
                <a:latin typeface="Courier New" panose="02070309020205020404" pitchFamily="49" charset="0"/>
                <a:ea typeface="黑体" panose="02010609060101010101" pitchFamily="49" charset="-122"/>
              </a:rPr>
              <a:t>posedge</a:t>
            </a:r>
            <a:r>
              <a:rPr kumimoji="1" lang="en-US" altLang="zh-CN" sz="2400" b="1" dirty="0">
                <a:latin typeface="Courier New" panose="02070309020205020404" pitchFamily="49" charset="0"/>
                <a:ea typeface="黑体" panose="02010609060101010101" pitchFamily="49" charset="-122"/>
              </a:rPr>
              <a:t> </a:t>
            </a:r>
            <a:r>
              <a:rPr kumimoji="1" lang="en-US" altLang="zh-CN" sz="2400" b="1" dirty="0" err="1">
                <a:latin typeface="Courier New" panose="02070309020205020404" pitchFamily="49" charset="0"/>
                <a:ea typeface="黑体" panose="02010609060101010101" pitchFamily="49" charset="-122"/>
              </a:rPr>
              <a:t>clk</a:t>
            </a:r>
            <a:r>
              <a:rPr kumimoji="1" lang="en-US" altLang="zh-CN" sz="2400" b="1" dirty="0">
                <a:latin typeface="Courier New" panose="02070309020205020404" pitchFamily="49" charset="0"/>
                <a:ea typeface="黑体" panose="02010609060101010101" pitchFamily="49" charset="-122"/>
              </a:rPr>
              <a:t>)</a:t>
            </a:r>
          </a:p>
        </p:txBody>
      </p:sp>
      <p:sp>
        <p:nvSpPr>
          <p:cNvPr id="6" name="Text Box 9">
            <a:extLst>
              <a:ext uri="{FF2B5EF4-FFF2-40B4-BE49-F238E27FC236}">
                <a16:creationId xmlns:a16="http://schemas.microsoft.com/office/drawing/2014/main" id="{DB7AFA6E-2B4D-7AB3-D49A-4113D77C7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7947" y="6100549"/>
            <a:ext cx="3025775" cy="461665"/>
          </a:xfrm>
          <a:prstGeom prst="rect">
            <a:avLst/>
          </a:prstGeom>
          <a:solidFill>
            <a:srgbClr val="FF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 dirty="0">
                <a:solidFill>
                  <a:srgbClr val="0000FF"/>
                </a:solidFill>
                <a:latin typeface="Courier New" panose="02070309020205020404" pitchFamily="49" charset="0"/>
                <a:ea typeface="黑体" panose="02010609060101010101" pitchFamily="49" charset="-122"/>
              </a:rPr>
              <a:t>@</a:t>
            </a:r>
            <a:r>
              <a:rPr kumimoji="1" lang="en-US" altLang="zh-CN" sz="2400" b="1" dirty="0">
                <a:latin typeface="Courier New" panose="02070309020205020404" pitchFamily="49" charset="0"/>
                <a:ea typeface="黑体" panose="02010609060101010101" pitchFamily="49" charset="-122"/>
              </a:rPr>
              <a:t>(</a:t>
            </a:r>
            <a:r>
              <a:rPr kumimoji="1" lang="en-US" altLang="zh-CN" sz="2400" b="1" dirty="0">
                <a:solidFill>
                  <a:srgbClr val="0000FF"/>
                </a:solidFill>
                <a:latin typeface="Courier New" panose="02070309020205020404" pitchFamily="49" charset="0"/>
                <a:ea typeface="黑体" panose="02010609060101010101" pitchFamily="49" charset="-122"/>
              </a:rPr>
              <a:t>negedge</a:t>
            </a:r>
            <a:r>
              <a:rPr kumimoji="1" lang="en-US" altLang="zh-CN" sz="2400" b="1" dirty="0">
                <a:latin typeface="Courier New" panose="02070309020205020404" pitchFamily="49" charset="0"/>
                <a:ea typeface="黑体" panose="02010609060101010101" pitchFamily="49" charset="-122"/>
              </a:rPr>
              <a:t> </a:t>
            </a:r>
            <a:r>
              <a:rPr kumimoji="1" lang="en-US" altLang="zh-CN" sz="2400" b="1" dirty="0" err="1">
                <a:latin typeface="Courier New" panose="02070309020205020404" pitchFamily="49" charset="0"/>
                <a:ea typeface="黑体" panose="02010609060101010101" pitchFamily="49" charset="-122"/>
              </a:rPr>
              <a:t>clk</a:t>
            </a:r>
            <a:r>
              <a:rPr kumimoji="1" lang="en-US" altLang="zh-CN" sz="2400" b="1" dirty="0">
                <a:latin typeface="Courier New" panose="02070309020205020404" pitchFamily="49" charset="0"/>
                <a:ea typeface="黑体" panose="02010609060101010101" pitchFamily="49" charset="-122"/>
              </a:rPr>
              <a:t>)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6B4A3E00-99A0-F52F-A758-C4A0BDAC49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7769" y="4681103"/>
            <a:ext cx="246093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indent="2667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always @(D, S)</a:t>
            </a:r>
            <a:endParaRPr lang="zh-CN" altLang="en-US" sz="2000" b="1" dirty="0">
              <a:solidFill>
                <a:schemeClr val="folHlink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85315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 autoUpdateAnimBg="0"/>
      <p:bldP spid="6" grpId="0" animBg="1" autoUpdateAnimBg="0"/>
      <p:bldP spid="7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1F7ED-0217-97BA-AA1B-D7BECE1BB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40603B10-BB75-4A1D-68BC-C4919D539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621193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阻塞型过程赋值与非阻塞型过程赋值</a:t>
            </a: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A99F2100-655D-978A-0C65-2D32289C2F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8624" y="1469030"/>
            <a:ext cx="7823200" cy="164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kumimoji="1" lang="zh-CN" altLang="en-US" sz="3200" b="1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赋值算符</a:t>
            </a:r>
            <a:r>
              <a:rPr kumimoji="1" lang="en-US" altLang="zh-CN" sz="3200" b="1"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kumimoji="1" lang="zh-CN" altLang="en-US" sz="32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＝</a:t>
            </a:r>
            <a:r>
              <a:rPr kumimoji="1" lang="en-US" altLang="zh-CN" sz="3200" b="1">
                <a:latin typeface="华文楷体" panose="02010600040101010101" pitchFamily="2" charset="-122"/>
                <a:ea typeface="华文楷体" panose="02010600040101010101" pitchFamily="2" charset="-122"/>
              </a:rPr>
              <a:t>) </a:t>
            </a:r>
            <a:r>
              <a:rPr kumimoji="1" lang="zh-CN" altLang="en-US" sz="3200" b="1"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kumimoji="1" lang="zh-CN" altLang="en-US" sz="3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阻塞型过程赋值算符</a:t>
            </a: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</a:t>
            </a:r>
            <a:r>
              <a:rPr kumimoji="1" lang="zh-CN" altLang="en-US" sz="2800" b="1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前一条语句没有完成赋值过程之前，后面的语句不可能被执行。</a:t>
            </a:r>
          </a:p>
        </p:txBody>
      </p:sp>
      <p:sp>
        <p:nvSpPr>
          <p:cNvPr id="4" name="Text Box 9">
            <a:extLst>
              <a:ext uri="{FF2B5EF4-FFF2-40B4-BE49-F238E27FC236}">
                <a16:creationId xmlns:a16="http://schemas.microsoft.com/office/drawing/2014/main" id="{67208E90-9B84-5E60-19B6-CCB28AC196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1624" y="3407368"/>
            <a:ext cx="7823200" cy="164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kumimoji="1" lang="zh-CN" altLang="en-US" sz="3200" b="1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赋值算符</a:t>
            </a:r>
            <a:r>
              <a:rPr kumimoji="1" lang="en-US" altLang="zh-CN" sz="3200" b="1"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kumimoji="1" lang="en-US" altLang="zh-CN" sz="32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&lt;</a:t>
            </a:r>
            <a:r>
              <a:rPr kumimoji="1" lang="zh-CN" altLang="en-US" sz="32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＝</a:t>
            </a:r>
            <a:r>
              <a:rPr kumimoji="1" lang="en-US" altLang="zh-CN" sz="3200" b="1">
                <a:latin typeface="华文楷体" panose="02010600040101010101" pitchFamily="2" charset="-122"/>
                <a:ea typeface="华文楷体" panose="02010600040101010101" pitchFamily="2" charset="-122"/>
              </a:rPr>
              <a:t>) </a:t>
            </a:r>
            <a:r>
              <a:rPr kumimoji="1" lang="zh-CN" altLang="en-US" sz="3200" b="1"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kumimoji="1" lang="zh-CN" altLang="en-US" sz="3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非阻塞型过程赋值算符</a:t>
            </a: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</a:t>
            </a:r>
            <a:r>
              <a:rPr kumimoji="1" lang="zh-CN" altLang="en-US" sz="2800" b="1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一条非阻塞型赋值语句的执行，并不会影响块中其它语句的执行</a:t>
            </a:r>
          </a:p>
        </p:txBody>
      </p:sp>
    </p:spTree>
    <p:extLst>
      <p:ext uri="{BB962C8B-B14F-4D97-AF65-F5344CB8AC3E}">
        <p14:creationId xmlns:p14="http://schemas.microsoft.com/office/powerpoint/2010/main" val="41981932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utoUpdateAnimBg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BC9D3-2985-87C4-E67F-806C5529C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1DAA834E-45E4-93CF-41ED-547A549855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93805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例题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55BFEA-9BB5-6499-0A3A-3279906E68CD}"/>
              </a:ext>
            </a:extLst>
          </p:cNvPr>
          <p:cNvSpPr txBox="1"/>
          <p:nvPr/>
        </p:nvSpPr>
        <p:spPr>
          <a:xfrm>
            <a:off x="3604260" y="1952307"/>
            <a:ext cx="4983480" cy="2953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FF0000"/>
                </a:solidFill>
                <a:latin typeface="+mn-ea"/>
                <a:sym typeface="+mn-ea"/>
              </a:rPr>
              <a:t>◎</a:t>
            </a:r>
            <a:r>
              <a:rPr lang="zh-CN" altLang="en-US" sz="2800" dirty="0"/>
              <a:t>补写代码：</a:t>
            </a:r>
          </a:p>
          <a:p>
            <a:pPr algn="l"/>
            <a:r>
              <a:rPr lang="en-US" altLang="zh-CN" sz="2800" dirty="0"/>
              <a:t>1</a:t>
            </a:r>
            <a:r>
              <a:rPr lang="zh-CN" altLang="en-US" sz="2800" dirty="0"/>
              <a:t>、补写端口类型</a:t>
            </a:r>
            <a:r>
              <a:rPr lang="en-US" altLang="zh-CN" sz="2800" dirty="0"/>
              <a:t>input</a:t>
            </a:r>
            <a:r>
              <a:rPr lang="zh-CN" altLang="en-US" sz="2800" dirty="0"/>
              <a:t>、</a:t>
            </a:r>
            <a:r>
              <a:rPr lang="en-US" altLang="zh-CN" sz="2800" dirty="0"/>
              <a:t>output</a:t>
            </a:r>
          </a:p>
          <a:p>
            <a:pPr algn="l"/>
            <a:r>
              <a:rPr lang="en-US" altLang="zh-CN" sz="2800" dirty="0"/>
              <a:t>2</a:t>
            </a:r>
            <a:r>
              <a:rPr lang="zh-CN" altLang="en-US" sz="2800" dirty="0"/>
              <a:t>、补写数据类型</a:t>
            </a:r>
            <a:r>
              <a:rPr lang="en-US" altLang="zh-CN" sz="2800" dirty="0"/>
              <a:t>wire</a:t>
            </a:r>
            <a:r>
              <a:rPr lang="zh-CN" altLang="en-US" sz="2800" dirty="0"/>
              <a:t>、</a:t>
            </a:r>
            <a:r>
              <a:rPr lang="en-US" altLang="zh-CN" sz="2800" dirty="0"/>
              <a:t>reg</a:t>
            </a:r>
          </a:p>
          <a:p>
            <a:pPr algn="l"/>
            <a:r>
              <a:rPr lang="en-US" altLang="zh-CN" sz="2800" dirty="0"/>
              <a:t>3</a:t>
            </a:r>
            <a:r>
              <a:rPr lang="zh-CN" altLang="en-US" sz="2800" dirty="0"/>
              <a:t>、补写上升</a:t>
            </a:r>
            <a:r>
              <a:rPr lang="en-US" altLang="zh-CN" sz="2800" dirty="0"/>
              <a:t>/</a:t>
            </a:r>
            <a:r>
              <a:rPr lang="zh-CN" altLang="en-US" sz="2800" dirty="0"/>
              <a:t>下降沿触发</a:t>
            </a:r>
          </a:p>
          <a:p>
            <a:pPr algn="l"/>
            <a:r>
              <a:rPr lang="en-US" altLang="zh-CN" sz="2800" dirty="0"/>
              <a:t>4</a:t>
            </a:r>
            <a:r>
              <a:rPr lang="zh-CN" altLang="en-US" sz="2800" dirty="0"/>
              <a:t>、补写状态转换</a:t>
            </a:r>
          </a:p>
          <a:p>
            <a:pPr algn="l"/>
            <a:r>
              <a:rPr lang="en-US" altLang="zh-CN" sz="2800" dirty="0"/>
              <a:t>5</a:t>
            </a:r>
            <a:r>
              <a:rPr lang="zh-CN" altLang="en-US" sz="2800" dirty="0"/>
              <a:t>、其他补写</a:t>
            </a:r>
            <a:endParaRPr lang="en-US" altLang="zh-CN" dirty="0"/>
          </a:p>
          <a:p>
            <a:pPr algn="l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390193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67718-358D-E902-EE31-83487BD1D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694541B7-92D8-3C91-42E4-87FA20165E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93805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例题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38FA35-E369-9B2F-63E2-3B1774A46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047" y="4172314"/>
            <a:ext cx="5765126" cy="25030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210FC6C-119E-4ED0-A76E-C37579C45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0532" y="1235390"/>
            <a:ext cx="4534157" cy="277459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B3ACEB4-9931-D050-B9BE-17BE4D9B5C33}"/>
              </a:ext>
            </a:extLst>
          </p:cNvPr>
          <p:cNvSpPr txBox="1"/>
          <p:nvPr/>
        </p:nvSpPr>
        <p:spPr>
          <a:xfrm>
            <a:off x="1903864" y="1423748"/>
            <a:ext cx="61824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800" dirty="0">
                <a:solidFill>
                  <a:schemeClr val="tx1"/>
                </a:solidFill>
              </a:rPr>
              <a:t>补写数据类型</a:t>
            </a:r>
            <a:r>
              <a:rPr lang="en-US" altLang="zh-CN" sz="1800" dirty="0">
                <a:solidFill>
                  <a:schemeClr val="tx1"/>
                </a:solidFill>
              </a:rPr>
              <a:t>wire</a:t>
            </a:r>
            <a:r>
              <a:rPr lang="zh-CN" altLang="en-US" sz="1800" dirty="0">
                <a:solidFill>
                  <a:schemeClr val="tx1"/>
                </a:solidFill>
              </a:rPr>
              <a:t>、</a:t>
            </a:r>
            <a:r>
              <a:rPr lang="en-US" altLang="zh-CN" sz="1800" dirty="0">
                <a:solidFill>
                  <a:schemeClr val="tx1"/>
                </a:solidFill>
              </a:rPr>
              <a:t>reg</a:t>
            </a:r>
          </a:p>
          <a:p>
            <a:pPr algn="l"/>
            <a:r>
              <a:rPr lang="zh-CN" altLang="en-US" sz="1800" dirty="0">
                <a:solidFill>
                  <a:schemeClr val="tx1"/>
                </a:solidFill>
              </a:rPr>
              <a:t>补写上升</a:t>
            </a:r>
            <a:r>
              <a:rPr lang="en-US" altLang="zh-CN" sz="1800" dirty="0">
                <a:solidFill>
                  <a:schemeClr val="tx1"/>
                </a:solidFill>
              </a:rPr>
              <a:t>/</a:t>
            </a:r>
            <a:r>
              <a:rPr lang="zh-CN" altLang="en-US" sz="1800" dirty="0">
                <a:solidFill>
                  <a:schemeClr val="tx1"/>
                </a:solidFill>
              </a:rPr>
              <a:t>下降沿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57576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D7577-855B-EB05-BBE2-A42F451E2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3F965E92-E8FB-7684-317C-A92F3795B1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93805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例题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2F3995-D942-38E6-8D16-3F676B966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477" y="1210310"/>
            <a:ext cx="5525135" cy="564769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426F4F0-AF65-DE44-F091-8B249657AF18}"/>
              </a:ext>
            </a:extLst>
          </p:cNvPr>
          <p:cNvSpPr txBox="1"/>
          <p:nvPr/>
        </p:nvSpPr>
        <p:spPr>
          <a:xfrm>
            <a:off x="2278341" y="1739667"/>
            <a:ext cx="6182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</a:rPr>
              <a:t>补写状态转换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7436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3363D-0EF7-3C2A-C162-5B0D0825C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D18B964B-C6E8-94E5-6CC1-31B7DA8A7A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93805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例题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09273B-1FB9-C456-7234-A9DB266D8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607" y="1059411"/>
            <a:ext cx="6885459" cy="580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9176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411F4-4E09-007C-94FA-421B104FE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4020F9E0-2F5D-76CA-0EFC-7B58E617E5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93805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例题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78A22D-201F-1470-0CA4-CEA51140A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356" y="1371600"/>
            <a:ext cx="4396207" cy="497097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DFD147F-2A4F-A150-4E06-2C55F8520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0357" y="1371600"/>
            <a:ext cx="3834713" cy="212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009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03947-7473-70C8-1131-2DE07D523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B0784E4E-D556-7A30-63ED-A4C34DC7A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93805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例题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20707B-2D74-6AE4-7559-443BDA25D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978" y="1471001"/>
            <a:ext cx="914400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04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C5BD9-D7B9-67F4-D67D-0B284780B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802BEE13-5877-1CF3-73F5-ABC6F6321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3198293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转换（纯记方法）</a:t>
            </a: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B8A29F87-B27D-6EFD-5209-EE56F8EF9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0482" y="1285190"/>
            <a:ext cx="49685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zh-CN" altLang="en-US" sz="2400" b="1" dirty="0">
                <a:solidFill>
                  <a:srgbClr val="C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二进制码到格雷码的转换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E22170EB-8B8F-A1DC-0137-A4DE3ADE1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7285" y="1668122"/>
            <a:ext cx="8453437" cy="77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）格雷码最高位与二进制码最高位相同。</a:t>
            </a:r>
          </a:p>
          <a:p>
            <a:pPr fontAlgn="base"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）从左到右，将二进制码相邻两位相加，作为格雷码的下一位。</a:t>
            </a:r>
          </a:p>
        </p:txBody>
      </p:sp>
      <p:sp>
        <p:nvSpPr>
          <p:cNvPr id="5" name="Text Box 16">
            <a:extLst>
              <a:ext uri="{FF2B5EF4-FFF2-40B4-BE49-F238E27FC236}">
                <a16:creationId xmlns:a16="http://schemas.microsoft.com/office/drawing/2014/main" id="{8B53D502-CA4E-1E1D-78CE-8F25E6FD79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0482" y="2543572"/>
            <a:ext cx="6153150" cy="1200329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400" b="1" dirty="0">
                <a:solidFill>
                  <a:srgbClr val="000066"/>
                </a:solidFill>
                <a:latin typeface="Arial Narrow" panose="020B0606020202030204" pitchFamily="34" charset="0"/>
                <a:ea typeface="楷体_GB2312" pitchFamily="49" charset="-122"/>
              </a:rPr>
              <a:t> 1— </a:t>
            </a:r>
            <a:r>
              <a:rPr lang="en-US" altLang="zh-CN" sz="2400" b="1" dirty="0">
                <a:solidFill>
                  <a:srgbClr val="000066"/>
                </a:solidFill>
                <a:latin typeface="Arial Narrow" panose="020B0606020202030204" pitchFamily="34" charset="0"/>
                <a:ea typeface="楷体_GB2312" pitchFamily="49" charset="-122"/>
                <a:sym typeface="Symbol" panose="05050102010706020507" pitchFamily="18" charset="2"/>
              </a:rPr>
              <a:t> </a:t>
            </a:r>
            <a:r>
              <a:rPr lang="en-US" altLang="zh-CN" sz="2400" b="1" dirty="0">
                <a:solidFill>
                  <a:srgbClr val="000066"/>
                </a:solidFill>
                <a:latin typeface="Arial Narrow" panose="020B0606020202030204" pitchFamily="34" charset="0"/>
                <a:ea typeface="楷体_GB2312" pitchFamily="49" charset="-122"/>
              </a:rPr>
              <a:t>0— </a:t>
            </a:r>
            <a:r>
              <a:rPr lang="en-US" altLang="zh-CN" sz="2400" b="1" dirty="0">
                <a:solidFill>
                  <a:srgbClr val="000066"/>
                </a:solidFill>
                <a:latin typeface="Arial Narrow" panose="020B0606020202030204" pitchFamily="34" charset="0"/>
                <a:ea typeface="楷体_GB2312" pitchFamily="49" charset="-122"/>
                <a:sym typeface="Symbol" panose="05050102010706020507" pitchFamily="18" charset="2"/>
              </a:rPr>
              <a:t> </a:t>
            </a:r>
            <a:r>
              <a:rPr lang="en-US" altLang="zh-CN" sz="2400" b="1" dirty="0">
                <a:solidFill>
                  <a:srgbClr val="000066"/>
                </a:solidFill>
                <a:latin typeface="Arial Narrow" panose="020B0606020202030204" pitchFamily="34" charset="0"/>
                <a:ea typeface="楷体_GB2312" pitchFamily="49" charset="-122"/>
              </a:rPr>
              <a:t>1— </a:t>
            </a:r>
            <a:r>
              <a:rPr lang="en-US" altLang="zh-CN" sz="2400" b="1" dirty="0">
                <a:solidFill>
                  <a:srgbClr val="000066"/>
                </a:solidFill>
                <a:latin typeface="Arial Narrow" panose="020B0606020202030204" pitchFamily="34" charset="0"/>
                <a:ea typeface="楷体_GB2312" pitchFamily="49" charset="-122"/>
                <a:sym typeface="Symbol" panose="05050102010706020507" pitchFamily="18" charset="2"/>
              </a:rPr>
              <a:t> </a:t>
            </a:r>
            <a:r>
              <a:rPr lang="en-US" altLang="zh-CN" sz="2400" b="1" dirty="0">
                <a:solidFill>
                  <a:srgbClr val="000066"/>
                </a:solidFill>
                <a:latin typeface="Arial Narrow" panose="020B0606020202030204" pitchFamily="34" charset="0"/>
                <a:ea typeface="楷体_GB2312" pitchFamily="49" charset="-122"/>
              </a:rPr>
              <a:t>1       </a:t>
            </a:r>
            <a:r>
              <a:rPr lang="zh-CN" altLang="en-US" sz="2000" b="1" dirty="0">
                <a:solidFill>
                  <a:srgbClr val="0000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二进制码</a:t>
            </a:r>
            <a:endParaRPr lang="zh-CN" altLang="en-US" sz="2400" b="1" dirty="0">
              <a:solidFill>
                <a:srgbClr val="000066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66"/>
                </a:solidFill>
                <a:latin typeface="Arial Narrow" panose="020B0606020202030204" pitchFamily="34" charset="0"/>
                <a:ea typeface="楷体_GB2312" pitchFamily="49" charset="-122"/>
              </a:rPr>
              <a:t>  </a:t>
            </a:r>
            <a:r>
              <a:rPr lang="zh-CN" altLang="en-US" sz="2400" b="1" dirty="0">
                <a:solidFill>
                  <a:srgbClr val="000066"/>
                </a:solidFill>
                <a:latin typeface="Arial Narrow" panose="020B0606020202030204" pitchFamily="34" charset="0"/>
                <a:ea typeface="楷体_GB2312" pitchFamily="49" charset="-122"/>
                <a:sym typeface="Symbol" panose="05050102010706020507" pitchFamily="18" charset="2"/>
              </a:rPr>
              <a:t></a:t>
            </a:r>
            <a:r>
              <a:rPr lang="zh-CN" altLang="en-US" sz="2400" b="1" dirty="0">
                <a:solidFill>
                  <a:srgbClr val="000066"/>
                </a:solidFill>
                <a:latin typeface="Arial Narrow" panose="020B0606020202030204" pitchFamily="34" charset="0"/>
                <a:ea typeface="楷体_GB2312" pitchFamily="49" charset="-122"/>
              </a:rPr>
              <a:t>           </a:t>
            </a:r>
            <a:r>
              <a:rPr lang="zh-CN" altLang="en-US" sz="2400" b="1" dirty="0">
                <a:solidFill>
                  <a:srgbClr val="000066"/>
                </a:solidFill>
                <a:latin typeface="Arial Narrow" panose="020B0606020202030204" pitchFamily="34" charset="0"/>
                <a:ea typeface="楷体_GB2312" pitchFamily="49" charset="-122"/>
                <a:sym typeface="Symbol" panose="05050102010706020507" pitchFamily="18" charset="2"/>
              </a:rPr>
              <a:t></a:t>
            </a:r>
            <a:r>
              <a:rPr lang="zh-CN" altLang="en-US" sz="2400" b="1" dirty="0">
                <a:solidFill>
                  <a:srgbClr val="000066"/>
                </a:solidFill>
                <a:latin typeface="Arial Narrow" panose="020B0606020202030204" pitchFamily="34" charset="0"/>
                <a:ea typeface="楷体_GB2312" pitchFamily="49" charset="-122"/>
              </a:rPr>
              <a:t>            </a:t>
            </a:r>
            <a:r>
              <a:rPr lang="zh-CN" altLang="en-US" sz="2400" b="1" dirty="0">
                <a:solidFill>
                  <a:srgbClr val="000066"/>
                </a:solidFill>
                <a:latin typeface="Arial Narrow" panose="020B0606020202030204" pitchFamily="34" charset="0"/>
                <a:ea typeface="楷体_GB2312" pitchFamily="49" charset="-122"/>
                <a:sym typeface="Symbol" panose="05050102010706020507" pitchFamily="18" charset="2"/>
              </a:rPr>
              <a:t></a:t>
            </a:r>
            <a:r>
              <a:rPr lang="zh-CN" altLang="en-US" sz="2400" b="1" dirty="0">
                <a:solidFill>
                  <a:srgbClr val="000066"/>
                </a:solidFill>
                <a:latin typeface="Arial Narrow" panose="020B0606020202030204" pitchFamily="34" charset="0"/>
                <a:ea typeface="楷体_GB2312" pitchFamily="49" charset="-122"/>
              </a:rPr>
              <a:t>            </a:t>
            </a:r>
            <a:r>
              <a:rPr lang="zh-CN" altLang="en-US" sz="2400" b="1" dirty="0">
                <a:solidFill>
                  <a:srgbClr val="000066"/>
                </a:solidFill>
                <a:latin typeface="Arial Narrow" panose="020B0606020202030204" pitchFamily="34" charset="0"/>
                <a:ea typeface="楷体_GB2312" pitchFamily="49" charset="-122"/>
                <a:sym typeface="Symbol" panose="05050102010706020507" pitchFamily="18" charset="2"/>
              </a:rPr>
              <a:t></a:t>
            </a:r>
            <a:endParaRPr lang="zh-CN" altLang="en-US" sz="2400" b="1" dirty="0">
              <a:solidFill>
                <a:srgbClr val="000066"/>
              </a:solidFill>
              <a:latin typeface="Arial Narrow" panose="020B0606020202030204" pitchFamily="34" charset="0"/>
              <a:ea typeface="楷体_GB2312" pitchFamily="49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66"/>
                </a:solidFill>
                <a:latin typeface="Arial Narrow" panose="020B0606020202030204" pitchFamily="34" charset="0"/>
                <a:ea typeface="楷体_GB2312" pitchFamily="49" charset="-122"/>
              </a:rPr>
              <a:t>  </a:t>
            </a:r>
            <a:r>
              <a:rPr lang="en-US" altLang="zh-CN" sz="2400" b="1" dirty="0">
                <a:solidFill>
                  <a:srgbClr val="000066"/>
                </a:solidFill>
                <a:latin typeface="Arial Narrow" panose="020B0606020202030204" pitchFamily="34" charset="0"/>
                <a:ea typeface="楷体_GB2312" pitchFamily="49" charset="-122"/>
              </a:rPr>
              <a:t>1            1            1             0      </a:t>
            </a:r>
            <a:r>
              <a:rPr lang="zh-CN" altLang="en-US" sz="2000" b="1" dirty="0">
                <a:solidFill>
                  <a:srgbClr val="0000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格雷码</a:t>
            </a:r>
            <a:endParaRPr lang="zh-CN" altLang="en-US" sz="2400" b="1" dirty="0">
              <a:solidFill>
                <a:srgbClr val="000066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Rectangle 17">
            <a:extLst>
              <a:ext uri="{FF2B5EF4-FFF2-40B4-BE49-F238E27FC236}">
                <a16:creationId xmlns:a16="http://schemas.microsoft.com/office/drawing/2014/main" id="{52EBE9EB-C7A4-81BF-7874-E7B07EC94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0482" y="3858945"/>
            <a:ext cx="47529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zh-CN" altLang="en-US" sz="2400" b="1" dirty="0">
                <a:solidFill>
                  <a:srgbClr val="C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格雷码到二进制码的转换</a:t>
            </a:r>
          </a:p>
        </p:txBody>
      </p:sp>
      <p:sp>
        <p:nvSpPr>
          <p:cNvPr id="7" name="Text Box 18">
            <a:extLst>
              <a:ext uri="{FF2B5EF4-FFF2-40B4-BE49-F238E27FC236}">
                <a16:creationId xmlns:a16="http://schemas.microsoft.com/office/drawing/2014/main" id="{32CE1EF3-20F6-6E3D-04DE-24B71B7EC0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6657" y="4294787"/>
            <a:ext cx="8077922" cy="1144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fontAlgn="base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66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en-US" dirty="0">
                <a:solidFill>
                  <a:schemeClr val="tx1"/>
                </a:solidFill>
              </a:rPr>
              <a:t>）二进制码最高位与格雷码最高位相同。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en-US" dirty="0">
                <a:solidFill>
                  <a:schemeClr val="tx1"/>
                </a:solidFill>
              </a:rPr>
              <a:t>）将产生的每一位二进制码，与下一位相邻的格雷码相加，作为二进制码的下一位。</a:t>
            </a:r>
          </a:p>
        </p:txBody>
      </p:sp>
      <p:graphicFrame>
        <p:nvGraphicFramePr>
          <p:cNvPr id="8" name="Object 20">
            <a:extLst>
              <a:ext uri="{FF2B5EF4-FFF2-40B4-BE49-F238E27FC236}">
                <a16:creationId xmlns:a16="http://schemas.microsoft.com/office/drawing/2014/main" id="{3D45852F-C5A3-9CD4-B9C3-54D849843D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930710"/>
              </p:ext>
            </p:extLst>
          </p:nvPr>
        </p:nvGraphicFramePr>
        <p:xfrm>
          <a:off x="3447469" y="5617470"/>
          <a:ext cx="4206528" cy="1251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图片" r:id="rId3" imgW="2629080" imgH="781920" progId="Word.Picture.8">
                  <p:embed/>
                </p:oleObj>
              </mc:Choice>
              <mc:Fallback>
                <p:oleObj name="图片" r:id="rId3" imgW="2629080" imgH="781920" progId="Word.Picture.8">
                  <p:embed/>
                  <p:pic>
                    <p:nvPicPr>
                      <p:cNvPr id="15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7469" y="5617470"/>
                        <a:ext cx="4206528" cy="125107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64451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 animBg="1"/>
      <p:bldP spid="6" grpId="0"/>
      <p:bldP spid="7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6FEBA-2364-265A-002F-FB5C8BCC2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5B6D4709-3060-A876-8DEF-0BB6CC232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93805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例题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C27D4C-03E5-91E8-A61D-5FFB20AFE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247" y="1278083"/>
            <a:ext cx="5004488" cy="557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827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477C6-43BB-0578-BEED-93C0EC6B1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2B76ECF5-2ED4-7927-24B8-55312A5A89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1691471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总结一下</a:t>
            </a:r>
          </a:p>
        </p:txBody>
      </p:sp>
      <p:sp>
        <p:nvSpPr>
          <p:cNvPr id="3" name="矩形 3">
            <a:extLst>
              <a:ext uri="{FF2B5EF4-FFF2-40B4-BE49-F238E27FC236}">
                <a16:creationId xmlns:a16="http://schemas.microsoft.com/office/drawing/2014/main" id="{B48361A3-E216-1BAE-0D68-8DC6E46FBB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63" y="1636815"/>
            <a:ext cx="8595668" cy="415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endParaRPr lang="en-US" altLang="zh-CN" sz="2935" b="1" dirty="0">
              <a:solidFill>
                <a:srgbClr val="202A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要掌握基本框架和常见语句，</a:t>
            </a:r>
            <a:endParaRPr lang="en-US" altLang="zh-CN" sz="2935" b="1" dirty="0">
              <a:solidFill>
                <a:srgbClr val="202A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关键语句其实没有太大变化</a:t>
            </a:r>
            <a:endParaRPr lang="en-US" altLang="zh-CN" sz="2935" b="1" dirty="0">
              <a:solidFill>
                <a:srgbClr val="202A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None/>
            </a:pPr>
            <a:endParaRPr lang="en-US" altLang="zh-CN" sz="2935" b="1" dirty="0">
              <a:solidFill>
                <a:srgbClr val="202A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zh-CN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  case        state=3’d1         Q=Q+1’d1 ……       </a:t>
            </a:r>
          </a:p>
          <a:p>
            <a:pPr>
              <a:spcBef>
                <a:spcPct val="0"/>
              </a:spcBef>
              <a:buNone/>
            </a:pPr>
            <a:endParaRPr lang="en-US" altLang="zh-CN" sz="2935" b="1" dirty="0">
              <a:solidFill>
                <a:srgbClr val="202A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None/>
            </a:pPr>
            <a:endParaRPr lang="en-US" altLang="zh-CN" sz="2935" b="1" dirty="0">
              <a:solidFill>
                <a:srgbClr val="202A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None/>
            </a:pPr>
            <a:endParaRPr lang="en-US" altLang="zh-CN" sz="2935" b="1" dirty="0">
              <a:solidFill>
                <a:srgbClr val="202A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接下来通过各种典型组合逻辑电路深入了解</a:t>
            </a:r>
            <a:r>
              <a:rPr lang="en-US" altLang="zh-CN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Verilog</a:t>
            </a:r>
            <a:endParaRPr lang="zh-CN" altLang="en-US" sz="2935" b="1" dirty="0">
              <a:solidFill>
                <a:srgbClr val="202A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3716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3DF7B-1923-BC0F-A068-B2FABD22D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D7EAEBA6-2B18-2EC5-FB11-96218F409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4328411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附录：典型组合逻辑电路</a:t>
            </a:r>
          </a:p>
        </p:txBody>
      </p:sp>
      <p:sp>
        <p:nvSpPr>
          <p:cNvPr id="3" name="Text Box 31">
            <a:extLst>
              <a:ext uri="{FF2B5EF4-FFF2-40B4-BE49-F238E27FC236}">
                <a16:creationId xmlns:a16="http://schemas.microsoft.com/office/drawing/2014/main" id="{34842C81-10A5-3691-04A5-5A31506304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9065" y="1713154"/>
            <a:ext cx="8757495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数电的魅力所在</a:t>
            </a:r>
            <a:endParaRPr lang="en-US" altLang="zh-CN" sz="2400" b="1" dirty="0">
              <a:solidFill>
                <a:srgbClr val="FF0000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各种小集成逻辑电路</a:t>
            </a:r>
            <a:endParaRPr lang="en-US" altLang="zh-CN" sz="2400" b="1" dirty="0">
              <a:solidFill>
                <a:srgbClr val="FF0000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重在理解基本原理</a:t>
            </a:r>
            <a:endParaRPr lang="en-US" altLang="zh-CN" sz="2400" b="1" dirty="0">
              <a:solidFill>
                <a:srgbClr val="FF0000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基本记住典型芯片的功能表</a:t>
            </a:r>
          </a:p>
        </p:txBody>
      </p:sp>
    </p:spTree>
    <p:extLst>
      <p:ext uri="{BB962C8B-B14F-4D97-AF65-F5344CB8AC3E}">
        <p14:creationId xmlns:p14="http://schemas.microsoft.com/office/powerpoint/2010/main" val="15612030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97D50-C0BE-293C-58DF-4B437F985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7291DA5D-1113-EB19-78F7-3FEDEA0C2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3198293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典型组合逻辑电路</a:t>
            </a:r>
          </a:p>
        </p:txBody>
      </p:sp>
      <p:sp>
        <p:nvSpPr>
          <p:cNvPr id="3" name="副标题 4">
            <a:extLst>
              <a:ext uri="{FF2B5EF4-FFF2-40B4-BE49-F238E27FC236}">
                <a16:creationId xmlns:a16="http://schemas.microsoft.com/office/drawing/2014/main" id="{F2605121-8FDA-F647-4EEA-356E4D611D00}"/>
              </a:ext>
            </a:extLst>
          </p:cNvPr>
          <p:cNvSpPr txBox="1">
            <a:spLocks/>
          </p:cNvSpPr>
          <p:nvPr/>
        </p:nvSpPr>
        <p:spPr>
          <a:xfrm>
            <a:off x="2283474" y="1560820"/>
            <a:ext cx="6156684" cy="343940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45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sz="3000" b="1" dirty="0">
                <a:latin typeface="黑体" panose="02010609060101010101" pitchFamily="49" charset="-122"/>
                <a:ea typeface="黑体" panose="02010609060101010101" pitchFamily="49" charset="-122"/>
              </a:rPr>
              <a:t>编码器</a:t>
            </a:r>
          </a:p>
          <a:p>
            <a:pPr marL="514350" indent="-514350">
              <a:lnSpc>
                <a:spcPct val="145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sz="3000" b="1" dirty="0">
                <a:latin typeface="黑体" panose="02010609060101010101" pitchFamily="49" charset="-122"/>
                <a:ea typeface="黑体" panose="02010609060101010101" pitchFamily="49" charset="-122"/>
              </a:rPr>
              <a:t>译码器</a:t>
            </a:r>
            <a:r>
              <a:rPr lang="en-US" altLang="zh-CN" sz="3000" b="1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3000" b="1" dirty="0">
                <a:latin typeface="黑体" panose="02010609060101010101" pitchFamily="49" charset="-122"/>
                <a:ea typeface="黑体" panose="02010609060101010101" pitchFamily="49" charset="-122"/>
              </a:rPr>
              <a:t>数据分配器</a:t>
            </a:r>
          </a:p>
          <a:p>
            <a:pPr marL="514350" indent="-514350">
              <a:lnSpc>
                <a:spcPct val="145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sz="3000" b="1" dirty="0">
                <a:latin typeface="黑体" panose="02010609060101010101" pitchFamily="49" charset="-122"/>
                <a:ea typeface="黑体" panose="02010609060101010101" pitchFamily="49" charset="-122"/>
              </a:rPr>
              <a:t>数据选择器</a:t>
            </a:r>
          </a:p>
          <a:p>
            <a:pPr marL="514350" indent="-514350">
              <a:lnSpc>
                <a:spcPct val="145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sz="3000" b="1" dirty="0">
                <a:latin typeface="黑体" panose="02010609060101010101" pitchFamily="49" charset="-122"/>
                <a:ea typeface="黑体" panose="02010609060101010101" pitchFamily="49" charset="-122"/>
              </a:rPr>
              <a:t>数值比较器</a:t>
            </a:r>
            <a:endParaRPr lang="en-US" altLang="zh-CN" sz="3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>
              <a:lnSpc>
                <a:spcPct val="145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sz="3000" b="1" dirty="0">
                <a:latin typeface="黑体" panose="02010609060101010101" pitchFamily="49" charset="-122"/>
                <a:ea typeface="黑体" panose="02010609060101010101" pitchFamily="49" charset="-122"/>
              </a:rPr>
              <a:t>算术运算电路</a:t>
            </a:r>
            <a:endParaRPr lang="en-US" altLang="zh-CN" sz="3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Text Box 9">
            <a:extLst>
              <a:ext uri="{FF2B5EF4-FFF2-40B4-BE49-F238E27FC236}">
                <a16:creationId xmlns:a16="http://schemas.microsoft.com/office/drawing/2014/main" id="{5A8EEB8B-6A70-97B2-3491-235AB9958E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3474" y="5035570"/>
            <a:ext cx="7993224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SzPct val="85000"/>
              <a:buFont typeface="Wingdings" panose="05000000000000000000" pitchFamily="2" charset="2"/>
              <a:buChar char="p"/>
              <a:defRPr sz="26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6.5.1 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寄存器和移位寄存器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9">
            <a:extLst>
              <a:ext uri="{FF2B5EF4-FFF2-40B4-BE49-F238E27FC236}">
                <a16:creationId xmlns:a16="http://schemas.microsoft.com/office/drawing/2014/main" id="{0A4581CB-4EB7-98B4-6586-169E16B59B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3474" y="5819356"/>
            <a:ext cx="7993224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SzPct val="85000"/>
              <a:buFont typeface="Wingdings" panose="05000000000000000000" pitchFamily="2" charset="2"/>
              <a:buChar char="p"/>
              <a:defRPr sz="26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6.5.2 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计数器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1239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5F4CE-8A6F-E66A-4585-ABC9A4206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C665FE9D-5B61-B9B2-87CB-AAF6112E96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1314765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编码器</a:t>
            </a:r>
          </a:p>
        </p:txBody>
      </p:sp>
      <p:sp>
        <p:nvSpPr>
          <p:cNvPr id="3" name="Rectangle 25">
            <a:extLst>
              <a:ext uri="{FF2B5EF4-FFF2-40B4-BE49-F238E27FC236}">
                <a16:creationId xmlns:a16="http://schemas.microsoft.com/office/drawing/2014/main" id="{4CC873E6-8F16-9A25-2188-9D79F84C71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1139" y="1384938"/>
            <a:ext cx="6597650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优先编码器</a:t>
            </a:r>
            <a:r>
              <a:rPr kumimoji="1" lang="en-US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CD4532</a:t>
            </a:r>
            <a:r>
              <a:rPr kumimoji="1"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的示意框图</a:t>
            </a:r>
          </a:p>
        </p:txBody>
      </p:sp>
      <p:graphicFrame>
        <p:nvGraphicFramePr>
          <p:cNvPr id="4" name="Object 28">
            <a:extLst>
              <a:ext uri="{FF2B5EF4-FFF2-40B4-BE49-F238E27FC236}">
                <a16:creationId xmlns:a16="http://schemas.microsoft.com/office/drawing/2014/main" id="{7B59F9CA-E199-6BD1-9102-747E1BF786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0516979"/>
              </p:ext>
            </p:extLst>
          </p:nvPr>
        </p:nvGraphicFramePr>
        <p:xfrm>
          <a:off x="1825647" y="2116775"/>
          <a:ext cx="2895600" cy="309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图片" r:id="rId3" imgW="1095480" imgH="1171440" progId="Word.Picture.8">
                  <p:embed/>
                </p:oleObj>
              </mc:Choice>
              <mc:Fallback>
                <p:oleObj name="图片" r:id="rId3" imgW="1095480" imgH="1171440" progId="Word.Picture.8">
                  <p:embed/>
                  <p:pic>
                    <p:nvPicPr>
                      <p:cNvPr id="6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5647" y="2116775"/>
                        <a:ext cx="2895600" cy="3095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Group 211">
            <a:extLst>
              <a:ext uri="{FF2B5EF4-FFF2-40B4-BE49-F238E27FC236}">
                <a16:creationId xmlns:a16="http://schemas.microsoft.com/office/drawing/2014/main" id="{5C661001-28C4-3092-5635-80CD759BD7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968823"/>
              </p:ext>
            </p:extLst>
          </p:nvPr>
        </p:nvGraphicFramePr>
        <p:xfrm>
          <a:off x="5095411" y="2047216"/>
          <a:ext cx="6597654" cy="4663440"/>
        </p:xfrm>
        <a:graphic>
          <a:graphicData uri="http://schemas.openxmlformats.org/drawingml/2006/table">
            <a:tbl>
              <a:tblPr/>
              <a:tblGrid>
                <a:gridCol w="4712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12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12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12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1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12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126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12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126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126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7126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7126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7126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33925">
                <a:tc gridSpan="9"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输      入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输      出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369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EI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kumimoji="0" lang="en-US" altLang="zh-CN" sz="18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7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kumimoji="0" lang="en-US" altLang="zh-CN" sz="18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kumimoji="0" lang="en-US" altLang="zh-CN" sz="18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kumimoji="0" lang="en-US" altLang="zh-CN" sz="18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kumimoji="0" lang="en-US" altLang="zh-CN" sz="18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kumimoji="0" lang="en-US" altLang="zh-CN" sz="18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kumimoji="0" lang="en-US" altLang="zh-CN" sz="18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kumimoji="0" lang="en-US" altLang="zh-CN" sz="18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kumimoji="0" lang="en-US" altLang="zh-CN" sz="18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kumimoji="0" lang="en-US" altLang="zh-CN" sz="18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kumimoji="0" lang="en-US" altLang="zh-CN" sz="18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GS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EO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925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925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925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925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925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925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3925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3925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3925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3925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7438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18A8F-BC34-D9B1-CDA0-35909DE66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C09AF338-6F28-FD89-2FE7-FAEDF4D4B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5582023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Verilog</a:t>
            </a: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行为级描述（两种方法）</a:t>
            </a:r>
          </a:p>
        </p:txBody>
      </p:sp>
      <p:sp>
        <p:nvSpPr>
          <p:cNvPr id="3" name="Text Box 6">
            <a:extLst>
              <a:ext uri="{FF2B5EF4-FFF2-40B4-BE49-F238E27FC236}">
                <a16:creationId xmlns:a16="http://schemas.microsoft.com/office/drawing/2014/main" id="{F4D29E5E-4ADA-883A-675C-EDA988FA1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5553" y="1029875"/>
            <a:ext cx="8190938" cy="5828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tIns="36000" bIns="36000">
            <a:spAutoFit/>
          </a:bodyPr>
          <a:lstStyle/>
          <a:p>
            <a:r>
              <a:rPr kumimoji="1" lang="en-US" altLang="zh-CN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module encoder8to3_bh(   //Verilog 2001, 2005 module port syntax</a:t>
            </a:r>
          </a:p>
          <a:p>
            <a:r>
              <a:rPr kumimoji="1" lang="en-US" altLang="zh-CN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 input EI</a:t>
            </a:r>
            <a:r>
              <a:rPr kumimoji="1" lang="zh-CN" altLang="en-US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，            </a:t>
            </a:r>
            <a:r>
              <a:rPr kumimoji="1" lang="en-US" altLang="zh-CN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//</a:t>
            </a:r>
            <a:r>
              <a:rPr kumimoji="1" lang="zh-CN" altLang="en-US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使能输入端</a:t>
            </a:r>
          </a:p>
          <a:p>
            <a:r>
              <a:rPr kumimoji="1" lang="zh-CN" altLang="en-US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 </a:t>
            </a:r>
            <a:r>
              <a:rPr kumimoji="1" lang="en-US" altLang="zh-CN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input [7:0] I</a:t>
            </a:r>
            <a:r>
              <a:rPr kumimoji="1" lang="zh-CN" altLang="en-US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，         </a:t>
            </a:r>
            <a:r>
              <a:rPr kumimoji="1" lang="en-US" altLang="zh-CN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//8</a:t>
            </a:r>
            <a:r>
              <a:rPr kumimoji="1" lang="zh-CN" altLang="en-US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个输入端</a:t>
            </a:r>
          </a:p>
          <a:p>
            <a:r>
              <a:rPr kumimoji="1" lang="zh-CN" altLang="en-US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 </a:t>
            </a:r>
            <a:r>
              <a:rPr kumimoji="1" lang="en-US" altLang="zh-CN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output  </a:t>
            </a:r>
            <a:r>
              <a:rPr kumimoji="1" lang="en-US" altLang="zh-CN" sz="1600" b="1" dirty="0" err="1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reg</a:t>
            </a:r>
            <a:r>
              <a:rPr kumimoji="1" lang="en-US" altLang="zh-CN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 [2:0] Y</a:t>
            </a:r>
            <a:r>
              <a:rPr kumimoji="1" lang="zh-CN" altLang="en-US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，</a:t>
            </a:r>
            <a:r>
              <a:rPr kumimoji="1" lang="en-US" altLang="zh-CN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//3</a:t>
            </a:r>
            <a:r>
              <a:rPr kumimoji="1" lang="zh-CN" altLang="en-US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个输出端， </a:t>
            </a:r>
            <a:r>
              <a:rPr kumimoji="1" lang="en-US" altLang="zh-CN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always</a:t>
            </a:r>
            <a:r>
              <a:rPr kumimoji="1" lang="zh-CN" altLang="en-US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中的输出变量须为</a:t>
            </a:r>
            <a:r>
              <a:rPr kumimoji="1" lang="en-US" altLang="zh-CN" sz="1600" b="1" dirty="0" err="1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reg</a:t>
            </a:r>
            <a:r>
              <a:rPr kumimoji="1" lang="zh-CN" altLang="en-US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型</a:t>
            </a:r>
          </a:p>
          <a:p>
            <a:r>
              <a:rPr kumimoji="1" lang="en-US" altLang="zh-CN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 output  </a:t>
            </a:r>
            <a:r>
              <a:rPr kumimoji="1" lang="en-US" altLang="zh-CN" sz="1600" b="1" dirty="0" err="1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reg</a:t>
            </a:r>
            <a:r>
              <a:rPr kumimoji="1" lang="en-US" altLang="zh-CN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 GS, EO  //</a:t>
            </a:r>
            <a:r>
              <a:rPr kumimoji="1" lang="zh-CN" altLang="en-US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输出标志端，使能输出端</a:t>
            </a:r>
            <a:r>
              <a:rPr kumimoji="1" lang="en-US" altLang="zh-CN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);</a:t>
            </a:r>
          </a:p>
          <a:p>
            <a:r>
              <a:rPr kumimoji="1" lang="en-US" altLang="zh-CN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    always @(EI, I)  </a:t>
            </a:r>
          </a:p>
          <a:p>
            <a:r>
              <a:rPr kumimoji="1" lang="en-US" altLang="zh-CN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    begin</a:t>
            </a:r>
          </a:p>
          <a:p>
            <a:r>
              <a:rPr kumimoji="1" lang="en-US" altLang="zh-CN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         if (EI==0)  begin  Y = 3’d0;  GS=0</a:t>
            </a:r>
            <a:r>
              <a:rPr kumimoji="1" lang="zh-CN" altLang="en-US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； </a:t>
            </a:r>
            <a:r>
              <a:rPr kumimoji="1" lang="en-US" altLang="zh-CN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EO = 0</a:t>
            </a:r>
            <a:r>
              <a:rPr kumimoji="1" lang="zh-CN" altLang="en-US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；</a:t>
            </a:r>
            <a:r>
              <a:rPr kumimoji="1" lang="en-US" altLang="zh-CN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end</a:t>
            </a:r>
          </a:p>
          <a:p>
            <a:r>
              <a:rPr kumimoji="1" lang="en-US" altLang="zh-CN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              else               //</a:t>
            </a:r>
            <a:r>
              <a:rPr kumimoji="1" lang="zh-CN" altLang="en-US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当</a:t>
            </a:r>
            <a:r>
              <a:rPr kumimoji="1" lang="en-US" altLang="zh-CN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EI=1</a:t>
            </a:r>
            <a:r>
              <a:rPr kumimoji="1" lang="zh-CN" altLang="en-US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时，实现优先编码器的功能</a:t>
            </a:r>
          </a:p>
          <a:p>
            <a:r>
              <a:rPr kumimoji="1" lang="en-US" altLang="zh-CN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               begin</a:t>
            </a:r>
          </a:p>
          <a:p>
            <a:r>
              <a:rPr kumimoji="1" lang="en-US" altLang="zh-CN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                  GS=1</a:t>
            </a:r>
            <a:r>
              <a:rPr kumimoji="1" lang="zh-CN" altLang="en-US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； </a:t>
            </a:r>
            <a:r>
              <a:rPr kumimoji="1" lang="en-US" altLang="zh-CN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EO = 0</a:t>
            </a:r>
            <a:r>
              <a:rPr kumimoji="1" lang="zh-CN" altLang="en-US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；  </a:t>
            </a:r>
            <a:r>
              <a:rPr kumimoji="1" lang="en-US" altLang="zh-CN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//</a:t>
            </a:r>
            <a:r>
              <a:rPr kumimoji="1" lang="zh-CN" altLang="en-US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编码器的输入信号有效时，设定</a:t>
            </a:r>
            <a:r>
              <a:rPr kumimoji="1" lang="en-US" altLang="zh-CN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GS</a:t>
            </a:r>
            <a:r>
              <a:rPr kumimoji="1" lang="zh-CN" altLang="en-US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、</a:t>
            </a:r>
            <a:r>
              <a:rPr kumimoji="1" lang="en-US" altLang="zh-CN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GO</a:t>
            </a:r>
            <a:r>
              <a:rPr kumimoji="1" lang="zh-CN" altLang="en-US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的输出值</a:t>
            </a:r>
          </a:p>
          <a:p>
            <a:r>
              <a:rPr kumimoji="1" lang="en-US" altLang="zh-CN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                  if(I[7])  Y = 3’d7; else  //</a:t>
            </a:r>
            <a:r>
              <a:rPr kumimoji="1" lang="zh-CN" altLang="en-US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只要</a:t>
            </a:r>
            <a:r>
              <a:rPr kumimoji="1" lang="en-US" altLang="zh-CN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I</a:t>
            </a:r>
            <a:r>
              <a:rPr kumimoji="1" lang="zh-CN" altLang="en-US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的最高位等于</a:t>
            </a:r>
            <a:r>
              <a:rPr kumimoji="1" lang="en-US" altLang="zh-CN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1</a:t>
            </a:r>
            <a:r>
              <a:rPr kumimoji="1" lang="zh-CN" altLang="en-US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，就执行该语句</a:t>
            </a:r>
          </a:p>
          <a:p>
            <a:r>
              <a:rPr kumimoji="1" lang="en-US" altLang="zh-CN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                  if(I[6])  Y = 3’d6; else  </a:t>
            </a:r>
          </a:p>
          <a:p>
            <a:r>
              <a:rPr kumimoji="1" lang="en-US" altLang="zh-CN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                  if(I[5])  Y = 3’d5; else   </a:t>
            </a:r>
          </a:p>
          <a:p>
            <a:r>
              <a:rPr kumimoji="1" lang="en-US" altLang="zh-CN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                  if(I[4])  Y = 3’d4; else  </a:t>
            </a:r>
          </a:p>
          <a:p>
            <a:r>
              <a:rPr kumimoji="1" lang="en-US" altLang="zh-CN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                  if(I[3])  Y = 3’d3; else  </a:t>
            </a:r>
          </a:p>
          <a:p>
            <a:r>
              <a:rPr kumimoji="1" lang="en-US" altLang="zh-CN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                  if(I[2])  Y = 3’d2; else  </a:t>
            </a:r>
          </a:p>
          <a:p>
            <a:r>
              <a:rPr kumimoji="1" lang="en-US" altLang="zh-CN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                  if(I[1])  Y = 3’d1; else  </a:t>
            </a:r>
          </a:p>
          <a:p>
            <a:r>
              <a:rPr kumimoji="1" lang="en-US" altLang="zh-CN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                  if(I[0])  Y = 3’d0; </a:t>
            </a:r>
          </a:p>
          <a:p>
            <a:r>
              <a:rPr kumimoji="1" lang="en-US" altLang="zh-CN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                     else  begin  Y = 3’d0; GS=0</a:t>
            </a:r>
            <a:r>
              <a:rPr kumimoji="1" lang="zh-CN" altLang="en-US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；</a:t>
            </a:r>
            <a:r>
              <a:rPr kumimoji="1" lang="en-US" altLang="zh-CN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EO = 1</a:t>
            </a:r>
            <a:r>
              <a:rPr kumimoji="1" lang="zh-CN" altLang="en-US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；</a:t>
            </a:r>
            <a:r>
              <a:rPr kumimoji="1" lang="en-US" altLang="zh-CN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end  //</a:t>
            </a:r>
            <a:r>
              <a:rPr kumimoji="1" lang="zh-CN" altLang="en-US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处理编码器输入信号无效的情况</a:t>
            </a:r>
          </a:p>
          <a:p>
            <a:r>
              <a:rPr kumimoji="1" lang="en-US" altLang="zh-CN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               end</a:t>
            </a:r>
          </a:p>
          <a:p>
            <a:r>
              <a:rPr kumimoji="1" lang="en-US" altLang="zh-CN" sz="1600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    end</a:t>
            </a:r>
          </a:p>
          <a:p>
            <a:r>
              <a:rPr kumimoji="1" lang="en-US" altLang="zh-CN" sz="1600" b="1" dirty="0" err="1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endmodule</a:t>
            </a:r>
            <a:endParaRPr kumimoji="1" lang="en-US" altLang="zh-CN" sz="1600" b="1" dirty="0">
              <a:solidFill>
                <a:srgbClr val="000066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4831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 autoUpdateAnimBg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13575-4BD7-4F60-5AF8-4F7E0A6C0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5FDB92F8-31AD-02FA-07DE-2ED31F873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1234615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935" b="1" dirty="0" err="1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casex</a:t>
            </a:r>
            <a:endParaRPr lang="zh-CN" altLang="en-US" sz="2935" b="1" dirty="0">
              <a:solidFill>
                <a:srgbClr val="202A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9589A1-869C-09B0-9D22-C121C1FEE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606" y="0"/>
            <a:ext cx="48471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758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FC781-1389-8280-67EC-52BD57CA0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8CCF44FA-EAAA-CDB9-D7B2-9B2633019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1314765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译码器</a:t>
            </a:r>
          </a:p>
        </p:txBody>
      </p:sp>
      <p:sp>
        <p:nvSpPr>
          <p:cNvPr id="3" name="矩形 3">
            <a:extLst>
              <a:ext uri="{FF2B5EF4-FFF2-40B4-BE49-F238E27FC236}">
                <a16:creationId xmlns:a16="http://schemas.microsoft.com/office/drawing/2014/main" id="{B2EF6F7A-8826-710E-71FC-0DE35C2D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4110" y="1533282"/>
            <a:ext cx="6992924" cy="4105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r>
              <a:rPr lang="en-US" altLang="zh-CN" sz="2800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zh-CN" altLang="en-US" sz="2800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了解三种译码器</a:t>
            </a:r>
            <a:endParaRPr lang="en-US" altLang="zh-CN" sz="2800" b="1" dirty="0">
              <a:solidFill>
                <a:srgbClr val="202A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800" dirty="0"/>
              <a:t>二进制译码器 </a:t>
            </a:r>
            <a:r>
              <a:rPr lang="zh-CN" altLang="en-US" sz="1600" dirty="0"/>
              <a:t>、</a:t>
            </a:r>
            <a:r>
              <a:rPr lang="en-US" altLang="zh-CN" sz="1800" b="1" dirty="0"/>
              <a:t>BCD </a:t>
            </a:r>
            <a:r>
              <a:rPr lang="zh-CN" altLang="en-US" sz="1800" dirty="0"/>
              <a:t>译码器（二</a:t>
            </a:r>
            <a:r>
              <a:rPr lang="en-US" altLang="zh-CN" sz="1800" dirty="0"/>
              <a:t>—</a:t>
            </a:r>
            <a:r>
              <a:rPr lang="zh-CN" altLang="en-US" sz="1800" dirty="0"/>
              <a:t>十进制译码器） </a:t>
            </a:r>
            <a:r>
              <a:rPr lang="zh-CN" altLang="en-US" sz="1600" dirty="0"/>
              <a:t>、</a:t>
            </a:r>
            <a:r>
              <a:rPr lang="zh-CN" altLang="en-US" sz="1800" dirty="0"/>
              <a:t>显示译码器</a:t>
            </a:r>
            <a:endParaRPr lang="en-US" altLang="zh-CN" sz="1800" dirty="0"/>
          </a:p>
          <a:p>
            <a:r>
              <a:rPr lang="en-US" altLang="zh-CN" sz="2800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zh-CN" altLang="en-US" sz="2800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详细掌握</a:t>
            </a:r>
            <a:r>
              <a:rPr lang="en-US" altLang="zh-CN" sz="2800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74HC138</a:t>
            </a:r>
            <a:r>
              <a:rPr lang="zh-CN" altLang="en-US" sz="2800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和</a:t>
            </a:r>
            <a:r>
              <a:rPr lang="en-US" altLang="zh-CN" sz="2800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74HC139</a:t>
            </a:r>
            <a:r>
              <a:rPr lang="zh-CN" altLang="en-US" sz="2800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结构</a:t>
            </a:r>
            <a:endParaRPr lang="en-US" altLang="zh-CN" sz="2800" b="1" dirty="0">
              <a:solidFill>
                <a:srgbClr val="202A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altLang="zh-CN" sz="2800" b="1" dirty="0">
              <a:solidFill>
                <a:srgbClr val="202A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800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zh-CN" altLang="en-US" sz="2800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了解译码器的应用（实现逻辑功能）</a:t>
            </a:r>
            <a:endParaRPr lang="en-US" altLang="zh-CN" sz="2800" b="1" dirty="0">
              <a:solidFill>
                <a:srgbClr val="202A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altLang="zh-CN" sz="2800" b="1" dirty="0">
              <a:solidFill>
                <a:srgbClr val="202A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800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</a:t>
            </a:r>
            <a:r>
              <a:rPr lang="zh-CN" altLang="en-US" sz="2800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用译码器构成数据分配器</a:t>
            </a:r>
            <a:endParaRPr lang="en-US" altLang="zh-CN" sz="1800" b="1" dirty="0">
              <a:solidFill>
                <a:srgbClr val="202A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800" b="1" dirty="0">
              <a:solidFill>
                <a:srgbClr val="202A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altLang="zh-CN" sz="1800" b="1" dirty="0">
              <a:solidFill>
                <a:srgbClr val="202A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9548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65871-0C66-6786-C1AA-D8A51149C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57642442-07B2-9365-AC0E-4AC982244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1314765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译码器</a:t>
            </a:r>
          </a:p>
        </p:txBody>
      </p:sp>
      <p:graphicFrame>
        <p:nvGraphicFramePr>
          <p:cNvPr id="4" name="Object 123">
            <a:extLst>
              <a:ext uri="{FF2B5EF4-FFF2-40B4-BE49-F238E27FC236}">
                <a16:creationId xmlns:a16="http://schemas.microsoft.com/office/drawing/2014/main" id="{76BBF7F9-5869-E670-503D-07823B3C22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2047588"/>
              </p:ext>
            </p:extLst>
          </p:nvPr>
        </p:nvGraphicFramePr>
        <p:xfrm>
          <a:off x="1834312" y="1800818"/>
          <a:ext cx="3400488" cy="2419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图片" r:id="rId3" imgW="1619280" imgH="1152360" progId="Word.Picture.8">
                  <p:embed/>
                </p:oleObj>
              </mc:Choice>
              <mc:Fallback>
                <p:oleObj name="图片" r:id="rId3" imgW="1619280" imgH="1152360" progId="Word.Picture.8">
                  <p:embed/>
                  <p:pic>
                    <p:nvPicPr>
                      <p:cNvPr id="60" name="Object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4312" y="1800818"/>
                        <a:ext cx="3400488" cy="24199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Group 211">
            <a:extLst>
              <a:ext uri="{FF2B5EF4-FFF2-40B4-BE49-F238E27FC236}">
                <a16:creationId xmlns:a16="http://schemas.microsoft.com/office/drawing/2014/main" id="{0126F506-553B-D999-425A-E2B85765F7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7868056"/>
              </p:ext>
            </p:extLst>
          </p:nvPr>
        </p:nvGraphicFramePr>
        <p:xfrm>
          <a:off x="6957202" y="1987294"/>
          <a:ext cx="3398913" cy="2883412"/>
        </p:xfrm>
        <a:graphic>
          <a:graphicData uri="http://schemas.openxmlformats.org/drawingml/2006/table">
            <a:tbl>
              <a:tblPr/>
              <a:tblGrid>
                <a:gridCol w="485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55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55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55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55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55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916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输      入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输      出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9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E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kumimoji="0" lang="en-US" altLang="zh-CN" sz="20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kumimoji="0" lang="en-US" altLang="zh-CN" sz="20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kumimoji="0" lang="en-US" altLang="zh-CN" sz="20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kumimoji="0" lang="en-US" altLang="zh-CN" sz="20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9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9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9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9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9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" name="组合 5">
            <a:extLst>
              <a:ext uri="{FF2B5EF4-FFF2-40B4-BE49-F238E27FC236}">
                <a16:creationId xmlns:a16="http://schemas.microsoft.com/office/drawing/2014/main" id="{D36B174E-2BE5-364A-6CE1-B678B4FAC2E1}"/>
              </a:ext>
            </a:extLst>
          </p:cNvPr>
          <p:cNvGrpSpPr/>
          <p:nvPr/>
        </p:nvGrpSpPr>
        <p:grpSpPr>
          <a:xfrm>
            <a:off x="7115758" y="2478572"/>
            <a:ext cx="3096344" cy="0"/>
            <a:chOff x="5292060" y="2276872"/>
            <a:chExt cx="3096344" cy="0"/>
          </a:xfrm>
        </p:grpSpPr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903E869E-C4A1-BB7B-FD18-A44FE8CDE9C3}"/>
                </a:ext>
              </a:extLst>
            </p:cNvPr>
            <p:cNvCxnSpPr/>
            <p:nvPr/>
          </p:nvCxnSpPr>
          <p:spPr>
            <a:xfrm>
              <a:off x="6732240" y="2276872"/>
              <a:ext cx="180000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A2591B87-04F9-9C51-5AF4-41A7C7B87E13}"/>
                </a:ext>
              </a:extLst>
            </p:cNvPr>
            <p:cNvCxnSpPr/>
            <p:nvPr/>
          </p:nvCxnSpPr>
          <p:spPr>
            <a:xfrm>
              <a:off x="7200272" y="2276872"/>
              <a:ext cx="180000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B3822315-EFBC-50C0-7222-6799F93C1207}"/>
                </a:ext>
              </a:extLst>
            </p:cNvPr>
            <p:cNvCxnSpPr/>
            <p:nvPr/>
          </p:nvCxnSpPr>
          <p:spPr>
            <a:xfrm>
              <a:off x="7704348" y="2276872"/>
              <a:ext cx="180000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B738AF32-B719-CB00-8AF2-04F61411415F}"/>
                </a:ext>
              </a:extLst>
            </p:cNvPr>
            <p:cNvCxnSpPr/>
            <p:nvPr/>
          </p:nvCxnSpPr>
          <p:spPr>
            <a:xfrm>
              <a:off x="8208404" y="2276872"/>
              <a:ext cx="180000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D3EFD7EC-2861-7927-0423-5480FC8640F3}"/>
                </a:ext>
              </a:extLst>
            </p:cNvPr>
            <p:cNvCxnSpPr/>
            <p:nvPr/>
          </p:nvCxnSpPr>
          <p:spPr>
            <a:xfrm>
              <a:off x="5292060" y="2276872"/>
              <a:ext cx="180000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C0727E5-C325-DC7D-3FB2-8E6549823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5146" y="1526212"/>
            <a:ext cx="110158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2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2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功能表</a:t>
            </a:r>
          </a:p>
        </p:txBody>
      </p:sp>
    </p:spTree>
    <p:extLst>
      <p:ext uri="{BB962C8B-B14F-4D97-AF65-F5344CB8AC3E}">
        <p14:creationId xmlns:p14="http://schemas.microsoft.com/office/powerpoint/2010/main" val="27552929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6811C-8259-84AA-610D-246E4EBAD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1A8206FF-6604-B420-62A6-E52F4CFCC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1314765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译码器</a:t>
            </a:r>
          </a:p>
        </p:txBody>
      </p:sp>
      <p:grpSp>
        <p:nvGrpSpPr>
          <p:cNvPr id="3" name="Group 10">
            <a:extLst>
              <a:ext uri="{FF2B5EF4-FFF2-40B4-BE49-F238E27FC236}">
                <a16:creationId xmlns:a16="http://schemas.microsoft.com/office/drawing/2014/main" id="{9D529727-AC68-3C66-75A3-87F8EA346EFC}"/>
              </a:ext>
            </a:extLst>
          </p:cNvPr>
          <p:cNvGrpSpPr>
            <a:grpSpLocks/>
          </p:cNvGrpSpPr>
          <p:nvPr/>
        </p:nvGrpSpPr>
        <p:grpSpPr bwMode="auto">
          <a:xfrm>
            <a:off x="2002421" y="2317255"/>
            <a:ext cx="2533650" cy="3876675"/>
            <a:chOff x="985" y="1253"/>
            <a:chExt cx="1596" cy="2442"/>
          </a:xfrm>
        </p:grpSpPr>
        <p:sp>
          <p:nvSpPr>
            <p:cNvPr id="4" name="Rectangle 11">
              <a:extLst>
                <a:ext uri="{FF2B5EF4-FFF2-40B4-BE49-F238E27FC236}">
                  <a16:creationId xmlns:a16="http://schemas.microsoft.com/office/drawing/2014/main" id="{171B949F-98AC-5BBE-6573-4983AA43A7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3407"/>
              <a:ext cx="114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逻辑符号</a:t>
              </a:r>
            </a:p>
          </p:txBody>
        </p:sp>
        <p:graphicFrame>
          <p:nvGraphicFramePr>
            <p:cNvPr id="5" name="Object 12">
              <a:extLst>
                <a:ext uri="{FF2B5EF4-FFF2-40B4-BE49-F238E27FC236}">
                  <a16:creationId xmlns:a16="http://schemas.microsoft.com/office/drawing/2014/main" id="{948DAED6-0304-C109-A56D-A8CB5B619DB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85" y="1253"/>
            <a:ext cx="1596" cy="20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图片" r:id="rId3" imgW="1114560" imgH="1190520" progId="Word.Picture.8">
                    <p:embed/>
                  </p:oleObj>
                </mc:Choice>
                <mc:Fallback>
                  <p:oleObj name="图片" r:id="rId3" imgW="1114560" imgH="1190520" progId="Word.Picture.8">
                    <p:embed/>
                    <p:pic>
                      <p:nvPicPr>
                        <p:cNvPr id="16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85" y="1253"/>
                          <a:ext cx="1596" cy="204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Rectangle 4">
            <a:extLst>
              <a:ext uri="{FF2B5EF4-FFF2-40B4-BE49-F238E27FC236}">
                <a16:creationId xmlns:a16="http://schemas.microsoft.com/office/drawing/2014/main" id="{E0595B8F-FDEE-503F-D9A2-E09DCF7BF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6073" y="1465253"/>
            <a:ext cx="708091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600" b="1" dirty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2600" b="1" dirty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线 </a:t>
            </a:r>
            <a:r>
              <a:rPr kumimoji="1" lang="en-US" altLang="zh-CN" sz="2600" b="1" dirty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- 8</a:t>
            </a:r>
            <a:r>
              <a:rPr kumimoji="1" lang="zh-CN" altLang="en-US" sz="2600" b="1" dirty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线译码器（</a:t>
            </a:r>
            <a:r>
              <a:rPr kumimoji="1" lang="en-US" altLang="zh-CN" sz="2600" b="1" dirty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74HC138</a:t>
            </a:r>
            <a:r>
              <a:rPr kumimoji="1" lang="zh-CN" altLang="en-US" sz="2600" b="1" dirty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grpSp>
        <p:nvGrpSpPr>
          <p:cNvPr id="7" name="Group 20">
            <a:extLst>
              <a:ext uri="{FF2B5EF4-FFF2-40B4-BE49-F238E27FC236}">
                <a16:creationId xmlns:a16="http://schemas.microsoft.com/office/drawing/2014/main" id="{4510C075-A6D5-D651-DBEB-F2A478F20164}"/>
              </a:ext>
            </a:extLst>
          </p:cNvPr>
          <p:cNvGrpSpPr>
            <a:grpSpLocks/>
          </p:cNvGrpSpPr>
          <p:nvPr/>
        </p:nvGrpSpPr>
        <p:grpSpPr bwMode="auto">
          <a:xfrm>
            <a:off x="4558033" y="2254182"/>
            <a:ext cx="7198221" cy="3939748"/>
            <a:chOff x="136" y="1139"/>
            <a:chExt cx="5125" cy="2699"/>
          </a:xfrm>
        </p:grpSpPr>
        <p:graphicFrame>
          <p:nvGraphicFramePr>
            <p:cNvPr id="8" name="Object 21">
              <a:extLst>
                <a:ext uri="{FF2B5EF4-FFF2-40B4-BE49-F238E27FC236}">
                  <a16:creationId xmlns:a16="http://schemas.microsoft.com/office/drawing/2014/main" id="{17E23F2A-35AC-0D31-36C8-29E5375C037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26" y="1434"/>
            <a:ext cx="249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5" imgW="203040" imgH="203040" progId="Equation.3">
                    <p:embed/>
                  </p:oleObj>
                </mc:Choice>
                <mc:Fallback>
                  <p:oleObj name="公式" r:id="rId5" imgW="203040" imgH="203040" progId="Equation.3">
                    <p:embed/>
                    <p:pic>
                      <p:nvPicPr>
                        <p:cNvPr id="353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6" y="1434"/>
                          <a:ext cx="249" cy="24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>
                                  <a:alpha val="28999"/>
                                </a:srgbClr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22">
              <a:extLst>
                <a:ext uri="{FF2B5EF4-FFF2-40B4-BE49-F238E27FC236}">
                  <a16:creationId xmlns:a16="http://schemas.microsoft.com/office/drawing/2014/main" id="{9F3DBAB4-5F28-ED6F-C724-7930E0F101C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88" y="1457"/>
            <a:ext cx="209" cy="2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7" imgW="203040" imgH="203040" progId="Equation.3">
                    <p:embed/>
                  </p:oleObj>
                </mc:Choice>
                <mc:Fallback>
                  <p:oleObj name="公式" r:id="rId7" imgW="203040" imgH="203040" progId="Equation.3">
                    <p:embed/>
                    <p:pic>
                      <p:nvPicPr>
                        <p:cNvPr id="354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88" y="1457"/>
                          <a:ext cx="209" cy="21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>
                                  <a:alpha val="28999"/>
                                </a:srgbClr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23">
              <a:extLst>
                <a:ext uri="{FF2B5EF4-FFF2-40B4-BE49-F238E27FC236}">
                  <a16:creationId xmlns:a16="http://schemas.microsoft.com/office/drawing/2014/main" id="{661325E9-7C56-8C2B-351A-D59D5B25871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94" y="1457"/>
            <a:ext cx="219" cy="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9" imgW="190440" imgH="203040" progId="Equation.3">
                    <p:embed/>
                  </p:oleObj>
                </mc:Choice>
                <mc:Fallback>
                  <p:oleObj name="公式" r:id="rId9" imgW="190440" imgH="203040" progId="Equation.3">
                    <p:embed/>
                    <p:pic>
                      <p:nvPicPr>
                        <p:cNvPr id="355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4" y="1457"/>
                          <a:ext cx="219" cy="2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>
                                  <a:alpha val="28999"/>
                                </a:srgbClr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24">
              <a:extLst>
                <a:ext uri="{FF2B5EF4-FFF2-40B4-BE49-F238E27FC236}">
                  <a16:creationId xmlns:a16="http://schemas.microsoft.com/office/drawing/2014/main" id="{5E15CF66-688B-AB92-E79C-A1E550FA0E4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35" y="1434"/>
            <a:ext cx="245" cy="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1" imgW="190440" imgH="203040" progId="Equation.3">
                    <p:embed/>
                  </p:oleObj>
                </mc:Choice>
                <mc:Fallback>
                  <p:oleObj name="公式" r:id="rId11" imgW="190440" imgH="203040" progId="Equation.3">
                    <p:embed/>
                    <p:pic>
                      <p:nvPicPr>
                        <p:cNvPr id="356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5" y="1434"/>
                          <a:ext cx="245" cy="26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>
                                  <a:alpha val="28999"/>
                                </a:srgbClr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25">
              <a:extLst>
                <a:ext uri="{FF2B5EF4-FFF2-40B4-BE49-F238E27FC236}">
                  <a16:creationId xmlns:a16="http://schemas.microsoft.com/office/drawing/2014/main" id="{5AA41052-3B96-DB9B-A288-69261ACEE77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75" y="1434"/>
            <a:ext cx="239" cy="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3" imgW="190440" imgH="203040" progId="Equation.3">
                    <p:embed/>
                  </p:oleObj>
                </mc:Choice>
                <mc:Fallback>
                  <p:oleObj name="公式" r:id="rId13" imgW="190440" imgH="203040" progId="Equation.3">
                    <p:embed/>
                    <p:pic>
                      <p:nvPicPr>
                        <p:cNvPr id="357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75" y="1434"/>
                          <a:ext cx="239" cy="26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>
                                  <a:alpha val="28999"/>
                                </a:srgbClr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26">
              <a:extLst>
                <a:ext uri="{FF2B5EF4-FFF2-40B4-BE49-F238E27FC236}">
                  <a16:creationId xmlns:a16="http://schemas.microsoft.com/office/drawing/2014/main" id="{30FC0644-F2BD-F033-890B-F4ED8DCE235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60" y="1434"/>
            <a:ext cx="252" cy="2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5" imgW="190440" imgH="203040" progId="Equation.3">
                    <p:embed/>
                  </p:oleObj>
                </mc:Choice>
                <mc:Fallback>
                  <p:oleObj name="公式" r:id="rId15" imgW="190440" imgH="203040" progId="Equation.3">
                    <p:embed/>
                    <p:pic>
                      <p:nvPicPr>
                        <p:cNvPr id="358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60" y="1434"/>
                          <a:ext cx="252" cy="27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>
                                  <a:alpha val="28999"/>
                                </a:srgbClr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27">
              <a:extLst>
                <a:ext uri="{FF2B5EF4-FFF2-40B4-BE49-F238E27FC236}">
                  <a16:creationId xmlns:a16="http://schemas.microsoft.com/office/drawing/2014/main" id="{A889AFAE-51D2-0B6B-531C-4FBFE6223B7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78" y="1434"/>
            <a:ext cx="246" cy="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7" imgW="190440" imgH="203040" progId="Equation.3">
                    <p:embed/>
                  </p:oleObj>
                </mc:Choice>
                <mc:Fallback>
                  <p:oleObj name="公式" r:id="rId17" imgW="190440" imgH="203040" progId="Equation.3">
                    <p:embed/>
                    <p:pic>
                      <p:nvPicPr>
                        <p:cNvPr id="359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1434"/>
                          <a:ext cx="246" cy="26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>
                                  <a:alpha val="28999"/>
                                </a:srgbClr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28">
              <a:extLst>
                <a:ext uri="{FF2B5EF4-FFF2-40B4-BE49-F238E27FC236}">
                  <a16:creationId xmlns:a16="http://schemas.microsoft.com/office/drawing/2014/main" id="{88E678BC-C9C7-6BCA-7F2E-C462438889C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63" y="1434"/>
            <a:ext cx="217" cy="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9" imgW="190440" imgH="203040" progId="Equation.3">
                    <p:embed/>
                  </p:oleObj>
                </mc:Choice>
                <mc:Fallback>
                  <p:oleObj name="公式" r:id="rId19" imgW="190440" imgH="203040" progId="Equation.3">
                    <p:embed/>
                    <p:pic>
                      <p:nvPicPr>
                        <p:cNvPr id="36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63" y="1434"/>
                          <a:ext cx="217" cy="2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>
                                  <a:alpha val="28999"/>
                                </a:srgbClr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29">
              <a:extLst>
                <a:ext uri="{FF2B5EF4-FFF2-40B4-BE49-F238E27FC236}">
                  <a16:creationId xmlns:a16="http://schemas.microsoft.com/office/drawing/2014/main" id="{D82742D6-8A20-D246-2190-8F84D981AE9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26" y="1457"/>
            <a:ext cx="222" cy="2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1" imgW="190440" imgH="203040" progId="Equation.3">
                    <p:embed/>
                  </p:oleObj>
                </mc:Choice>
                <mc:Fallback>
                  <p:oleObj name="公式" r:id="rId21" imgW="190440" imgH="203040" progId="Equation.3">
                    <p:embed/>
                    <p:pic>
                      <p:nvPicPr>
                        <p:cNvPr id="361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26" y="1457"/>
                          <a:ext cx="222" cy="24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>
                                  <a:alpha val="28999"/>
                                </a:srgbClr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30">
              <a:extLst>
                <a:ext uri="{FF2B5EF4-FFF2-40B4-BE49-F238E27FC236}">
                  <a16:creationId xmlns:a16="http://schemas.microsoft.com/office/drawing/2014/main" id="{4BDB1B4D-12BA-6E55-49D8-6F8D0422646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975" y="1447"/>
            <a:ext cx="218" cy="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3" imgW="190440" imgH="203040" progId="Equation.3">
                    <p:embed/>
                  </p:oleObj>
                </mc:Choice>
                <mc:Fallback>
                  <p:oleObj name="公式" r:id="rId23" imgW="190440" imgH="203040" progId="Equation.3">
                    <p:embed/>
                    <p:pic>
                      <p:nvPicPr>
                        <p:cNvPr id="362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75" y="1447"/>
                          <a:ext cx="218" cy="2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>
                                  <a:alpha val="28999"/>
                                </a:srgbClr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Rectangle 31">
              <a:extLst>
                <a:ext uri="{FF2B5EF4-FFF2-40B4-BE49-F238E27FC236}">
                  <a16:creationId xmlns:a16="http://schemas.microsoft.com/office/drawing/2014/main" id="{9E764A38-C2DE-B388-97B0-3CBE7A01C4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9" y="3642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0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32">
              <a:extLst>
                <a:ext uri="{FF2B5EF4-FFF2-40B4-BE49-F238E27FC236}">
                  <a16:creationId xmlns:a16="http://schemas.microsoft.com/office/drawing/2014/main" id="{5F18405A-32ED-2E37-2A99-E098307B2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" y="3642"/>
              <a:ext cx="357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Rectangle 33">
              <a:extLst>
                <a:ext uri="{FF2B5EF4-FFF2-40B4-BE49-F238E27FC236}">
                  <a16:creationId xmlns:a16="http://schemas.microsoft.com/office/drawing/2014/main" id="{B0EC65F9-A236-7AF8-77D8-4885DB8C6A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6" y="3642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Rectangle 34">
              <a:extLst>
                <a:ext uri="{FF2B5EF4-FFF2-40B4-BE49-F238E27FC236}">
                  <a16:creationId xmlns:a16="http://schemas.microsoft.com/office/drawing/2014/main" id="{1FC2E1B5-2120-399D-9C55-F61DDA4741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0" y="3642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Rectangle 35">
              <a:extLst>
                <a:ext uri="{FF2B5EF4-FFF2-40B4-BE49-F238E27FC236}">
                  <a16:creationId xmlns:a16="http://schemas.microsoft.com/office/drawing/2014/main" id="{2EF6E99F-69BE-D6E9-0F4C-3FDE918E1A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3" y="3642"/>
              <a:ext cx="357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Rectangle 36">
              <a:extLst>
                <a:ext uri="{FF2B5EF4-FFF2-40B4-BE49-F238E27FC236}">
                  <a16:creationId xmlns:a16="http://schemas.microsoft.com/office/drawing/2014/main" id="{5D3405BE-655C-D5EE-06D3-83EBD3EAA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7" y="3642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24" name="Rectangle 37">
              <a:extLst>
                <a:ext uri="{FF2B5EF4-FFF2-40B4-BE49-F238E27FC236}">
                  <a16:creationId xmlns:a16="http://schemas.microsoft.com/office/drawing/2014/main" id="{B92E90A3-213A-B630-517E-D12969EAE5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1" y="3642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Rectangle 38">
              <a:extLst>
                <a:ext uri="{FF2B5EF4-FFF2-40B4-BE49-F238E27FC236}">
                  <a16:creationId xmlns:a16="http://schemas.microsoft.com/office/drawing/2014/main" id="{1E8E8ACE-0D7B-4F34-52E0-1E7D80ACB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4" y="3642"/>
              <a:ext cx="357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Rectangle 39">
              <a:extLst>
                <a:ext uri="{FF2B5EF4-FFF2-40B4-BE49-F238E27FC236}">
                  <a16:creationId xmlns:a16="http://schemas.microsoft.com/office/drawing/2014/main" id="{57079F29-970F-AA53-1E9D-1A8E04213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8" y="3642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Rectangle 40">
              <a:extLst>
                <a:ext uri="{FF2B5EF4-FFF2-40B4-BE49-F238E27FC236}">
                  <a16:creationId xmlns:a16="http://schemas.microsoft.com/office/drawing/2014/main" id="{E7CD8496-2402-B489-A22C-DF036F00E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1" y="3642"/>
              <a:ext cx="357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Rectangle 41">
              <a:extLst>
                <a:ext uri="{FF2B5EF4-FFF2-40B4-BE49-F238E27FC236}">
                  <a16:creationId xmlns:a16="http://schemas.microsoft.com/office/drawing/2014/main" id="{07AEC92A-2E62-9E19-CC14-1A03C36BE2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5" y="3642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29" name="Rectangle 42">
              <a:extLst>
                <a:ext uri="{FF2B5EF4-FFF2-40B4-BE49-F238E27FC236}">
                  <a16:creationId xmlns:a16="http://schemas.microsoft.com/office/drawing/2014/main" id="{E5B4C9B5-F2D7-BF4B-3B45-A4C84B66BB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9" y="3642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0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Rectangle 43">
              <a:extLst>
                <a:ext uri="{FF2B5EF4-FFF2-40B4-BE49-F238E27FC236}">
                  <a16:creationId xmlns:a16="http://schemas.microsoft.com/office/drawing/2014/main" id="{BF5B9699-38B2-FA42-2D87-1A1F207126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" y="3642"/>
              <a:ext cx="357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0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44">
              <a:extLst>
                <a:ext uri="{FF2B5EF4-FFF2-40B4-BE49-F238E27FC236}">
                  <a16:creationId xmlns:a16="http://schemas.microsoft.com/office/drawing/2014/main" id="{DC92DD8E-13A4-D74E-3A8E-1AF511B179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" y="3642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32" name="Rectangle 45">
              <a:extLst>
                <a:ext uri="{FF2B5EF4-FFF2-40B4-BE49-F238E27FC236}">
                  <a16:creationId xmlns:a16="http://schemas.microsoft.com/office/drawing/2014/main" id="{F9DCE436-59C2-5989-4D19-714B01596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9" y="3446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33" name="Rectangle 46">
              <a:extLst>
                <a:ext uri="{FF2B5EF4-FFF2-40B4-BE49-F238E27FC236}">
                  <a16:creationId xmlns:a16="http://schemas.microsoft.com/office/drawing/2014/main" id="{8FB454FC-656D-B1A4-A583-8DB57C2FF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" y="3446"/>
              <a:ext cx="357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0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34" name="Rectangle 47">
              <a:extLst>
                <a:ext uri="{FF2B5EF4-FFF2-40B4-BE49-F238E27FC236}">
                  <a16:creationId xmlns:a16="http://schemas.microsoft.com/office/drawing/2014/main" id="{21F30684-9D14-036C-C039-34504351D4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6" y="3446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35" name="Rectangle 48">
              <a:extLst>
                <a:ext uri="{FF2B5EF4-FFF2-40B4-BE49-F238E27FC236}">
                  <a16:creationId xmlns:a16="http://schemas.microsoft.com/office/drawing/2014/main" id="{13146045-4683-0250-CB55-B41380BCF5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0" y="3446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36" name="Rectangle 49">
              <a:extLst>
                <a:ext uri="{FF2B5EF4-FFF2-40B4-BE49-F238E27FC236}">
                  <a16:creationId xmlns:a16="http://schemas.microsoft.com/office/drawing/2014/main" id="{C5ACCC3E-B788-FB27-6473-5C6333B58F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3" y="3446"/>
              <a:ext cx="357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37" name="Rectangle 50">
              <a:extLst>
                <a:ext uri="{FF2B5EF4-FFF2-40B4-BE49-F238E27FC236}">
                  <a16:creationId xmlns:a16="http://schemas.microsoft.com/office/drawing/2014/main" id="{8B28B94D-BA03-4AAD-022E-295596948D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7" y="3446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38" name="Rectangle 51">
              <a:extLst>
                <a:ext uri="{FF2B5EF4-FFF2-40B4-BE49-F238E27FC236}">
                  <a16:creationId xmlns:a16="http://schemas.microsoft.com/office/drawing/2014/main" id="{9E21900C-0DBC-0E38-754A-F9B879E88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1" y="3446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39" name="Rectangle 52">
              <a:extLst>
                <a:ext uri="{FF2B5EF4-FFF2-40B4-BE49-F238E27FC236}">
                  <a16:creationId xmlns:a16="http://schemas.microsoft.com/office/drawing/2014/main" id="{1ADA31F4-3C8C-CFE7-B99C-B2689397F5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4" y="3446"/>
              <a:ext cx="357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Rectangle 53">
              <a:extLst>
                <a:ext uri="{FF2B5EF4-FFF2-40B4-BE49-F238E27FC236}">
                  <a16:creationId xmlns:a16="http://schemas.microsoft.com/office/drawing/2014/main" id="{57B6E8E5-F029-0CB1-151B-0AC53F174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8" y="3446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0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41" name="Rectangle 54">
              <a:extLst>
                <a:ext uri="{FF2B5EF4-FFF2-40B4-BE49-F238E27FC236}">
                  <a16:creationId xmlns:a16="http://schemas.microsoft.com/office/drawing/2014/main" id="{B784E47C-75A6-9AAD-BB57-FC96201F1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1" y="3446"/>
              <a:ext cx="357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42" name="Rectangle 55">
              <a:extLst>
                <a:ext uri="{FF2B5EF4-FFF2-40B4-BE49-F238E27FC236}">
                  <a16:creationId xmlns:a16="http://schemas.microsoft.com/office/drawing/2014/main" id="{A3D0F3EB-A78A-218D-375D-F1EE01BE2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5" y="3446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43" name="Rectangle 56">
              <a:extLst>
                <a:ext uri="{FF2B5EF4-FFF2-40B4-BE49-F238E27FC236}">
                  <a16:creationId xmlns:a16="http://schemas.microsoft.com/office/drawing/2014/main" id="{BB6DCC51-ECD1-22FD-2F1A-B8954C366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9" y="3446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0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44" name="Rectangle 57">
              <a:extLst>
                <a:ext uri="{FF2B5EF4-FFF2-40B4-BE49-F238E27FC236}">
                  <a16:creationId xmlns:a16="http://schemas.microsoft.com/office/drawing/2014/main" id="{D2A4DC7C-8DEC-0CFC-64D0-B18C08A28F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" y="3446"/>
              <a:ext cx="357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0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45" name="Rectangle 58">
              <a:extLst>
                <a:ext uri="{FF2B5EF4-FFF2-40B4-BE49-F238E27FC236}">
                  <a16:creationId xmlns:a16="http://schemas.microsoft.com/office/drawing/2014/main" id="{898EE7E4-865B-CA7F-3DBE-A95324E40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" y="3446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46" name="Rectangle 59">
              <a:extLst>
                <a:ext uri="{FF2B5EF4-FFF2-40B4-BE49-F238E27FC236}">
                  <a16:creationId xmlns:a16="http://schemas.microsoft.com/office/drawing/2014/main" id="{9D0CDA3B-28F3-7F8B-C17E-DF4E1482C5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9" y="3251"/>
              <a:ext cx="356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47" name="Rectangle 60">
              <a:extLst>
                <a:ext uri="{FF2B5EF4-FFF2-40B4-BE49-F238E27FC236}">
                  <a16:creationId xmlns:a16="http://schemas.microsoft.com/office/drawing/2014/main" id="{B8DFA45F-32B0-C059-B957-B3F839591F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" y="3251"/>
              <a:ext cx="357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48" name="Rectangle 61">
              <a:extLst>
                <a:ext uri="{FF2B5EF4-FFF2-40B4-BE49-F238E27FC236}">
                  <a16:creationId xmlns:a16="http://schemas.microsoft.com/office/drawing/2014/main" id="{8C4AE089-53EC-77D5-4D15-6F2BAD3C96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6" y="3251"/>
              <a:ext cx="356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0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49" name="Rectangle 62">
              <a:extLst>
                <a:ext uri="{FF2B5EF4-FFF2-40B4-BE49-F238E27FC236}">
                  <a16:creationId xmlns:a16="http://schemas.microsoft.com/office/drawing/2014/main" id="{93BE0647-AABF-C37D-D340-CB60E113AA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0" y="3251"/>
              <a:ext cx="356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50" name="Rectangle 63">
              <a:extLst>
                <a:ext uri="{FF2B5EF4-FFF2-40B4-BE49-F238E27FC236}">
                  <a16:creationId xmlns:a16="http://schemas.microsoft.com/office/drawing/2014/main" id="{1405E97D-7586-7912-283C-33259BB6FC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3" y="3251"/>
              <a:ext cx="357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51" name="Rectangle 64">
              <a:extLst>
                <a:ext uri="{FF2B5EF4-FFF2-40B4-BE49-F238E27FC236}">
                  <a16:creationId xmlns:a16="http://schemas.microsoft.com/office/drawing/2014/main" id="{30A5A4CA-3923-5CBE-A3DE-AE2523DBC6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7" y="3251"/>
              <a:ext cx="356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52" name="Rectangle 65">
              <a:extLst>
                <a:ext uri="{FF2B5EF4-FFF2-40B4-BE49-F238E27FC236}">
                  <a16:creationId xmlns:a16="http://schemas.microsoft.com/office/drawing/2014/main" id="{D95FDB8E-E79B-5237-3CFC-6E7B150B51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1" y="3251"/>
              <a:ext cx="356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53" name="Rectangle 66">
              <a:extLst>
                <a:ext uri="{FF2B5EF4-FFF2-40B4-BE49-F238E27FC236}">
                  <a16:creationId xmlns:a16="http://schemas.microsoft.com/office/drawing/2014/main" id="{6B176EC9-D5DD-7072-D12F-CE5845C68C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4" y="3251"/>
              <a:ext cx="357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54" name="Rectangle 67">
              <a:extLst>
                <a:ext uri="{FF2B5EF4-FFF2-40B4-BE49-F238E27FC236}">
                  <a16:creationId xmlns:a16="http://schemas.microsoft.com/office/drawing/2014/main" id="{3AC4E01F-1185-64BC-565E-6FEA2AE71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8" y="3251"/>
              <a:ext cx="356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55" name="Rectangle 68">
              <a:extLst>
                <a:ext uri="{FF2B5EF4-FFF2-40B4-BE49-F238E27FC236}">
                  <a16:creationId xmlns:a16="http://schemas.microsoft.com/office/drawing/2014/main" id="{BAC5E10D-E185-FF2C-102F-500939ECD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1" y="3251"/>
              <a:ext cx="357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0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56" name="Rectangle 69">
              <a:extLst>
                <a:ext uri="{FF2B5EF4-FFF2-40B4-BE49-F238E27FC236}">
                  <a16:creationId xmlns:a16="http://schemas.microsoft.com/office/drawing/2014/main" id="{7E073E89-84FC-3BE0-35F1-172737D58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5" y="3251"/>
              <a:ext cx="356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57" name="Rectangle 70">
              <a:extLst>
                <a:ext uri="{FF2B5EF4-FFF2-40B4-BE49-F238E27FC236}">
                  <a16:creationId xmlns:a16="http://schemas.microsoft.com/office/drawing/2014/main" id="{8A695793-AD47-9D7B-7CD0-A8A16A819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9" y="3251"/>
              <a:ext cx="356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0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58" name="Rectangle 71">
              <a:extLst>
                <a:ext uri="{FF2B5EF4-FFF2-40B4-BE49-F238E27FC236}">
                  <a16:creationId xmlns:a16="http://schemas.microsoft.com/office/drawing/2014/main" id="{9D121623-A755-FBB1-5639-4F0F011E9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" y="3251"/>
              <a:ext cx="357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9" name="Rectangle 72">
              <a:extLst>
                <a:ext uri="{FF2B5EF4-FFF2-40B4-BE49-F238E27FC236}">
                  <a16:creationId xmlns:a16="http://schemas.microsoft.com/office/drawing/2014/main" id="{7B962A3F-6A40-866E-3392-8FD850B28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" y="3251"/>
              <a:ext cx="356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Rectangle 73">
              <a:extLst>
                <a:ext uri="{FF2B5EF4-FFF2-40B4-BE49-F238E27FC236}">
                  <a16:creationId xmlns:a16="http://schemas.microsoft.com/office/drawing/2014/main" id="{4D471860-45B2-4D14-4F1B-CFB21E6CC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9" y="3055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61" name="Rectangle 74">
              <a:extLst>
                <a:ext uri="{FF2B5EF4-FFF2-40B4-BE49-F238E27FC236}">
                  <a16:creationId xmlns:a16="http://schemas.microsoft.com/office/drawing/2014/main" id="{F2DD6249-4E29-9E7C-721B-E83A19328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" y="3055"/>
              <a:ext cx="357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62" name="Rectangle 75">
              <a:extLst>
                <a:ext uri="{FF2B5EF4-FFF2-40B4-BE49-F238E27FC236}">
                  <a16:creationId xmlns:a16="http://schemas.microsoft.com/office/drawing/2014/main" id="{52BF1639-4BCB-C1B6-EAD3-AFA5B0028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6" y="3055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63" name="Rectangle 76">
              <a:extLst>
                <a:ext uri="{FF2B5EF4-FFF2-40B4-BE49-F238E27FC236}">
                  <a16:creationId xmlns:a16="http://schemas.microsoft.com/office/drawing/2014/main" id="{311917B7-19F6-AA46-2EAF-6F608EC73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0" y="3055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0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64" name="Rectangle 77">
              <a:extLst>
                <a:ext uri="{FF2B5EF4-FFF2-40B4-BE49-F238E27FC236}">
                  <a16:creationId xmlns:a16="http://schemas.microsoft.com/office/drawing/2014/main" id="{422A3E05-A8D6-938C-29E0-633E12C0D8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3" y="3055"/>
              <a:ext cx="357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65" name="Rectangle 78">
              <a:extLst>
                <a:ext uri="{FF2B5EF4-FFF2-40B4-BE49-F238E27FC236}">
                  <a16:creationId xmlns:a16="http://schemas.microsoft.com/office/drawing/2014/main" id="{73934C58-D76B-FA8A-B3B3-E55747CE4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7" y="3055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66" name="Rectangle 79">
              <a:extLst>
                <a:ext uri="{FF2B5EF4-FFF2-40B4-BE49-F238E27FC236}">
                  <a16:creationId xmlns:a16="http://schemas.microsoft.com/office/drawing/2014/main" id="{A582BD0C-5528-EC6B-FEAF-8ADAAD4016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1" y="3055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67" name="Rectangle 80">
              <a:extLst>
                <a:ext uri="{FF2B5EF4-FFF2-40B4-BE49-F238E27FC236}">
                  <a16:creationId xmlns:a16="http://schemas.microsoft.com/office/drawing/2014/main" id="{1532FCC9-CB2F-2351-EABE-093F434A6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4" y="3055"/>
              <a:ext cx="357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68" name="Rectangle 81">
              <a:extLst>
                <a:ext uri="{FF2B5EF4-FFF2-40B4-BE49-F238E27FC236}">
                  <a16:creationId xmlns:a16="http://schemas.microsoft.com/office/drawing/2014/main" id="{7FB7495E-83F9-8CCD-65F6-3E4109F839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8" y="3055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0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69" name="Rectangle 82">
              <a:extLst>
                <a:ext uri="{FF2B5EF4-FFF2-40B4-BE49-F238E27FC236}">
                  <a16:creationId xmlns:a16="http://schemas.microsoft.com/office/drawing/2014/main" id="{98C2EEB0-256A-F6DC-9407-12EA196B2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1" y="3055"/>
              <a:ext cx="357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0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70" name="Rectangle 83">
              <a:extLst>
                <a:ext uri="{FF2B5EF4-FFF2-40B4-BE49-F238E27FC236}">
                  <a16:creationId xmlns:a16="http://schemas.microsoft.com/office/drawing/2014/main" id="{79F04076-C694-C251-057D-60A8372D6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5" y="3055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71" name="Rectangle 84">
              <a:extLst>
                <a:ext uri="{FF2B5EF4-FFF2-40B4-BE49-F238E27FC236}">
                  <a16:creationId xmlns:a16="http://schemas.microsoft.com/office/drawing/2014/main" id="{378D9D5D-1134-98CD-321F-2EAA31688A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9" y="3055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0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72" name="Rectangle 85">
              <a:extLst>
                <a:ext uri="{FF2B5EF4-FFF2-40B4-BE49-F238E27FC236}">
                  <a16:creationId xmlns:a16="http://schemas.microsoft.com/office/drawing/2014/main" id="{DCBA21E7-F1EA-8BE2-EB21-7B55EC784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" y="3055"/>
              <a:ext cx="357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0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73" name="Rectangle 86">
              <a:extLst>
                <a:ext uri="{FF2B5EF4-FFF2-40B4-BE49-F238E27FC236}">
                  <a16:creationId xmlns:a16="http://schemas.microsoft.com/office/drawing/2014/main" id="{C2D101E1-2156-F920-9858-00BAE53DB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" y="3055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74" name="Rectangle 87">
              <a:extLst>
                <a:ext uri="{FF2B5EF4-FFF2-40B4-BE49-F238E27FC236}">
                  <a16:creationId xmlns:a16="http://schemas.microsoft.com/office/drawing/2014/main" id="{FCFD87E7-6F3C-383B-23EC-1B27B2AB4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9" y="2859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75" name="Rectangle 88">
              <a:extLst>
                <a:ext uri="{FF2B5EF4-FFF2-40B4-BE49-F238E27FC236}">
                  <a16:creationId xmlns:a16="http://schemas.microsoft.com/office/drawing/2014/main" id="{5591322E-0BE2-51D4-AFC4-82E56FCDE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" y="2859"/>
              <a:ext cx="357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76" name="Rectangle 89">
              <a:extLst>
                <a:ext uri="{FF2B5EF4-FFF2-40B4-BE49-F238E27FC236}">
                  <a16:creationId xmlns:a16="http://schemas.microsoft.com/office/drawing/2014/main" id="{C0EA37C5-7E12-B705-8D79-6B566EB76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6" y="2859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77" name="Rectangle 90">
              <a:extLst>
                <a:ext uri="{FF2B5EF4-FFF2-40B4-BE49-F238E27FC236}">
                  <a16:creationId xmlns:a16="http://schemas.microsoft.com/office/drawing/2014/main" id="{15D5E4B4-FC95-BEB3-A864-D2601D0E9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0" y="2859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78" name="Rectangle 91">
              <a:extLst>
                <a:ext uri="{FF2B5EF4-FFF2-40B4-BE49-F238E27FC236}">
                  <a16:creationId xmlns:a16="http://schemas.microsoft.com/office/drawing/2014/main" id="{186C4E83-0DC2-78DC-047D-8724C3E1B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3" y="2859"/>
              <a:ext cx="357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0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79" name="Rectangle 92">
              <a:extLst>
                <a:ext uri="{FF2B5EF4-FFF2-40B4-BE49-F238E27FC236}">
                  <a16:creationId xmlns:a16="http://schemas.microsoft.com/office/drawing/2014/main" id="{538D1019-74F4-42C7-8BE8-01DACA3B1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7" y="2859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80" name="Rectangle 93">
              <a:extLst>
                <a:ext uri="{FF2B5EF4-FFF2-40B4-BE49-F238E27FC236}">
                  <a16:creationId xmlns:a16="http://schemas.microsoft.com/office/drawing/2014/main" id="{E4901B47-93A9-696C-28E0-59A1E6CFF6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1" y="2859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81" name="Rectangle 94">
              <a:extLst>
                <a:ext uri="{FF2B5EF4-FFF2-40B4-BE49-F238E27FC236}">
                  <a16:creationId xmlns:a16="http://schemas.microsoft.com/office/drawing/2014/main" id="{F7FEF9D3-FE3E-D902-AC91-56C8C426F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4" y="2859"/>
              <a:ext cx="357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82" name="Rectangle 95">
              <a:extLst>
                <a:ext uri="{FF2B5EF4-FFF2-40B4-BE49-F238E27FC236}">
                  <a16:creationId xmlns:a16="http://schemas.microsoft.com/office/drawing/2014/main" id="{8F5BA25D-E1E0-60FE-899D-AFBA1FF48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8" y="2859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83" name="Rectangle 96">
              <a:extLst>
                <a:ext uri="{FF2B5EF4-FFF2-40B4-BE49-F238E27FC236}">
                  <a16:creationId xmlns:a16="http://schemas.microsoft.com/office/drawing/2014/main" id="{8588C8B7-A6DE-60DD-E34C-95FC2BDFE3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1" y="2859"/>
              <a:ext cx="357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84" name="Rectangle 97">
              <a:extLst>
                <a:ext uri="{FF2B5EF4-FFF2-40B4-BE49-F238E27FC236}">
                  <a16:creationId xmlns:a16="http://schemas.microsoft.com/office/drawing/2014/main" id="{A1721900-06A6-B56D-2135-FB5688871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5" y="2859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0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85" name="Rectangle 98">
              <a:extLst>
                <a:ext uri="{FF2B5EF4-FFF2-40B4-BE49-F238E27FC236}">
                  <a16:creationId xmlns:a16="http://schemas.microsoft.com/office/drawing/2014/main" id="{860EF203-BB61-3A4B-22F8-C931BAA59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9" y="2859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0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86" name="Rectangle 99">
              <a:extLst>
                <a:ext uri="{FF2B5EF4-FFF2-40B4-BE49-F238E27FC236}">
                  <a16:creationId xmlns:a16="http://schemas.microsoft.com/office/drawing/2014/main" id="{11E1F6FC-146B-9BEB-87B5-052E5AA60F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" y="2859"/>
              <a:ext cx="357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0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87" name="Rectangle 100">
              <a:extLst>
                <a:ext uri="{FF2B5EF4-FFF2-40B4-BE49-F238E27FC236}">
                  <a16:creationId xmlns:a16="http://schemas.microsoft.com/office/drawing/2014/main" id="{0B8CCB90-4031-3C95-E157-B468B05DF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" y="2859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88" name="Rectangle 101">
              <a:extLst>
                <a:ext uri="{FF2B5EF4-FFF2-40B4-BE49-F238E27FC236}">
                  <a16:creationId xmlns:a16="http://schemas.microsoft.com/office/drawing/2014/main" id="{7FBC945D-36DC-EA8C-6FF6-6719C00D36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9" y="2663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89" name="Rectangle 102">
              <a:extLst>
                <a:ext uri="{FF2B5EF4-FFF2-40B4-BE49-F238E27FC236}">
                  <a16:creationId xmlns:a16="http://schemas.microsoft.com/office/drawing/2014/main" id="{BA781247-A8CC-94CD-0CF2-671BDCD8D6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" y="2663"/>
              <a:ext cx="357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90" name="Rectangle 103">
              <a:extLst>
                <a:ext uri="{FF2B5EF4-FFF2-40B4-BE49-F238E27FC236}">
                  <a16:creationId xmlns:a16="http://schemas.microsoft.com/office/drawing/2014/main" id="{08B70A9D-82FE-A33A-FC39-EA8957DFDF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6" y="2663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91" name="Rectangle 104">
              <a:extLst>
                <a:ext uri="{FF2B5EF4-FFF2-40B4-BE49-F238E27FC236}">
                  <a16:creationId xmlns:a16="http://schemas.microsoft.com/office/drawing/2014/main" id="{89759C52-7B9C-22AC-0105-A22EF77BA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0" y="2663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92" name="Rectangle 105">
              <a:extLst>
                <a:ext uri="{FF2B5EF4-FFF2-40B4-BE49-F238E27FC236}">
                  <a16:creationId xmlns:a16="http://schemas.microsoft.com/office/drawing/2014/main" id="{2A9D62E3-5F00-3A91-2A99-3BD51E7B43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3" y="2663"/>
              <a:ext cx="357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93" name="Rectangle 106">
              <a:extLst>
                <a:ext uri="{FF2B5EF4-FFF2-40B4-BE49-F238E27FC236}">
                  <a16:creationId xmlns:a16="http://schemas.microsoft.com/office/drawing/2014/main" id="{5EC2B91C-9223-6764-8A2A-DC17B85F69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7" y="2663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0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94" name="Rectangle 107">
              <a:extLst>
                <a:ext uri="{FF2B5EF4-FFF2-40B4-BE49-F238E27FC236}">
                  <a16:creationId xmlns:a16="http://schemas.microsoft.com/office/drawing/2014/main" id="{E59BDE65-2F2F-0466-771B-B57980087E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1" y="2663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95" name="Rectangle 108">
              <a:extLst>
                <a:ext uri="{FF2B5EF4-FFF2-40B4-BE49-F238E27FC236}">
                  <a16:creationId xmlns:a16="http://schemas.microsoft.com/office/drawing/2014/main" id="{69D30A58-95AE-05F8-552F-F0C68570B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4" y="2663"/>
              <a:ext cx="357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96" name="Rectangle 109">
              <a:extLst>
                <a:ext uri="{FF2B5EF4-FFF2-40B4-BE49-F238E27FC236}">
                  <a16:creationId xmlns:a16="http://schemas.microsoft.com/office/drawing/2014/main" id="{3152990F-B6D6-E190-1800-DC4190EE0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8" y="2663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0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97" name="Rectangle 110">
              <a:extLst>
                <a:ext uri="{FF2B5EF4-FFF2-40B4-BE49-F238E27FC236}">
                  <a16:creationId xmlns:a16="http://schemas.microsoft.com/office/drawing/2014/main" id="{5A7342AF-DD22-9720-E785-1E2970690B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1" y="2663"/>
              <a:ext cx="357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98" name="Rectangle 111">
              <a:extLst>
                <a:ext uri="{FF2B5EF4-FFF2-40B4-BE49-F238E27FC236}">
                  <a16:creationId xmlns:a16="http://schemas.microsoft.com/office/drawing/2014/main" id="{EE9BA959-600B-9A62-83D7-E48D003E2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5" y="2663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0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99" name="Rectangle 112">
              <a:extLst>
                <a:ext uri="{FF2B5EF4-FFF2-40B4-BE49-F238E27FC236}">
                  <a16:creationId xmlns:a16="http://schemas.microsoft.com/office/drawing/2014/main" id="{37BA8B5E-7F3F-DC8C-2465-2A411E90B2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9" y="2663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0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00" name="Rectangle 113">
              <a:extLst>
                <a:ext uri="{FF2B5EF4-FFF2-40B4-BE49-F238E27FC236}">
                  <a16:creationId xmlns:a16="http://schemas.microsoft.com/office/drawing/2014/main" id="{4C192346-A6AA-E104-8986-081162390B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" y="2663"/>
              <a:ext cx="357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0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01" name="Rectangle 114">
              <a:extLst>
                <a:ext uri="{FF2B5EF4-FFF2-40B4-BE49-F238E27FC236}">
                  <a16:creationId xmlns:a16="http://schemas.microsoft.com/office/drawing/2014/main" id="{6D1D53CE-A7C2-0FE5-7188-9B7058A3F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" y="2663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02" name="Rectangle 115">
              <a:extLst>
                <a:ext uri="{FF2B5EF4-FFF2-40B4-BE49-F238E27FC236}">
                  <a16:creationId xmlns:a16="http://schemas.microsoft.com/office/drawing/2014/main" id="{B4CB94DC-8C33-B373-0081-5E0E23A86B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9" y="2467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03" name="Rectangle 116">
              <a:extLst>
                <a:ext uri="{FF2B5EF4-FFF2-40B4-BE49-F238E27FC236}">
                  <a16:creationId xmlns:a16="http://schemas.microsoft.com/office/drawing/2014/main" id="{B594C4BE-0A9F-366C-6885-853957B69E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" y="2467"/>
              <a:ext cx="357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04" name="Rectangle 117">
              <a:extLst>
                <a:ext uri="{FF2B5EF4-FFF2-40B4-BE49-F238E27FC236}">
                  <a16:creationId xmlns:a16="http://schemas.microsoft.com/office/drawing/2014/main" id="{DE0BB03C-4FFB-4A7F-C1FB-75D95E806D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6" y="2467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05" name="Rectangle 118">
              <a:extLst>
                <a:ext uri="{FF2B5EF4-FFF2-40B4-BE49-F238E27FC236}">
                  <a16:creationId xmlns:a16="http://schemas.microsoft.com/office/drawing/2014/main" id="{6976E16F-E0D7-1256-3EE7-EFB3C366D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0" y="2467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06" name="Rectangle 119">
              <a:extLst>
                <a:ext uri="{FF2B5EF4-FFF2-40B4-BE49-F238E27FC236}">
                  <a16:creationId xmlns:a16="http://schemas.microsoft.com/office/drawing/2014/main" id="{6F65E7AB-0EEA-8140-7A6F-3D4B42040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3" y="2467"/>
              <a:ext cx="357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07" name="Rectangle 120">
              <a:extLst>
                <a:ext uri="{FF2B5EF4-FFF2-40B4-BE49-F238E27FC236}">
                  <a16:creationId xmlns:a16="http://schemas.microsoft.com/office/drawing/2014/main" id="{503EF6AF-E4E1-D11A-0034-83131823A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7" y="2467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08" name="Rectangle 121">
              <a:extLst>
                <a:ext uri="{FF2B5EF4-FFF2-40B4-BE49-F238E27FC236}">
                  <a16:creationId xmlns:a16="http://schemas.microsoft.com/office/drawing/2014/main" id="{0DC715E0-43A9-33DF-2947-09F7CBC543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1" y="2467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0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09" name="Rectangle 122">
              <a:extLst>
                <a:ext uri="{FF2B5EF4-FFF2-40B4-BE49-F238E27FC236}">
                  <a16:creationId xmlns:a16="http://schemas.microsoft.com/office/drawing/2014/main" id="{EB82EC35-2174-2D65-33EA-89F2BD707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4" y="2467"/>
              <a:ext cx="357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10" name="Rectangle 123">
              <a:extLst>
                <a:ext uri="{FF2B5EF4-FFF2-40B4-BE49-F238E27FC236}">
                  <a16:creationId xmlns:a16="http://schemas.microsoft.com/office/drawing/2014/main" id="{2F50453B-6368-A3BE-B319-C9EB9927FD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8" y="2467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11" name="Rectangle 124">
              <a:extLst>
                <a:ext uri="{FF2B5EF4-FFF2-40B4-BE49-F238E27FC236}">
                  <a16:creationId xmlns:a16="http://schemas.microsoft.com/office/drawing/2014/main" id="{453D794E-34A6-E234-A468-E90122A2A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1" y="2467"/>
              <a:ext cx="357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0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12" name="Rectangle 125">
              <a:extLst>
                <a:ext uri="{FF2B5EF4-FFF2-40B4-BE49-F238E27FC236}">
                  <a16:creationId xmlns:a16="http://schemas.microsoft.com/office/drawing/2014/main" id="{67BE20E3-66FB-A61F-3449-7EDB907D22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5" y="2467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0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13" name="Rectangle 126">
              <a:extLst>
                <a:ext uri="{FF2B5EF4-FFF2-40B4-BE49-F238E27FC236}">
                  <a16:creationId xmlns:a16="http://schemas.microsoft.com/office/drawing/2014/main" id="{91C30AB3-CE02-1731-92E5-85F313B2AC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9" y="2467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0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14" name="Rectangle 127">
              <a:extLst>
                <a:ext uri="{FF2B5EF4-FFF2-40B4-BE49-F238E27FC236}">
                  <a16:creationId xmlns:a16="http://schemas.microsoft.com/office/drawing/2014/main" id="{CF68A27A-7813-EDE0-E214-50A2BC9AB8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" y="2467"/>
              <a:ext cx="357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0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15" name="Rectangle 128">
              <a:extLst>
                <a:ext uri="{FF2B5EF4-FFF2-40B4-BE49-F238E27FC236}">
                  <a16:creationId xmlns:a16="http://schemas.microsoft.com/office/drawing/2014/main" id="{4FD8CB11-6A1A-5753-C958-0A4A8067AE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" y="2467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16" name="Rectangle 129">
              <a:extLst>
                <a:ext uri="{FF2B5EF4-FFF2-40B4-BE49-F238E27FC236}">
                  <a16:creationId xmlns:a16="http://schemas.microsoft.com/office/drawing/2014/main" id="{0718CF37-3A37-7502-3ADA-B08614B48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9" y="2272"/>
              <a:ext cx="356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17" name="Rectangle 130">
              <a:extLst>
                <a:ext uri="{FF2B5EF4-FFF2-40B4-BE49-F238E27FC236}">
                  <a16:creationId xmlns:a16="http://schemas.microsoft.com/office/drawing/2014/main" id="{4350466E-B573-65FC-A627-D5DCADD76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" y="2272"/>
              <a:ext cx="357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18" name="Rectangle 131">
              <a:extLst>
                <a:ext uri="{FF2B5EF4-FFF2-40B4-BE49-F238E27FC236}">
                  <a16:creationId xmlns:a16="http://schemas.microsoft.com/office/drawing/2014/main" id="{3270018F-E5DB-2942-8572-A1BCA4A040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6" y="2272"/>
              <a:ext cx="356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19" name="Rectangle 132">
              <a:extLst>
                <a:ext uri="{FF2B5EF4-FFF2-40B4-BE49-F238E27FC236}">
                  <a16:creationId xmlns:a16="http://schemas.microsoft.com/office/drawing/2014/main" id="{FC636A79-EDAD-00D8-C09A-565D98C13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0" y="2272"/>
              <a:ext cx="356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20" name="Rectangle 133">
              <a:extLst>
                <a:ext uri="{FF2B5EF4-FFF2-40B4-BE49-F238E27FC236}">
                  <a16:creationId xmlns:a16="http://schemas.microsoft.com/office/drawing/2014/main" id="{301BF412-6459-EEA0-795F-905DC6C6A7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3" y="2272"/>
              <a:ext cx="357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21" name="Rectangle 134">
              <a:extLst>
                <a:ext uri="{FF2B5EF4-FFF2-40B4-BE49-F238E27FC236}">
                  <a16:creationId xmlns:a16="http://schemas.microsoft.com/office/drawing/2014/main" id="{21F6125B-9117-11A2-D792-EFEA5EE334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7" y="2272"/>
              <a:ext cx="356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22" name="Rectangle 135">
              <a:extLst>
                <a:ext uri="{FF2B5EF4-FFF2-40B4-BE49-F238E27FC236}">
                  <a16:creationId xmlns:a16="http://schemas.microsoft.com/office/drawing/2014/main" id="{30E94782-6359-BA83-10C1-CDBAFC761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1" y="2272"/>
              <a:ext cx="356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23" name="Rectangle 136">
              <a:extLst>
                <a:ext uri="{FF2B5EF4-FFF2-40B4-BE49-F238E27FC236}">
                  <a16:creationId xmlns:a16="http://schemas.microsoft.com/office/drawing/2014/main" id="{EA11854B-6080-3D6E-0926-4A4048F25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4" y="2272"/>
              <a:ext cx="357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0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24" name="Rectangle 137">
              <a:extLst>
                <a:ext uri="{FF2B5EF4-FFF2-40B4-BE49-F238E27FC236}">
                  <a16:creationId xmlns:a16="http://schemas.microsoft.com/office/drawing/2014/main" id="{AFCD7C6C-A6B8-DD3F-A621-CBE44B070B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8" y="2272"/>
              <a:ext cx="356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0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25" name="Rectangle 138">
              <a:extLst>
                <a:ext uri="{FF2B5EF4-FFF2-40B4-BE49-F238E27FC236}">
                  <a16:creationId xmlns:a16="http://schemas.microsoft.com/office/drawing/2014/main" id="{57BE2AB7-82A8-0466-67CE-0D24A8858F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1" y="2272"/>
              <a:ext cx="357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0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26" name="Rectangle 139">
              <a:extLst>
                <a:ext uri="{FF2B5EF4-FFF2-40B4-BE49-F238E27FC236}">
                  <a16:creationId xmlns:a16="http://schemas.microsoft.com/office/drawing/2014/main" id="{31C0E7D4-CA4C-4AE9-34F4-0B8262624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5" y="2272"/>
              <a:ext cx="356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0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27" name="Rectangle 140">
              <a:extLst>
                <a:ext uri="{FF2B5EF4-FFF2-40B4-BE49-F238E27FC236}">
                  <a16:creationId xmlns:a16="http://schemas.microsoft.com/office/drawing/2014/main" id="{52F74B48-5E85-EDEE-533C-E55E9BE689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9" y="2272"/>
              <a:ext cx="356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0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28" name="Rectangle 141">
              <a:extLst>
                <a:ext uri="{FF2B5EF4-FFF2-40B4-BE49-F238E27FC236}">
                  <a16:creationId xmlns:a16="http://schemas.microsoft.com/office/drawing/2014/main" id="{1FAC508B-41B3-43C7-3677-0CA5E5274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" y="2272"/>
              <a:ext cx="357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0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29" name="Rectangle 142">
              <a:extLst>
                <a:ext uri="{FF2B5EF4-FFF2-40B4-BE49-F238E27FC236}">
                  <a16:creationId xmlns:a16="http://schemas.microsoft.com/office/drawing/2014/main" id="{AD313BFA-3EB4-3755-F5AC-08DCE05FA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" y="2272"/>
              <a:ext cx="356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30" name="Rectangle 143">
              <a:extLst>
                <a:ext uri="{FF2B5EF4-FFF2-40B4-BE49-F238E27FC236}">
                  <a16:creationId xmlns:a16="http://schemas.microsoft.com/office/drawing/2014/main" id="{1BA74C9E-3A40-AF57-75C4-D471E13A0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9" y="2076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31" name="Rectangle 144">
              <a:extLst>
                <a:ext uri="{FF2B5EF4-FFF2-40B4-BE49-F238E27FC236}">
                  <a16:creationId xmlns:a16="http://schemas.microsoft.com/office/drawing/2014/main" id="{304FA321-16CD-56FA-7E28-DE2AA77FC1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" y="2076"/>
              <a:ext cx="357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32" name="Rectangle 145">
              <a:extLst>
                <a:ext uri="{FF2B5EF4-FFF2-40B4-BE49-F238E27FC236}">
                  <a16:creationId xmlns:a16="http://schemas.microsoft.com/office/drawing/2014/main" id="{E9DE95DC-F93C-5711-B5ED-DE9F5D01D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6" y="2076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33" name="Rectangle 146">
              <a:extLst>
                <a:ext uri="{FF2B5EF4-FFF2-40B4-BE49-F238E27FC236}">
                  <a16:creationId xmlns:a16="http://schemas.microsoft.com/office/drawing/2014/main" id="{19598D6B-5FB0-EA46-7818-EBD7C21A7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0" y="2076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34" name="Rectangle 147">
              <a:extLst>
                <a:ext uri="{FF2B5EF4-FFF2-40B4-BE49-F238E27FC236}">
                  <a16:creationId xmlns:a16="http://schemas.microsoft.com/office/drawing/2014/main" id="{3896EC2B-E307-FA3D-032E-3B681E8B39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3" y="2076"/>
              <a:ext cx="357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35" name="Rectangle 148">
              <a:extLst>
                <a:ext uri="{FF2B5EF4-FFF2-40B4-BE49-F238E27FC236}">
                  <a16:creationId xmlns:a16="http://schemas.microsoft.com/office/drawing/2014/main" id="{C2BC8876-9374-7430-6F0B-B94E99561B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7" y="2076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36" name="Rectangle 149">
              <a:extLst>
                <a:ext uri="{FF2B5EF4-FFF2-40B4-BE49-F238E27FC236}">
                  <a16:creationId xmlns:a16="http://schemas.microsoft.com/office/drawing/2014/main" id="{7CFD61D8-A7C3-239D-D264-45E6B1CD3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1" y="2076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37" name="Rectangle 150">
              <a:extLst>
                <a:ext uri="{FF2B5EF4-FFF2-40B4-BE49-F238E27FC236}">
                  <a16:creationId xmlns:a16="http://schemas.microsoft.com/office/drawing/2014/main" id="{E0295CD2-176A-1161-9D99-032BA118C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4" y="2076"/>
              <a:ext cx="357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38" name="Rectangle 151">
              <a:extLst>
                <a:ext uri="{FF2B5EF4-FFF2-40B4-BE49-F238E27FC236}">
                  <a16:creationId xmlns:a16="http://schemas.microsoft.com/office/drawing/2014/main" id="{A8A58374-51AC-2D1C-E033-371F0C4BA2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8" y="2076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华康简宋" charset="-122"/>
                  <a:cs typeface="Times New Roman" panose="02020603050405020304" pitchFamily="18" charset="0"/>
                </a:rPr>
                <a:t>×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39" name="Rectangle 152">
              <a:extLst>
                <a:ext uri="{FF2B5EF4-FFF2-40B4-BE49-F238E27FC236}">
                  <a16:creationId xmlns:a16="http://schemas.microsoft.com/office/drawing/2014/main" id="{A1125B3A-7F1F-172A-155B-87D1EAEE8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1" y="2076"/>
              <a:ext cx="357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华康简宋" charset="-122"/>
                  <a:cs typeface="Times New Roman" panose="02020603050405020304" pitchFamily="18" charset="0"/>
                </a:rPr>
                <a:t>×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40" name="Rectangle 153">
              <a:extLst>
                <a:ext uri="{FF2B5EF4-FFF2-40B4-BE49-F238E27FC236}">
                  <a16:creationId xmlns:a16="http://schemas.microsoft.com/office/drawing/2014/main" id="{A0038945-F5F7-9C79-8874-6F7D8A657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5" y="2076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华康简宋" charset="-122"/>
                  <a:cs typeface="Times New Roman" panose="02020603050405020304" pitchFamily="18" charset="0"/>
                </a:rPr>
                <a:t>×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41" name="Rectangle 154">
              <a:extLst>
                <a:ext uri="{FF2B5EF4-FFF2-40B4-BE49-F238E27FC236}">
                  <a16:creationId xmlns:a16="http://schemas.microsoft.com/office/drawing/2014/main" id="{94F13C9B-2C4D-2242-01D3-CC545C45C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9" y="2076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华康简宋" charset="-122"/>
                  <a:cs typeface="Times New Roman" panose="02020603050405020304" pitchFamily="18" charset="0"/>
                </a:rPr>
                <a:t>×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42" name="Rectangle 155">
              <a:extLst>
                <a:ext uri="{FF2B5EF4-FFF2-40B4-BE49-F238E27FC236}">
                  <a16:creationId xmlns:a16="http://schemas.microsoft.com/office/drawing/2014/main" id="{C924B8F4-01E5-A57C-D2D3-FAA365A1F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" y="2076"/>
              <a:ext cx="357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华康简宋" charset="-122"/>
                  <a:cs typeface="Times New Roman" panose="02020603050405020304" pitchFamily="18" charset="0"/>
                </a:rPr>
                <a:t>×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43" name="Rectangle 156">
              <a:extLst>
                <a:ext uri="{FF2B5EF4-FFF2-40B4-BE49-F238E27FC236}">
                  <a16:creationId xmlns:a16="http://schemas.microsoft.com/office/drawing/2014/main" id="{106655A7-7681-377B-12AF-E8CD0BF91C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" y="2076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0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44" name="Rectangle 157">
              <a:extLst>
                <a:ext uri="{FF2B5EF4-FFF2-40B4-BE49-F238E27FC236}">
                  <a16:creationId xmlns:a16="http://schemas.microsoft.com/office/drawing/2014/main" id="{912A41FE-C6EE-79A0-DE2A-ED258040D4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9" y="1880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45" name="Rectangle 158">
              <a:extLst>
                <a:ext uri="{FF2B5EF4-FFF2-40B4-BE49-F238E27FC236}">
                  <a16:creationId xmlns:a16="http://schemas.microsoft.com/office/drawing/2014/main" id="{CA13A513-DC84-5AE9-9858-C74BFA427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" y="1880"/>
              <a:ext cx="357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46" name="Rectangle 159">
              <a:extLst>
                <a:ext uri="{FF2B5EF4-FFF2-40B4-BE49-F238E27FC236}">
                  <a16:creationId xmlns:a16="http://schemas.microsoft.com/office/drawing/2014/main" id="{F35436B3-29A0-8F76-D57E-901458027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6" y="1880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47" name="Rectangle 160">
              <a:extLst>
                <a:ext uri="{FF2B5EF4-FFF2-40B4-BE49-F238E27FC236}">
                  <a16:creationId xmlns:a16="http://schemas.microsoft.com/office/drawing/2014/main" id="{F19BB79A-EEEF-C667-536A-E26567A77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0" y="1880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48" name="Rectangle 161">
              <a:extLst>
                <a:ext uri="{FF2B5EF4-FFF2-40B4-BE49-F238E27FC236}">
                  <a16:creationId xmlns:a16="http://schemas.microsoft.com/office/drawing/2014/main" id="{48347237-1F45-EE89-017F-5727A2A3D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3" y="1880"/>
              <a:ext cx="357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49" name="Rectangle 162">
              <a:extLst>
                <a:ext uri="{FF2B5EF4-FFF2-40B4-BE49-F238E27FC236}">
                  <a16:creationId xmlns:a16="http://schemas.microsoft.com/office/drawing/2014/main" id="{BBD75EC2-ABFD-E74A-4E33-F7565A0619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7" y="1880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50" name="Rectangle 163">
              <a:extLst>
                <a:ext uri="{FF2B5EF4-FFF2-40B4-BE49-F238E27FC236}">
                  <a16:creationId xmlns:a16="http://schemas.microsoft.com/office/drawing/2014/main" id="{1FEAC4F0-7DE8-E836-5B8B-AEBC795504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1" y="1880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51" name="Rectangle 164">
              <a:extLst>
                <a:ext uri="{FF2B5EF4-FFF2-40B4-BE49-F238E27FC236}">
                  <a16:creationId xmlns:a16="http://schemas.microsoft.com/office/drawing/2014/main" id="{6A7851EE-88FE-68CE-1590-C9DA40D01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4" y="1880"/>
              <a:ext cx="357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52" name="Rectangle 165">
              <a:extLst>
                <a:ext uri="{FF2B5EF4-FFF2-40B4-BE49-F238E27FC236}">
                  <a16:creationId xmlns:a16="http://schemas.microsoft.com/office/drawing/2014/main" id="{F05CB721-BC04-E5A9-21B9-5188B9E35B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8" y="1880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华康简宋" charset="-122"/>
                  <a:cs typeface="Times New Roman" panose="02020603050405020304" pitchFamily="18" charset="0"/>
                </a:rPr>
                <a:t>×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53" name="Rectangle 166">
              <a:extLst>
                <a:ext uri="{FF2B5EF4-FFF2-40B4-BE49-F238E27FC236}">
                  <a16:creationId xmlns:a16="http://schemas.microsoft.com/office/drawing/2014/main" id="{18AAC28A-F9D3-EA2B-F53A-A7857AE73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1" y="1880"/>
              <a:ext cx="357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华康简宋" charset="-122"/>
                  <a:cs typeface="Times New Roman" panose="02020603050405020304" pitchFamily="18" charset="0"/>
                </a:rPr>
                <a:t>×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54" name="Rectangle 167">
              <a:extLst>
                <a:ext uri="{FF2B5EF4-FFF2-40B4-BE49-F238E27FC236}">
                  <a16:creationId xmlns:a16="http://schemas.microsoft.com/office/drawing/2014/main" id="{B2216B5E-AC5F-A294-03C2-54DFAA713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5" y="1880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华康简宋" charset="-122"/>
                  <a:cs typeface="Times New Roman" panose="02020603050405020304" pitchFamily="18" charset="0"/>
                </a:rPr>
                <a:t>×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55" name="Rectangle 168">
              <a:extLst>
                <a:ext uri="{FF2B5EF4-FFF2-40B4-BE49-F238E27FC236}">
                  <a16:creationId xmlns:a16="http://schemas.microsoft.com/office/drawing/2014/main" id="{C69AD1FA-4ACE-3289-B98F-09941D38A5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9" y="1880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56" name="Rectangle 169">
              <a:extLst>
                <a:ext uri="{FF2B5EF4-FFF2-40B4-BE49-F238E27FC236}">
                  <a16:creationId xmlns:a16="http://schemas.microsoft.com/office/drawing/2014/main" id="{5F11D0F4-D7B2-82B7-EBD3-39F4C99C9E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" y="1880"/>
              <a:ext cx="357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X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57" name="Rectangle 170">
              <a:extLst>
                <a:ext uri="{FF2B5EF4-FFF2-40B4-BE49-F238E27FC236}">
                  <a16:creationId xmlns:a16="http://schemas.microsoft.com/office/drawing/2014/main" id="{D0C9F56D-C129-83FA-B942-2267AEB2E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" y="1880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华康简宋" charset="-122"/>
                  <a:cs typeface="Times New Roman" panose="02020603050405020304" pitchFamily="18" charset="0"/>
                </a:rPr>
                <a:t>×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58" name="Rectangle 171">
              <a:extLst>
                <a:ext uri="{FF2B5EF4-FFF2-40B4-BE49-F238E27FC236}">
                  <a16:creationId xmlns:a16="http://schemas.microsoft.com/office/drawing/2014/main" id="{D8602EAD-BF09-41EC-0025-E50BF45F9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9" y="1684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59" name="Rectangle 172">
              <a:extLst>
                <a:ext uri="{FF2B5EF4-FFF2-40B4-BE49-F238E27FC236}">
                  <a16:creationId xmlns:a16="http://schemas.microsoft.com/office/drawing/2014/main" id="{7342E273-F5A1-FD20-B538-B68C75A50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" y="1684"/>
              <a:ext cx="357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60" name="Rectangle 173">
              <a:extLst>
                <a:ext uri="{FF2B5EF4-FFF2-40B4-BE49-F238E27FC236}">
                  <a16:creationId xmlns:a16="http://schemas.microsoft.com/office/drawing/2014/main" id="{AD5D540B-29C3-3313-6CAD-9C15DAA9A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6" y="1684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61" name="Rectangle 174">
              <a:extLst>
                <a:ext uri="{FF2B5EF4-FFF2-40B4-BE49-F238E27FC236}">
                  <a16:creationId xmlns:a16="http://schemas.microsoft.com/office/drawing/2014/main" id="{9491F26A-FFAA-11A0-43DA-8C0D86280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0" y="1684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62" name="Rectangle 175">
              <a:extLst>
                <a:ext uri="{FF2B5EF4-FFF2-40B4-BE49-F238E27FC236}">
                  <a16:creationId xmlns:a16="http://schemas.microsoft.com/office/drawing/2014/main" id="{56150DDB-A35C-DA17-0760-249ACEF42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3" y="1684"/>
              <a:ext cx="357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63" name="Rectangle 176">
              <a:extLst>
                <a:ext uri="{FF2B5EF4-FFF2-40B4-BE49-F238E27FC236}">
                  <a16:creationId xmlns:a16="http://schemas.microsoft.com/office/drawing/2014/main" id="{1DBE57F8-9716-C39D-AF59-AE07413E15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7" y="1684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64" name="Rectangle 177">
              <a:extLst>
                <a:ext uri="{FF2B5EF4-FFF2-40B4-BE49-F238E27FC236}">
                  <a16:creationId xmlns:a16="http://schemas.microsoft.com/office/drawing/2014/main" id="{1473019F-E6EF-029A-3F1B-8EE5E28DA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1" y="1684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65" name="Rectangle 178">
              <a:extLst>
                <a:ext uri="{FF2B5EF4-FFF2-40B4-BE49-F238E27FC236}">
                  <a16:creationId xmlns:a16="http://schemas.microsoft.com/office/drawing/2014/main" id="{27E9EC06-4345-26EA-C3A6-17221FD40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4" y="1684"/>
              <a:ext cx="357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66" name="Rectangle 179">
              <a:extLst>
                <a:ext uri="{FF2B5EF4-FFF2-40B4-BE49-F238E27FC236}">
                  <a16:creationId xmlns:a16="http://schemas.microsoft.com/office/drawing/2014/main" id="{724D4FB9-4C94-B1E6-D594-B19CF293B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8" y="1684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华康简宋" charset="-122"/>
                  <a:cs typeface="Times New Roman" panose="02020603050405020304" pitchFamily="18" charset="0"/>
                </a:rPr>
                <a:t>×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67" name="Rectangle 180">
              <a:extLst>
                <a:ext uri="{FF2B5EF4-FFF2-40B4-BE49-F238E27FC236}">
                  <a16:creationId xmlns:a16="http://schemas.microsoft.com/office/drawing/2014/main" id="{F23DE973-C3AB-F65C-AA2E-D1AABA2755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1" y="1684"/>
              <a:ext cx="357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华康简宋" charset="-122"/>
                  <a:cs typeface="Times New Roman" panose="02020603050405020304" pitchFamily="18" charset="0"/>
                </a:rPr>
                <a:t>×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68" name="Rectangle 181">
              <a:extLst>
                <a:ext uri="{FF2B5EF4-FFF2-40B4-BE49-F238E27FC236}">
                  <a16:creationId xmlns:a16="http://schemas.microsoft.com/office/drawing/2014/main" id="{A64F9E0C-7D26-46C3-AB88-9810EF359C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5" y="1684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华康简宋" charset="-122"/>
                  <a:cs typeface="Times New Roman" panose="02020603050405020304" pitchFamily="18" charset="0"/>
                </a:rPr>
                <a:t>×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69" name="Rectangle 182">
              <a:extLst>
                <a:ext uri="{FF2B5EF4-FFF2-40B4-BE49-F238E27FC236}">
                  <a16:creationId xmlns:a16="http://schemas.microsoft.com/office/drawing/2014/main" id="{7C571689-39FA-B4FD-9025-3F39A6537B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9" y="1684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华康简宋" charset="-122"/>
                  <a:cs typeface="Times New Roman" panose="02020603050405020304" pitchFamily="18" charset="0"/>
                </a:rPr>
                <a:t>×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70" name="Rectangle 183">
              <a:extLst>
                <a:ext uri="{FF2B5EF4-FFF2-40B4-BE49-F238E27FC236}">
                  <a16:creationId xmlns:a16="http://schemas.microsoft.com/office/drawing/2014/main" id="{D962D5E1-8BB5-1C01-6EF3-1FA5E9D8E4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" y="1684"/>
              <a:ext cx="357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71" name="Rectangle 184">
              <a:extLst>
                <a:ext uri="{FF2B5EF4-FFF2-40B4-BE49-F238E27FC236}">
                  <a16:creationId xmlns:a16="http://schemas.microsoft.com/office/drawing/2014/main" id="{7E91DBAA-939B-7432-432F-2103CEDBAE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" y="1684"/>
              <a:ext cx="35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华康简宋" charset="-122"/>
                  <a:cs typeface="Times New Roman" panose="02020603050405020304" pitchFamily="18" charset="0"/>
                </a:rPr>
                <a:t>×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72" name="Rectangle 185">
              <a:extLst>
                <a:ext uri="{FF2B5EF4-FFF2-40B4-BE49-F238E27FC236}">
                  <a16:creationId xmlns:a16="http://schemas.microsoft.com/office/drawing/2014/main" id="{0304D5E1-85A1-A422-4F33-04B581574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5" y="1267"/>
              <a:ext cx="356" cy="4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4714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90963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30651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16954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1526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6098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0670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5242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zh-CN" sz="2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3" name="Rectangle 186">
              <a:extLst>
                <a:ext uri="{FF2B5EF4-FFF2-40B4-BE49-F238E27FC236}">
                  <a16:creationId xmlns:a16="http://schemas.microsoft.com/office/drawing/2014/main" id="{3B8F257B-7CCD-D069-1442-BEA739C4CA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8" y="1267"/>
              <a:ext cx="357" cy="4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4714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90963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30651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16954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1526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6098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0670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5242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zh-CN" sz="2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4" name="Rectangle 187">
              <a:extLst>
                <a:ext uri="{FF2B5EF4-FFF2-40B4-BE49-F238E27FC236}">
                  <a16:creationId xmlns:a16="http://schemas.microsoft.com/office/drawing/2014/main" id="{5BB6B565-B5F9-82D1-861D-1FB4DF604D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6" y="1267"/>
              <a:ext cx="356" cy="4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4714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90963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30651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16954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1526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6098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0670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5242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zh-CN" sz="2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5" name="Rectangle 188">
              <a:extLst>
                <a:ext uri="{FF2B5EF4-FFF2-40B4-BE49-F238E27FC236}">
                  <a16:creationId xmlns:a16="http://schemas.microsoft.com/office/drawing/2014/main" id="{1E5DBDB6-A184-528E-E408-D0E81923AC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9" y="1267"/>
              <a:ext cx="357" cy="4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4714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90963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30651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16954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1526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6098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0670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5242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zh-CN" sz="2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6" name="Rectangle 189">
              <a:extLst>
                <a:ext uri="{FF2B5EF4-FFF2-40B4-BE49-F238E27FC236}">
                  <a16:creationId xmlns:a16="http://schemas.microsoft.com/office/drawing/2014/main" id="{05C19464-63BE-FA32-02BC-7D764C777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3" y="1267"/>
              <a:ext cx="356" cy="4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4714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90963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30651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16954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1526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6098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0670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5242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zh-CN" sz="2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7" name="Rectangle 190">
              <a:extLst>
                <a:ext uri="{FF2B5EF4-FFF2-40B4-BE49-F238E27FC236}">
                  <a16:creationId xmlns:a16="http://schemas.microsoft.com/office/drawing/2014/main" id="{AA80FA1A-2F01-6717-9947-70B03F2DA8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7" y="1267"/>
              <a:ext cx="356" cy="4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4714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90963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30651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16954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1526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6098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0670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5242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zh-CN" sz="2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8" name="Rectangle 191">
              <a:extLst>
                <a:ext uri="{FF2B5EF4-FFF2-40B4-BE49-F238E27FC236}">
                  <a16:creationId xmlns:a16="http://schemas.microsoft.com/office/drawing/2014/main" id="{83398FD5-B033-A164-269A-2B35B3CA1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0" y="1267"/>
              <a:ext cx="357" cy="4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4714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90963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30651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16954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1526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6098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0670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5242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zh-CN" sz="2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9" name="Rectangle 192">
              <a:extLst>
                <a:ext uri="{FF2B5EF4-FFF2-40B4-BE49-F238E27FC236}">
                  <a16:creationId xmlns:a16="http://schemas.microsoft.com/office/drawing/2014/main" id="{88534190-D570-43DB-C4E8-BAF2B1DFE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0" y="1425"/>
              <a:ext cx="356" cy="4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kumimoji="0" lang="en-US" altLang="zh-CN" sz="2000" b="1" i="0" u="none" strike="noStrike" kern="0" cap="none" spc="0" normalizeH="0" baseline="-30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kumimoji="0" lang="en-US" altLang="zh-CN" sz="20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0" name="Rectangle 193">
              <a:extLst>
                <a:ext uri="{FF2B5EF4-FFF2-40B4-BE49-F238E27FC236}">
                  <a16:creationId xmlns:a16="http://schemas.microsoft.com/office/drawing/2014/main" id="{74416801-041C-3C28-FC6F-34F52D8063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" y="1357"/>
              <a:ext cx="590" cy="4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E</a:t>
              </a:r>
              <a:r>
                <a:rPr kumimoji="0" lang="en-US" altLang="zh-CN" sz="2000" b="1" i="0" u="none" strike="noStrike" kern="0" cap="none" spc="0" normalizeH="0" baseline="-30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3</a:t>
              </a:r>
              <a:endPara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81" name="Rectangle 194">
              <a:extLst>
                <a:ext uri="{FF2B5EF4-FFF2-40B4-BE49-F238E27FC236}">
                  <a16:creationId xmlns:a16="http://schemas.microsoft.com/office/drawing/2014/main" id="{17346D20-1837-DA4D-FFDD-B6B27C382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0" y="1170"/>
              <a:ext cx="2851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楷体_GB2312" pitchFamily="49" charset="-122"/>
                  <a:ea typeface="楷体_GB2312" pitchFamily="49" charset="-122"/>
                  <a:cs typeface="Times New Roman" panose="02020603050405020304" pitchFamily="18" charset="0"/>
                </a:rPr>
                <a:t>输          出</a:t>
              </a:r>
            </a:p>
          </p:txBody>
        </p:sp>
        <p:sp>
          <p:nvSpPr>
            <p:cNvPr id="182" name="Rectangle 195">
              <a:extLst>
                <a:ext uri="{FF2B5EF4-FFF2-40B4-BE49-F238E27FC236}">
                  <a16:creationId xmlns:a16="http://schemas.microsoft.com/office/drawing/2014/main" id="{E54E4230-065D-9549-11B7-D2AECDB30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" y="1170"/>
              <a:ext cx="2138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楷体_GB2312" pitchFamily="49" charset="-122"/>
                  <a:ea typeface="楷体_GB2312" pitchFamily="49" charset="-122"/>
                  <a:cs typeface="Times New Roman" panose="02020603050405020304" pitchFamily="18" charset="0"/>
                </a:rPr>
                <a:t>输          入</a:t>
              </a:r>
            </a:p>
          </p:txBody>
        </p:sp>
        <p:sp>
          <p:nvSpPr>
            <p:cNvPr id="183" name="Line 196">
              <a:extLst>
                <a:ext uri="{FF2B5EF4-FFF2-40B4-BE49-F238E27FC236}">
                  <a16:creationId xmlns:a16="http://schemas.microsoft.com/office/drawing/2014/main" id="{17BE0D9F-CF4B-843A-27A6-1346CC2DB2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" y="1139"/>
              <a:ext cx="4989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184" name="Line 197">
              <a:extLst>
                <a:ext uri="{FF2B5EF4-FFF2-40B4-BE49-F238E27FC236}">
                  <a16:creationId xmlns:a16="http://schemas.microsoft.com/office/drawing/2014/main" id="{18BE1A1A-CD7F-965D-C098-A1B193BD3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" y="3838"/>
              <a:ext cx="4989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185" name="Line 198">
              <a:extLst>
                <a:ext uri="{FF2B5EF4-FFF2-40B4-BE49-F238E27FC236}">
                  <a16:creationId xmlns:a16="http://schemas.microsoft.com/office/drawing/2014/main" id="{46506752-7B3D-E959-F32A-3FD8787E64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" y="1139"/>
              <a:ext cx="0" cy="2699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186" name="Line 199">
              <a:extLst>
                <a:ext uri="{FF2B5EF4-FFF2-40B4-BE49-F238E27FC236}">
                  <a16:creationId xmlns:a16="http://schemas.microsoft.com/office/drawing/2014/main" id="{F9826DB1-2DAB-EC6A-A16B-0F13F41F6B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1" y="1139"/>
              <a:ext cx="0" cy="2699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187" name="Line 200">
              <a:extLst>
                <a:ext uri="{FF2B5EF4-FFF2-40B4-BE49-F238E27FC236}">
                  <a16:creationId xmlns:a16="http://schemas.microsoft.com/office/drawing/2014/main" id="{B5F4DCFC-6152-B2B6-E5C8-664F4A779E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" y="1434"/>
              <a:ext cx="4989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188" name="Line 201">
              <a:extLst>
                <a:ext uri="{FF2B5EF4-FFF2-40B4-BE49-F238E27FC236}">
                  <a16:creationId xmlns:a16="http://schemas.microsoft.com/office/drawing/2014/main" id="{B3C1B82D-A8DC-3DF1-0A40-8DDEF74A33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0" y="1139"/>
              <a:ext cx="0" cy="2699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189" name="Line 202">
              <a:extLst>
                <a:ext uri="{FF2B5EF4-FFF2-40B4-BE49-F238E27FC236}">
                  <a16:creationId xmlns:a16="http://schemas.microsoft.com/office/drawing/2014/main" id="{0F9EC10E-0588-4CC4-B514-E2D7EB3E1A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" y="1684"/>
              <a:ext cx="4989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190" name="Line 203">
              <a:extLst>
                <a:ext uri="{FF2B5EF4-FFF2-40B4-BE49-F238E27FC236}">
                  <a16:creationId xmlns:a16="http://schemas.microsoft.com/office/drawing/2014/main" id="{1E3AB9E0-1525-CB0E-E85B-A7059BE648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" y="1434"/>
              <a:ext cx="0" cy="2404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191" name="Line 204">
              <a:extLst>
                <a:ext uri="{FF2B5EF4-FFF2-40B4-BE49-F238E27FC236}">
                  <a16:creationId xmlns:a16="http://schemas.microsoft.com/office/drawing/2014/main" id="{5C227DCE-8C9C-5D1D-CEFF-79230366E6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5" y="1434"/>
              <a:ext cx="0" cy="2404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192" name="Line 205">
              <a:extLst>
                <a:ext uri="{FF2B5EF4-FFF2-40B4-BE49-F238E27FC236}">
                  <a16:creationId xmlns:a16="http://schemas.microsoft.com/office/drawing/2014/main" id="{F401C77C-BA15-2EA4-BD24-09A9D52807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1" y="1434"/>
              <a:ext cx="0" cy="240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193" name="Line 206">
              <a:extLst>
                <a:ext uri="{FF2B5EF4-FFF2-40B4-BE49-F238E27FC236}">
                  <a16:creationId xmlns:a16="http://schemas.microsoft.com/office/drawing/2014/main" id="{3C735DCB-B134-5A0E-8F01-788C50F728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97" y="1434"/>
              <a:ext cx="0" cy="2404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194" name="Line 207">
              <a:extLst>
                <a:ext uri="{FF2B5EF4-FFF2-40B4-BE49-F238E27FC236}">
                  <a16:creationId xmlns:a16="http://schemas.microsoft.com/office/drawing/2014/main" id="{E68C368E-2CF6-1371-DC71-BA80A78D44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4" y="1434"/>
              <a:ext cx="0" cy="2404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195" name="Line 208">
              <a:extLst>
                <a:ext uri="{FF2B5EF4-FFF2-40B4-BE49-F238E27FC236}">
                  <a16:creationId xmlns:a16="http://schemas.microsoft.com/office/drawing/2014/main" id="{65E5762D-8E65-6437-C916-9BFDDF61E3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7" y="1434"/>
              <a:ext cx="0" cy="2404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196" name="Line 209">
              <a:extLst>
                <a:ext uri="{FF2B5EF4-FFF2-40B4-BE49-F238E27FC236}">
                  <a16:creationId xmlns:a16="http://schemas.microsoft.com/office/drawing/2014/main" id="{C6257824-698A-904C-18EB-7D52A47B31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3" y="1434"/>
              <a:ext cx="0" cy="2404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197" name="Line 210">
              <a:extLst>
                <a:ext uri="{FF2B5EF4-FFF2-40B4-BE49-F238E27FC236}">
                  <a16:creationId xmlns:a16="http://schemas.microsoft.com/office/drawing/2014/main" id="{4B6570F7-2806-CC79-2576-E42999298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79" y="1434"/>
              <a:ext cx="0" cy="2404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198" name="Line 211">
              <a:extLst>
                <a:ext uri="{FF2B5EF4-FFF2-40B4-BE49-F238E27FC236}">
                  <a16:creationId xmlns:a16="http://schemas.microsoft.com/office/drawing/2014/main" id="{81C6FCB7-937A-7713-68D8-DF9E9CD1CA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6" y="1434"/>
              <a:ext cx="0" cy="2404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199" name="Line 212">
              <a:extLst>
                <a:ext uri="{FF2B5EF4-FFF2-40B4-BE49-F238E27FC236}">
                  <a16:creationId xmlns:a16="http://schemas.microsoft.com/office/drawing/2014/main" id="{E9B1201A-A44D-6727-DC46-A79AC81815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2" y="1434"/>
              <a:ext cx="0" cy="2404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200" name="Line 213">
              <a:extLst>
                <a:ext uri="{FF2B5EF4-FFF2-40B4-BE49-F238E27FC236}">
                  <a16:creationId xmlns:a16="http://schemas.microsoft.com/office/drawing/2014/main" id="{755F2526-1EE1-B796-FF3E-38EE5A10CD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8" y="1434"/>
              <a:ext cx="0" cy="2404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201" name="Line 214">
              <a:extLst>
                <a:ext uri="{FF2B5EF4-FFF2-40B4-BE49-F238E27FC236}">
                  <a16:creationId xmlns:a16="http://schemas.microsoft.com/office/drawing/2014/main" id="{D9B4F372-1064-A98A-3856-58E3EB44D0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5" y="1434"/>
              <a:ext cx="0" cy="2404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202" name="Line 215">
              <a:extLst>
                <a:ext uri="{FF2B5EF4-FFF2-40B4-BE49-F238E27FC236}">
                  <a16:creationId xmlns:a16="http://schemas.microsoft.com/office/drawing/2014/main" id="{D128F743-7BB5-CF25-8058-DC46C6FA2B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" y="1880"/>
              <a:ext cx="4989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203" name="Line 216">
              <a:extLst>
                <a:ext uri="{FF2B5EF4-FFF2-40B4-BE49-F238E27FC236}">
                  <a16:creationId xmlns:a16="http://schemas.microsoft.com/office/drawing/2014/main" id="{770DD526-1BFF-7A9F-8216-A3BBDD0880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" y="2076"/>
              <a:ext cx="4989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204" name="Line 217">
              <a:extLst>
                <a:ext uri="{FF2B5EF4-FFF2-40B4-BE49-F238E27FC236}">
                  <a16:creationId xmlns:a16="http://schemas.microsoft.com/office/drawing/2014/main" id="{CC96527A-89FC-7533-F206-3EEE30482A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" y="2272"/>
              <a:ext cx="4989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205" name="Line 218">
              <a:extLst>
                <a:ext uri="{FF2B5EF4-FFF2-40B4-BE49-F238E27FC236}">
                  <a16:creationId xmlns:a16="http://schemas.microsoft.com/office/drawing/2014/main" id="{158508EB-4B77-A1AE-74A0-C57DA92B13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" y="2467"/>
              <a:ext cx="4989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206" name="Line 219">
              <a:extLst>
                <a:ext uri="{FF2B5EF4-FFF2-40B4-BE49-F238E27FC236}">
                  <a16:creationId xmlns:a16="http://schemas.microsoft.com/office/drawing/2014/main" id="{8FB0A6D9-5631-7CDE-AE9B-9CDCD0AF29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" y="2663"/>
              <a:ext cx="4989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207" name="Line 220">
              <a:extLst>
                <a:ext uri="{FF2B5EF4-FFF2-40B4-BE49-F238E27FC236}">
                  <a16:creationId xmlns:a16="http://schemas.microsoft.com/office/drawing/2014/main" id="{1D002D4C-11DC-001F-3835-A4036BE959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" y="2859"/>
              <a:ext cx="4989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208" name="Line 221">
              <a:extLst>
                <a:ext uri="{FF2B5EF4-FFF2-40B4-BE49-F238E27FC236}">
                  <a16:creationId xmlns:a16="http://schemas.microsoft.com/office/drawing/2014/main" id="{144C1F82-180B-DB5F-B1BB-78910B03AA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" y="3055"/>
              <a:ext cx="4989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209" name="Line 222">
              <a:extLst>
                <a:ext uri="{FF2B5EF4-FFF2-40B4-BE49-F238E27FC236}">
                  <a16:creationId xmlns:a16="http://schemas.microsoft.com/office/drawing/2014/main" id="{6B2DBA00-1C4A-D3B9-B869-4365B3379D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" y="3251"/>
              <a:ext cx="4989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210" name="Line 223">
              <a:extLst>
                <a:ext uri="{FF2B5EF4-FFF2-40B4-BE49-F238E27FC236}">
                  <a16:creationId xmlns:a16="http://schemas.microsoft.com/office/drawing/2014/main" id="{54546455-6052-669E-17D5-F84FD77A61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" y="3446"/>
              <a:ext cx="4989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211" name="Line 224">
              <a:extLst>
                <a:ext uri="{FF2B5EF4-FFF2-40B4-BE49-F238E27FC236}">
                  <a16:creationId xmlns:a16="http://schemas.microsoft.com/office/drawing/2014/main" id="{310C2C18-FD5D-8E4A-0FBC-6DB8D6B096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" y="3642"/>
              <a:ext cx="4989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212" name="Rectangle 225">
              <a:extLst>
                <a:ext uri="{FF2B5EF4-FFF2-40B4-BE49-F238E27FC236}">
                  <a16:creationId xmlns:a16="http://schemas.microsoft.com/office/drawing/2014/main" id="{685EF597-72B3-694E-1C0C-9356A25142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3" y="1425"/>
              <a:ext cx="356" cy="4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kumimoji="0" lang="en-US" altLang="zh-CN" sz="2000" b="1" i="0" u="none" strike="noStrike" kern="0" cap="none" spc="0" normalizeH="0" baseline="-30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0" lang="en-US" altLang="zh-CN" sz="20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Rectangle 226">
              <a:extLst>
                <a:ext uri="{FF2B5EF4-FFF2-40B4-BE49-F238E27FC236}">
                  <a16:creationId xmlns:a16="http://schemas.microsoft.com/office/drawing/2014/main" id="{E32402B6-0C87-B985-2451-A51310F31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3" y="1425"/>
              <a:ext cx="356" cy="4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28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kumimoji="0" lang="en-US" altLang="zh-CN" sz="2000" b="1" i="0" u="none" strike="noStrike" kern="0" cap="none" spc="0" normalizeH="0" baseline="-30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0" lang="en-US" altLang="zh-CN" sz="20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53049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0E09A-524E-B4D2-DE78-8D585CBCF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BD513B45-B32C-DD4A-E5AA-16FEA6C991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8319" y="133001"/>
            <a:ext cx="10384556" cy="1015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考点四：逻辑门（★）</a:t>
            </a:r>
            <a:r>
              <a:rPr lang="zh-CN" altLang="en-US" sz="2000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从这里开始就有点重要了         </a:t>
            </a:r>
            <a:r>
              <a:rPr lang="en-US" altLang="zh-CN" sz="6000" b="1" dirty="0">
                <a:solidFill>
                  <a:srgbClr val="FF0000"/>
                </a:solidFill>
                <a:latin typeface="方正字迹-龙吟体 简" panose="02000500000000000000" pitchFamily="2" charset="-122"/>
                <a:ea typeface="方正字迹-龙吟体 简" panose="02000500000000000000" pitchFamily="2" charset="-122"/>
                <a:cs typeface="Arial" panose="020B0604020202020204" pitchFamily="34" charset="0"/>
              </a:rPr>
              <a:t>7</a:t>
            </a:r>
            <a:r>
              <a:rPr lang="zh-CN" altLang="en-US" sz="6000" b="1" dirty="0">
                <a:solidFill>
                  <a:srgbClr val="FF0000"/>
                </a:solidFill>
                <a:latin typeface="方正字迹-龙吟体 简" panose="02000500000000000000" pitchFamily="2" charset="-122"/>
                <a:ea typeface="方正字迹-龙吟体 简" panose="02000500000000000000" pitchFamily="2" charset="-122"/>
                <a:cs typeface="Arial" panose="020B0604020202020204" pitchFamily="34" charset="0"/>
              </a:rPr>
              <a:t>个门！</a:t>
            </a:r>
          </a:p>
        </p:txBody>
      </p:sp>
      <p:grpSp>
        <p:nvGrpSpPr>
          <p:cNvPr id="3" name="Group 52">
            <a:extLst>
              <a:ext uri="{FF2B5EF4-FFF2-40B4-BE49-F238E27FC236}">
                <a16:creationId xmlns:a16="http://schemas.microsoft.com/office/drawing/2014/main" id="{2CAA0381-A6E7-7143-7198-6D4C9A6F2E82}"/>
              </a:ext>
            </a:extLst>
          </p:cNvPr>
          <p:cNvGrpSpPr>
            <a:grpSpLocks/>
          </p:cNvGrpSpPr>
          <p:nvPr/>
        </p:nvGrpSpPr>
        <p:grpSpPr bwMode="auto">
          <a:xfrm>
            <a:off x="1893692" y="1412090"/>
            <a:ext cx="6110041" cy="705778"/>
            <a:chOff x="-678" y="2337"/>
            <a:chExt cx="5286" cy="836"/>
          </a:xfrm>
        </p:grpSpPr>
        <p:sp>
          <p:nvSpPr>
            <p:cNvPr id="4" name="Text Box 53">
              <a:extLst>
                <a:ext uri="{FF2B5EF4-FFF2-40B4-BE49-F238E27FC236}">
                  <a16:creationId xmlns:a16="http://schemas.microsoft.com/office/drawing/2014/main" id="{1DA74A0C-620B-07DE-EDB7-8BA90B88C1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678" y="2477"/>
              <a:ext cx="1508" cy="3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与</a:t>
              </a:r>
              <a:endParaRPr kumimoji="1" lang="zh-CN" altLang="en-US" sz="2400" b="1" i="0" u="none" strike="noStrike" kern="0" cap="none" spc="0" normalizeH="0" baseline="-2500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</a:endParaRPr>
            </a:p>
          </p:txBody>
        </p:sp>
        <p:grpSp>
          <p:nvGrpSpPr>
            <p:cNvPr id="5" name="Group 54">
              <a:extLst>
                <a:ext uri="{FF2B5EF4-FFF2-40B4-BE49-F238E27FC236}">
                  <a16:creationId xmlns:a16="http://schemas.microsoft.com/office/drawing/2014/main" id="{EA69D3F1-2730-78FC-1F64-7E6AE8E1FD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1" y="2337"/>
              <a:ext cx="4027" cy="836"/>
              <a:chOff x="581" y="2337"/>
              <a:chExt cx="4027" cy="836"/>
            </a:xfrm>
          </p:grpSpPr>
          <p:grpSp>
            <p:nvGrpSpPr>
              <p:cNvPr id="7" name="Group 55">
                <a:extLst>
                  <a:ext uri="{FF2B5EF4-FFF2-40B4-BE49-F238E27FC236}">
                    <a16:creationId xmlns:a16="http://schemas.microsoft.com/office/drawing/2014/main" id="{1DB2CAAB-7FDA-96EC-DBCD-9C4A93C091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6" y="2442"/>
                <a:ext cx="3757" cy="703"/>
                <a:chOff x="806" y="2442"/>
                <a:chExt cx="3757" cy="703"/>
              </a:xfrm>
            </p:grpSpPr>
            <p:grpSp>
              <p:nvGrpSpPr>
                <p:cNvPr id="9" name="Group 56">
                  <a:extLst>
                    <a:ext uri="{FF2B5EF4-FFF2-40B4-BE49-F238E27FC236}">
                      <a16:creationId xmlns:a16="http://schemas.microsoft.com/office/drawing/2014/main" id="{46991D75-4BAB-CCAA-3AC3-09A66942C5E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320" y="2477"/>
                  <a:ext cx="1243" cy="668"/>
                  <a:chOff x="3858" y="416"/>
                  <a:chExt cx="1243" cy="668"/>
                </a:xfrm>
              </p:grpSpPr>
              <p:sp>
                <p:nvSpPr>
                  <p:cNvPr id="18" name="Text Box 57">
                    <a:extLst>
                      <a:ext uri="{FF2B5EF4-FFF2-40B4-BE49-F238E27FC236}">
                        <a16:creationId xmlns:a16="http://schemas.microsoft.com/office/drawing/2014/main" id="{D23388A9-C335-0F9D-8584-D63945E466D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58" y="416"/>
                    <a:ext cx="141" cy="30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90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>
                    <a:spAutoFit/>
                  </a:bodyPr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9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2400" b="1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楷体_GB2312" pitchFamily="49" charset="-122"/>
                      </a:rPr>
                      <a:t>A</a:t>
                    </a:r>
                    <a:endParaRPr kumimoji="1" lang="en-US" altLang="zh-CN" sz="2400" b="1" i="1" u="none" strike="noStrike" kern="0" cap="none" spc="0" normalizeH="0" baseline="-25000" noProof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9" name="Text Box 58">
                    <a:extLst>
                      <a:ext uri="{FF2B5EF4-FFF2-40B4-BE49-F238E27FC236}">
                        <a16:creationId xmlns:a16="http://schemas.microsoft.com/office/drawing/2014/main" id="{A3FBCA3B-9745-D223-559F-D2A2E549A81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58" y="782"/>
                    <a:ext cx="141" cy="30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90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>
                    <a:spAutoFit/>
                  </a:bodyPr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9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2400" b="1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楷体_GB2312" pitchFamily="49" charset="-122"/>
                      </a:rPr>
                      <a:t>B</a:t>
                    </a:r>
                    <a:endParaRPr kumimoji="1" lang="en-US" altLang="zh-CN" sz="2400" b="1" i="1" u="none" strike="noStrike" kern="0" cap="none" spc="0" normalizeH="0" baseline="-25000" noProof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楷体_GB2312" pitchFamily="49" charset="-122"/>
                    </a:endParaRPr>
                  </a:p>
                </p:txBody>
              </p:sp>
              <p:sp>
                <p:nvSpPr>
                  <p:cNvPr id="20" name="Line 59">
                    <a:extLst>
                      <a:ext uri="{FF2B5EF4-FFF2-40B4-BE49-F238E27FC236}">
                        <a16:creationId xmlns:a16="http://schemas.microsoft.com/office/drawing/2014/main" id="{7FA6FD40-A7D5-7CD5-C501-DDEC8BE4233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147" y="560"/>
                    <a:ext cx="280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楷体_GB2312" pitchFamily="49" charset="-122"/>
                    </a:endParaRPr>
                  </a:p>
                </p:txBody>
              </p:sp>
              <p:sp>
                <p:nvSpPr>
                  <p:cNvPr id="21" name="Line 60">
                    <a:extLst>
                      <a:ext uri="{FF2B5EF4-FFF2-40B4-BE49-F238E27FC236}">
                        <a16:creationId xmlns:a16="http://schemas.microsoft.com/office/drawing/2014/main" id="{8F1DCACD-A82E-171E-C6C1-DA063AC8FA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147" y="912"/>
                    <a:ext cx="280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楷体_GB2312" pitchFamily="49" charset="-122"/>
                    </a:endParaRPr>
                  </a:p>
                </p:txBody>
              </p:sp>
              <p:sp>
                <p:nvSpPr>
                  <p:cNvPr id="22" name="Line 61">
                    <a:extLst>
                      <a:ext uri="{FF2B5EF4-FFF2-40B4-BE49-F238E27FC236}">
                        <a16:creationId xmlns:a16="http://schemas.microsoft.com/office/drawing/2014/main" id="{80780FD4-3ABE-F179-33D9-F9EDC4C7FA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706" y="739"/>
                    <a:ext cx="200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楷体_GB2312" pitchFamily="49" charset="-122"/>
                    </a:endParaRPr>
                  </a:p>
                </p:txBody>
              </p:sp>
              <p:sp>
                <p:nvSpPr>
                  <p:cNvPr id="23" name="Text Box 62">
                    <a:extLst>
                      <a:ext uri="{FF2B5EF4-FFF2-40B4-BE49-F238E27FC236}">
                        <a16:creationId xmlns:a16="http://schemas.microsoft.com/office/drawing/2014/main" id="{33642EE1-A573-FE43-938E-E5F23CCDFDD6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 flipH="1">
                    <a:off x="4958" y="597"/>
                    <a:ext cx="143" cy="30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90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>
                    <a:spAutoFit/>
                  </a:bodyPr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9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2400" b="1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楷体_GB2312" pitchFamily="49" charset="-122"/>
                      </a:rPr>
                      <a:t>L</a:t>
                    </a:r>
                    <a:endParaRPr kumimoji="1" lang="en-US" altLang="zh-CN" sz="2400" b="1" i="1" u="none" strike="noStrike" kern="0" cap="none" spc="0" normalizeH="0" baseline="-25000" noProof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楷体_GB2312" pitchFamily="49" charset="-122"/>
                    </a:endParaRPr>
                  </a:p>
                </p:txBody>
              </p:sp>
              <p:sp>
                <p:nvSpPr>
                  <p:cNvPr id="24" name="Text Box 63">
                    <a:extLst>
                      <a:ext uri="{FF2B5EF4-FFF2-40B4-BE49-F238E27FC236}">
                        <a16:creationId xmlns:a16="http://schemas.microsoft.com/office/drawing/2014/main" id="{06B3C86A-2296-FF63-46E0-E9387AA6767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91" y="450"/>
                    <a:ext cx="168" cy="30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90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>
                    <a:spAutoFit/>
                  </a:bodyPr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9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2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uLnTx/>
                        <a:uFillTx/>
                        <a:latin typeface="楷体_GB2312" pitchFamily="49" charset="-122"/>
                        <a:ea typeface="楷体_GB2312" pitchFamily="49" charset="-122"/>
                      </a:rPr>
                      <a:t>&amp;</a:t>
                    </a:r>
                  </a:p>
                </p:txBody>
              </p:sp>
              <p:sp>
                <p:nvSpPr>
                  <p:cNvPr id="25" name="Rectangle 64">
                    <a:extLst>
                      <a:ext uri="{FF2B5EF4-FFF2-40B4-BE49-F238E27FC236}">
                        <a16:creationId xmlns:a16="http://schemas.microsoft.com/office/drawing/2014/main" id="{E44C2ADC-8F2A-202B-11B4-C9179894F88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416"/>
                    <a:ext cx="280" cy="638"/>
                  </a:xfrm>
                  <a:prstGeom prst="rect">
                    <a:avLst/>
                  </a:prstGeom>
                  <a:noFill/>
                  <a:ln w="2857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楷体_GB2312" pitchFamily="49" charset="-122"/>
                    </a:endParaRPr>
                  </a:p>
                </p:txBody>
              </p:sp>
            </p:grpSp>
            <p:grpSp>
              <p:nvGrpSpPr>
                <p:cNvPr id="10" name="Group 65">
                  <a:extLst>
                    <a:ext uri="{FF2B5EF4-FFF2-40B4-BE49-F238E27FC236}">
                      <a16:creationId xmlns:a16="http://schemas.microsoft.com/office/drawing/2014/main" id="{BA5D8275-D544-3A8C-A796-9CA818494C0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06" y="2442"/>
                  <a:ext cx="1592" cy="635"/>
                  <a:chOff x="2141" y="244"/>
                  <a:chExt cx="1592" cy="635"/>
                </a:xfrm>
              </p:grpSpPr>
              <p:sp>
                <p:nvSpPr>
                  <p:cNvPr id="11" name="Text Box 66">
                    <a:extLst>
                      <a:ext uri="{FF2B5EF4-FFF2-40B4-BE49-F238E27FC236}">
                        <a16:creationId xmlns:a16="http://schemas.microsoft.com/office/drawing/2014/main" id="{F0EF9C1C-6425-0255-22A4-BEC3AF489E3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141" y="244"/>
                    <a:ext cx="212" cy="30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90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>
                    <a:spAutoFit/>
                  </a:bodyPr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9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2400" b="1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楷体_GB2312" pitchFamily="49" charset="-122"/>
                      </a:rPr>
                      <a:t>A</a:t>
                    </a:r>
                    <a:endParaRPr kumimoji="1" lang="en-US" altLang="zh-CN" sz="2400" b="1" i="1" u="none" strike="noStrike" kern="0" cap="none" spc="0" normalizeH="0" baseline="-25000" noProof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2" name="Text Box 67">
                    <a:extLst>
                      <a:ext uri="{FF2B5EF4-FFF2-40B4-BE49-F238E27FC236}">
                        <a16:creationId xmlns:a16="http://schemas.microsoft.com/office/drawing/2014/main" id="{40B1715C-A017-D53C-AF41-CB68E99722F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150" y="578"/>
                    <a:ext cx="212" cy="30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90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>
                    <a:spAutoFit/>
                  </a:bodyPr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9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2400" b="1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楷体_GB2312" pitchFamily="49" charset="-122"/>
                      </a:rPr>
                      <a:t>B</a:t>
                    </a:r>
                    <a:endParaRPr kumimoji="1" lang="en-US" altLang="zh-CN" sz="2400" b="1" i="1" u="none" strike="noStrike" kern="0" cap="none" spc="0" normalizeH="0" baseline="-25000" noProof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3" name="Line 68">
                    <a:extLst>
                      <a:ext uri="{FF2B5EF4-FFF2-40B4-BE49-F238E27FC236}">
                        <a16:creationId xmlns:a16="http://schemas.microsoft.com/office/drawing/2014/main" id="{C9A4DE79-1471-2411-B94D-EF8DF7CCBE5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397" y="446"/>
                    <a:ext cx="383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4" name="Line 69">
                    <a:extLst>
                      <a:ext uri="{FF2B5EF4-FFF2-40B4-BE49-F238E27FC236}">
                        <a16:creationId xmlns:a16="http://schemas.microsoft.com/office/drawing/2014/main" id="{8D3F32A9-A4AC-43CA-6835-1689BCC7C9E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397" y="710"/>
                    <a:ext cx="383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5" name="Line 70">
                    <a:extLst>
                      <a:ext uri="{FF2B5EF4-FFF2-40B4-BE49-F238E27FC236}">
                        <a16:creationId xmlns:a16="http://schemas.microsoft.com/office/drawing/2014/main" id="{592AADEA-7B44-CAA3-2154-CAC35E39B10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00" y="581"/>
                    <a:ext cx="335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6" name="Text Box 71">
                    <a:extLst>
                      <a:ext uri="{FF2B5EF4-FFF2-40B4-BE49-F238E27FC236}">
                        <a16:creationId xmlns:a16="http://schemas.microsoft.com/office/drawing/2014/main" id="{898F710D-3190-F393-CA30-CE0A1D05937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521" y="505"/>
                    <a:ext cx="212" cy="30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90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>
                    <a:spAutoFit/>
                  </a:bodyPr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9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2400" b="1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楷体_GB2312" pitchFamily="49" charset="-122"/>
                      </a:rPr>
                      <a:t>L</a:t>
                    </a:r>
                    <a:endParaRPr kumimoji="1" lang="en-US" altLang="zh-CN" sz="2400" b="1" i="1" u="none" strike="noStrike" kern="0" cap="none" spc="0" normalizeH="0" baseline="-25000" noProof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7" name="AutoShape 72">
                    <a:extLst>
                      <a:ext uri="{FF2B5EF4-FFF2-40B4-BE49-F238E27FC236}">
                        <a16:creationId xmlns:a16="http://schemas.microsoft.com/office/drawing/2014/main" id="{47B9D517-6439-8DF5-28BF-2CA03F164FE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80" y="337"/>
                    <a:ext cx="420" cy="470"/>
                  </a:xfrm>
                  <a:prstGeom prst="flowChartDelay">
                    <a:avLst/>
                  </a:prstGeom>
                  <a:noFill/>
                  <a:ln w="2857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楷体_GB2312" pitchFamily="49" charset="-122"/>
                    </a:endParaRPr>
                  </a:p>
                </p:txBody>
              </p:sp>
            </p:grpSp>
          </p:grpSp>
          <p:sp>
            <p:nvSpPr>
              <p:cNvPr id="8" name="Rectangle 73">
                <a:extLst>
                  <a:ext uri="{FF2B5EF4-FFF2-40B4-BE49-F238E27FC236}">
                    <a16:creationId xmlns:a16="http://schemas.microsoft.com/office/drawing/2014/main" id="{7B8BA520-B0A8-D31D-B56D-A31D8BBB12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" y="2337"/>
                <a:ext cx="4027" cy="836"/>
              </a:xfrm>
              <a:prstGeom prst="rect">
                <a:avLst/>
              </a:prstGeom>
              <a:noFill/>
              <a:ln w="19050">
                <a:solidFill>
                  <a:srgbClr val="99CC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CC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  <a:ea typeface="楷体_GB2312" pitchFamily="49" charset="-122"/>
                </a:endParaRPr>
              </a:p>
            </p:txBody>
          </p:sp>
        </p:grpSp>
        <p:sp>
          <p:nvSpPr>
            <p:cNvPr id="6" name="Rectangle 74">
              <a:extLst>
                <a:ext uri="{FF2B5EF4-FFF2-40B4-BE49-F238E27FC236}">
                  <a16:creationId xmlns:a16="http://schemas.microsoft.com/office/drawing/2014/main" id="{B3E4F747-5E09-3765-D627-FC5147CBA2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" y="2337"/>
              <a:ext cx="4027" cy="836"/>
            </a:xfrm>
            <a:prstGeom prst="rect">
              <a:avLst/>
            </a:prstGeom>
            <a:noFill/>
            <a:ln w="1905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楷体_GB2312" pitchFamily="49" charset="-122"/>
              </a:endParaRPr>
            </a:p>
          </p:txBody>
        </p:sp>
      </p:grpSp>
      <p:sp>
        <p:nvSpPr>
          <p:cNvPr id="26" name="Text Box 49">
            <a:extLst>
              <a:ext uri="{FF2B5EF4-FFF2-40B4-BE49-F238E27FC236}">
                <a16:creationId xmlns:a16="http://schemas.microsoft.com/office/drawing/2014/main" id="{9EF4CBDD-79C2-8A6E-A0D0-AF92413BD9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078" y="1436447"/>
            <a:ext cx="465533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b="1" i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AB</a:t>
            </a:r>
            <a:r>
              <a:rPr kumimoji="1" lang="en-US" altLang="zh-CN" sz="2400" b="1" i="1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  <a:r>
              <a:rPr kumimoji="1" lang="en-US" altLang="zh-CN" sz="2400" b="1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sz="2400" b="1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　</a:t>
            </a:r>
            <a:endParaRPr kumimoji="1" lang="zh-CN" altLang="en-US" sz="2400" b="1" i="1" dirty="0">
              <a:solidFill>
                <a:srgbClr val="000066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27" name="Object 93">
            <a:extLst>
              <a:ext uri="{FF2B5EF4-FFF2-40B4-BE49-F238E27FC236}">
                <a16:creationId xmlns:a16="http://schemas.microsoft.com/office/drawing/2014/main" id="{993242C6-BB75-408D-FC59-4FFE812A2D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5600013"/>
              </p:ext>
            </p:extLst>
          </p:nvPr>
        </p:nvGraphicFramePr>
        <p:xfrm>
          <a:off x="3395433" y="2345955"/>
          <a:ext cx="4751471" cy="813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3" imgW="2666880" imgH="447840" progId="Word.Picture.8">
                  <p:embed/>
                </p:oleObj>
              </mc:Choice>
              <mc:Fallback>
                <p:oleObj name="Picture" r:id="rId3" imgW="2666880" imgH="447840" progId="Word.Picture.8">
                  <p:embed/>
                  <p:pic>
                    <p:nvPicPr>
                      <p:cNvPr id="119" name="Object 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 t="-1390"/>
                      <a:stretch>
                        <a:fillRect/>
                      </a:stretch>
                    </p:blipFill>
                    <p:spPr bwMode="auto">
                      <a:xfrm>
                        <a:off x="3395433" y="2345955"/>
                        <a:ext cx="4751471" cy="81307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 Box 49">
            <a:extLst>
              <a:ext uri="{FF2B5EF4-FFF2-40B4-BE49-F238E27FC236}">
                <a16:creationId xmlns:a16="http://schemas.microsoft.com/office/drawing/2014/main" id="{1132C4CD-2AE3-D310-DE6E-0C0226C64F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8618" y="2384709"/>
            <a:ext cx="3510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b="1" i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A </a:t>
            </a:r>
            <a:r>
              <a:rPr kumimoji="1"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+</a:t>
            </a:r>
            <a:r>
              <a:rPr kumimoji="1" lang="zh-CN" altLang="en-US" sz="2400" b="1" i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Ｂ</a:t>
            </a:r>
            <a:r>
              <a:rPr kumimoji="1" lang="zh-CN" altLang="en-US" sz="2400" b="1" i="1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    </a:t>
            </a:r>
            <a:r>
              <a:rPr kumimoji="1" lang="zh-CN" altLang="en-US" sz="2400" b="1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 　</a:t>
            </a:r>
            <a:endParaRPr kumimoji="1" lang="zh-CN" altLang="en-US" sz="2400" b="1" i="1" dirty="0">
              <a:solidFill>
                <a:srgbClr val="000066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9" name="Rectangle 92">
            <a:extLst>
              <a:ext uri="{FF2B5EF4-FFF2-40B4-BE49-F238E27FC236}">
                <a16:creationId xmlns:a16="http://schemas.microsoft.com/office/drawing/2014/main" id="{AFBBF31C-9A4F-FD8A-A8EC-21A5F42D99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9920" y="2405234"/>
            <a:ext cx="494046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000066"/>
                </a:solidFill>
                <a:latin typeface="Arial Narrow" panose="020B0606020202030204" pitchFamily="34" charset="0"/>
                <a:ea typeface="楷体_GB2312" pitchFamily="49" charset="-122"/>
              </a:rPr>
              <a:t>或</a:t>
            </a:r>
          </a:p>
        </p:txBody>
      </p:sp>
      <p:sp>
        <p:nvSpPr>
          <p:cNvPr id="30" name="Rectangle 74">
            <a:extLst>
              <a:ext uri="{FF2B5EF4-FFF2-40B4-BE49-F238E27FC236}">
                <a16:creationId xmlns:a16="http://schemas.microsoft.com/office/drawing/2014/main" id="{B498EA29-EBFA-8606-EA6E-B9EB7573F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8959" y="2357850"/>
            <a:ext cx="4797945" cy="775775"/>
          </a:xfrm>
          <a:prstGeom prst="rect">
            <a:avLst/>
          </a:prstGeom>
          <a:noFill/>
          <a:ln w="19050">
            <a:solidFill>
              <a:srgbClr val="99CC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楷体_GB2312" pitchFamily="49" charset="-122"/>
            </a:endParaRPr>
          </a:p>
        </p:txBody>
      </p:sp>
      <p:grpSp>
        <p:nvGrpSpPr>
          <p:cNvPr id="31" name="Group 55">
            <a:extLst>
              <a:ext uri="{FF2B5EF4-FFF2-40B4-BE49-F238E27FC236}">
                <a16:creationId xmlns:a16="http://schemas.microsoft.com/office/drawing/2014/main" id="{A5BAE32A-412D-11D2-F09E-C7D99DFD8CE1}"/>
              </a:ext>
            </a:extLst>
          </p:cNvPr>
          <p:cNvGrpSpPr>
            <a:grpSpLocks/>
          </p:cNvGrpSpPr>
          <p:nvPr/>
        </p:nvGrpSpPr>
        <p:grpSpPr bwMode="auto">
          <a:xfrm>
            <a:off x="1714538" y="3643249"/>
            <a:ext cx="2047986" cy="2145438"/>
            <a:chOff x="3724" y="1301"/>
            <a:chExt cx="1469" cy="1708"/>
          </a:xfrm>
        </p:grpSpPr>
        <p:sp>
          <p:nvSpPr>
            <p:cNvPr id="32" name="Text Box 27">
              <a:extLst>
                <a:ext uri="{FF2B5EF4-FFF2-40B4-BE49-F238E27FC236}">
                  <a16:creationId xmlns:a16="http://schemas.microsoft.com/office/drawing/2014/main" id="{7B3D434C-02E5-E334-8FAD-766D9D24D8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3" y="2464"/>
              <a:ext cx="128" cy="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A</a:t>
              </a:r>
              <a:endParaRPr kumimoji="1" lang="en-US" altLang="zh-CN" sz="2400" b="1" i="1" u="none" strike="noStrike" kern="0" cap="none" spc="0" normalizeH="0" baseline="-2500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33" name="Text Box 28">
              <a:extLst>
                <a:ext uri="{FF2B5EF4-FFF2-40B4-BE49-F238E27FC236}">
                  <a16:creationId xmlns:a16="http://schemas.microsoft.com/office/drawing/2014/main" id="{8480F8B7-F401-E407-F06F-7A6609F9CC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4" y="2802"/>
              <a:ext cx="128" cy="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B</a:t>
              </a:r>
              <a:endParaRPr kumimoji="1" lang="en-US" altLang="zh-CN" sz="2400" b="1" i="1" u="none" strike="noStrike" kern="0" cap="none" spc="0" normalizeH="0" baseline="-2500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34" name="Text Box 29">
              <a:extLst>
                <a:ext uri="{FF2B5EF4-FFF2-40B4-BE49-F238E27FC236}">
                  <a16:creationId xmlns:a16="http://schemas.microsoft.com/office/drawing/2014/main" id="{B534DA97-21D6-9052-EEAF-3C2C0BD9A0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50" y="2696"/>
              <a:ext cx="117" cy="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 dirty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L</a:t>
              </a:r>
              <a:endParaRPr kumimoji="1" lang="en-US" altLang="zh-CN" sz="2400" b="1" i="1" u="none" strike="noStrike" kern="0" cap="none" spc="0" normalizeH="0" baseline="-2500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35" name="Text Box 30">
              <a:extLst>
                <a:ext uri="{FF2B5EF4-FFF2-40B4-BE49-F238E27FC236}">
                  <a16:creationId xmlns:a16="http://schemas.microsoft.com/office/drawing/2014/main" id="{B1F950FE-32CD-4761-EB33-5C3A7964E3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8" y="1658"/>
              <a:ext cx="128" cy="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A</a:t>
              </a:r>
              <a:endParaRPr kumimoji="1" lang="en-US" altLang="zh-CN" sz="2400" b="1" i="1" u="none" strike="noStrike" kern="0" cap="none" spc="0" normalizeH="0" baseline="-2500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36" name="Text Box 31">
              <a:extLst>
                <a:ext uri="{FF2B5EF4-FFF2-40B4-BE49-F238E27FC236}">
                  <a16:creationId xmlns:a16="http://schemas.microsoft.com/office/drawing/2014/main" id="{BCDFF253-B35B-A80F-8DE6-239E6DD7B0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9" y="1953"/>
              <a:ext cx="128" cy="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B</a:t>
              </a:r>
              <a:endParaRPr kumimoji="1" lang="en-US" altLang="zh-CN" sz="2400" b="1" i="1" u="none" strike="noStrike" kern="0" cap="none" spc="0" normalizeH="0" baseline="-2500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grpSp>
          <p:nvGrpSpPr>
            <p:cNvPr id="37" name="Group 32">
              <a:extLst>
                <a:ext uri="{FF2B5EF4-FFF2-40B4-BE49-F238E27FC236}">
                  <a16:creationId xmlns:a16="http://schemas.microsoft.com/office/drawing/2014/main" id="{B5A5A07E-6191-6F08-6FC6-33570699DD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59" y="2478"/>
              <a:ext cx="786" cy="523"/>
              <a:chOff x="4051" y="1098"/>
              <a:chExt cx="575" cy="322"/>
            </a:xfrm>
          </p:grpSpPr>
          <p:sp>
            <p:nvSpPr>
              <p:cNvPr id="46" name="Oval 33">
                <a:extLst>
                  <a:ext uri="{FF2B5EF4-FFF2-40B4-BE49-F238E27FC236}">
                    <a16:creationId xmlns:a16="http://schemas.microsoft.com/office/drawing/2014/main" id="{ED367717-030D-F402-F641-212A9FBAE0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7" y="1229"/>
                <a:ext cx="48" cy="48"/>
              </a:xfrm>
              <a:prstGeom prst="ellips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47" name="Line 34">
                <a:extLst>
                  <a:ext uri="{FF2B5EF4-FFF2-40B4-BE49-F238E27FC236}">
                    <a16:creationId xmlns:a16="http://schemas.microsoft.com/office/drawing/2014/main" id="{1765C27A-16E3-6785-FE2D-DCFC185794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54" y="1256"/>
                <a:ext cx="172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48" name="Text Box 35">
                <a:extLst>
                  <a:ext uri="{FF2B5EF4-FFF2-40B4-BE49-F238E27FC236}">
                    <a16:creationId xmlns:a16="http://schemas.microsoft.com/office/drawing/2014/main" id="{04EF77EB-48D0-295F-17FF-2DA865DFED8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69" y="1131"/>
                <a:ext cx="117" cy="1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</a:rPr>
                  <a:t>&amp;</a:t>
                </a:r>
              </a:p>
            </p:txBody>
          </p:sp>
          <p:sp>
            <p:nvSpPr>
              <p:cNvPr id="49" name="Line 36">
                <a:extLst>
                  <a:ext uri="{FF2B5EF4-FFF2-40B4-BE49-F238E27FC236}">
                    <a16:creationId xmlns:a16="http://schemas.microsoft.com/office/drawing/2014/main" id="{73B0AE77-D41E-4439-C8C2-9D6B56F044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51" y="1160"/>
                <a:ext cx="16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50" name="Line 37">
                <a:extLst>
                  <a:ext uri="{FF2B5EF4-FFF2-40B4-BE49-F238E27FC236}">
                    <a16:creationId xmlns:a16="http://schemas.microsoft.com/office/drawing/2014/main" id="{66468D99-DB86-3951-E828-B978E25CCB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51" y="1345"/>
                <a:ext cx="16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51" name="Rectangle 38">
                <a:extLst>
                  <a:ext uri="{FF2B5EF4-FFF2-40B4-BE49-F238E27FC236}">
                    <a16:creationId xmlns:a16="http://schemas.microsoft.com/office/drawing/2014/main" id="{43A68A73-1974-BF03-2E6F-ED9919639C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4" y="1098"/>
                <a:ext cx="195" cy="322"/>
              </a:xfrm>
              <a:prstGeom prst="rect">
                <a:avLst/>
              </a:prstGeom>
              <a:noFill/>
              <a:ln w="2857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38" name="Group 39">
              <a:extLst>
                <a:ext uri="{FF2B5EF4-FFF2-40B4-BE49-F238E27FC236}">
                  <a16:creationId xmlns:a16="http://schemas.microsoft.com/office/drawing/2014/main" id="{7A7800AD-EB57-F61D-B316-7405156DF6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79" y="1738"/>
              <a:ext cx="883" cy="421"/>
              <a:chOff x="4050" y="2116"/>
              <a:chExt cx="582" cy="192"/>
            </a:xfrm>
          </p:grpSpPr>
          <p:sp>
            <p:nvSpPr>
              <p:cNvPr id="41" name="Line 40">
                <a:extLst>
                  <a:ext uri="{FF2B5EF4-FFF2-40B4-BE49-F238E27FC236}">
                    <a16:creationId xmlns:a16="http://schemas.microsoft.com/office/drawing/2014/main" id="{D008F51E-4F1A-5D53-8372-F3D61791F7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50" y="2151"/>
                <a:ext cx="11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42" name="Line 41">
                <a:extLst>
                  <a:ext uri="{FF2B5EF4-FFF2-40B4-BE49-F238E27FC236}">
                    <a16:creationId xmlns:a16="http://schemas.microsoft.com/office/drawing/2014/main" id="{06130C42-4900-5678-9BF1-F03DE78C8D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50" y="2273"/>
                <a:ext cx="11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43" name="AutoShape 42">
                <a:extLst>
                  <a:ext uri="{FF2B5EF4-FFF2-40B4-BE49-F238E27FC236}">
                    <a16:creationId xmlns:a16="http://schemas.microsoft.com/office/drawing/2014/main" id="{2DC94A49-0C9E-4224-A90D-EB1A6C7C5C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9" y="2116"/>
                <a:ext cx="240" cy="192"/>
              </a:xfrm>
              <a:prstGeom prst="flowChartDelay">
                <a:avLst/>
              </a:prstGeom>
              <a:noFill/>
              <a:ln w="2857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D8540249-256C-248B-0C40-5A18A08F3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3" y="2192"/>
                <a:ext cx="48" cy="48"/>
              </a:xfrm>
              <a:prstGeom prst="ellips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45" name="Line 44">
                <a:extLst>
                  <a:ext uri="{FF2B5EF4-FFF2-40B4-BE49-F238E27FC236}">
                    <a16:creationId xmlns:a16="http://schemas.microsoft.com/office/drawing/2014/main" id="{13293A82-02E4-ACD0-763E-DAEF06B018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60" y="2219"/>
                <a:ext cx="172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  <a:ea typeface="楷体_GB2312" pitchFamily="49" charset="-122"/>
                </a:endParaRPr>
              </a:p>
            </p:txBody>
          </p:sp>
        </p:grpSp>
        <p:sp>
          <p:nvSpPr>
            <p:cNvPr id="39" name="Text Box 45">
              <a:extLst>
                <a:ext uri="{FF2B5EF4-FFF2-40B4-BE49-F238E27FC236}">
                  <a16:creationId xmlns:a16="http://schemas.microsoft.com/office/drawing/2014/main" id="{CDCA5650-73AE-A938-D598-735D42893C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76" y="1828"/>
              <a:ext cx="117" cy="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 dirty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L</a:t>
              </a:r>
              <a:endParaRPr kumimoji="1" lang="en-US" altLang="zh-CN" sz="2400" b="1" i="1" u="none" strike="noStrike" kern="0" cap="none" spc="0" normalizeH="0" baseline="-2500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40" name="Text Box 46">
              <a:extLst>
                <a:ext uri="{FF2B5EF4-FFF2-40B4-BE49-F238E27FC236}">
                  <a16:creationId xmlns:a16="http://schemas.microsoft.com/office/drawing/2014/main" id="{255175A4-4E64-961A-0AD3-90FB5FAFEB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24" y="1301"/>
              <a:ext cx="1343" cy="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</a:rPr>
                <a:t>与非逻辑符号</a:t>
              </a:r>
              <a:endParaRPr kumimoji="1" lang="zh-CN" altLang="en-US" sz="2400" b="1" i="0" u="none" strike="noStrike" kern="0" cap="none" spc="0" normalizeH="0" baseline="-2500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grpSp>
        <p:nvGrpSpPr>
          <p:cNvPr id="54" name="Group 51">
            <a:extLst>
              <a:ext uri="{FF2B5EF4-FFF2-40B4-BE49-F238E27FC236}">
                <a16:creationId xmlns:a16="http://schemas.microsoft.com/office/drawing/2014/main" id="{8F558883-A16B-D7B7-CC75-F3F2BFE564F9}"/>
              </a:ext>
            </a:extLst>
          </p:cNvPr>
          <p:cNvGrpSpPr>
            <a:grpSpLocks/>
          </p:cNvGrpSpPr>
          <p:nvPr/>
        </p:nvGrpSpPr>
        <p:grpSpPr bwMode="auto">
          <a:xfrm>
            <a:off x="1873469" y="6161574"/>
            <a:ext cx="1846949" cy="457200"/>
            <a:chOff x="336" y="3600"/>
            <a:chExt cx="1152" cy="251"/>
          </a:xfrm>
        </p:grpSpPr>
        <p:sp>
          <p:nvSpPr>
            <p:cNvPr id="55" name="Text Box 52">
              <a:extLst>
                <a:ext uri="{FF2B5EF4-FFF2-40B4-BE49-F238E27FC236}">
                  <a16:creationId xmlns:a16="http://schemas.microsoft.com/office/drawing/2014/main" id="{F6E8AA1E-B45E-9655-F2E8-BFF44AE0C8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3600"/>
              <a:ext cx="1152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 dirty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L</a:t>
              </a:r>
              <a:r>
                <a:rPr kumimoji="1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 =  </a:t>
              </a:r>
              <a:r>
                <a:rPr kumimoji="1" lang="en-US" altLang="zh-CN" sz="2400" b="1" i="1" u="none" strike="noStrike" kern="0" cap="none" spc="0" normalizeH="0" baseline="0" noProof="0" dirty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A </a:t>
              </a:r>
              <a:r>
                <a:rPr kumimoji="1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· </a:t>
              </a:r>
              <a:r>
                <a:rPr kumimoji="1" lang="en-US" altLang="zh-CN" sz="2400" b="1" i="1" u="none" strike="noStrike" kern="0" cap="none" spc="0" normalizeH="0" baseline="0" noProof="0" dirty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B</a:t>
              </a:r>
            </a:p>
          </p:txBody>
        </p:sp>
        <p:sp>
          <p:nvSpPr>
            <p:cNvPr id="56" name="Line 53">
              <a:extLst>
                <a:ext uri="{FF2B5EF4-FFF2-40B4-BE49-F238E27FC236}">
                  <a16:creationId xmlns:a16="http://schemas.microsoft.com/office/drawing/2014/main" id="{A648F24E-B110-05CF-DDD7-BD5182B4F4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" y="3654"/>
              <a:ext cx="384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楷体_GB2312" pitchFamily="49" charset="-122"/>
              </a:endParaRPr>
            </a:p>
          </p:txBody>
        </p:sp>
      </p:grpSp>
      <p:grpSp>
        <p:nvGrpSpPr>
          <p:cNvPr id="57" name="Group 49">
            <a:extLst>
              <a:ext uri="{FF2B5EF4-FFF2-40B4-BE49-F238E27FC236}">
                <a16:creationId xmlns:a16="http://schemas.microsoft.com/office/drawing/2014/main" id="{89959D54-4F99-B2DE-63B6-5D2BD900B523}"/>
              </a:ext>
            </a:extLst>
          </p:cNvPr>
          <p:cNvGrpSpPr>
            <a:grpSpLocks/>
          </p:cNvGrpSpPr>
          <p:nvPr/>
        </p:nvGrpSpPr>
        <p:grpSpPr bwMode="auto">
          <a:xfrm>
            <a:off x="4273910" y="6191737"/>
            <a:ext cx="2025650" cy="457200"/>
            <a:chOff x="535" y="3134"/>
            <a:chExt cx="1276" cy="288"/>
          </a:xfrm>
        </p:grpSpPr>
        <p:sp>
          <p:nvSpPr>
            <p:cNvPr id="60" name="Text Box 51">
              <a:extLst>
                <a:ext uri="{FF2B5EF4-FFF2-40B4-BE49-F238E27FC236}">
                  <a16:creationId xmlns:a16="http://schemas.microsoft.com/office/drawing/2014/main" id="{7BD5B897-6D71-E13A-D38E-64C7ED3B7D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5" y="3134"/>
              <a:ext cx="1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L</a:t>
              </a:r>
              <a:r>
                <a:rPr kumimoji="1" lang="en-US" altLang="zh-CN" sz="2400" b="1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 =  </a:t>
              </a:r>
              <a:r>
                <a:rPr kumimoji="1" lang="en-US" altLang="zh-CN" sz="2400" b="1" i="1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A</a:t>
              </a:r>
              <a:r>
                <a:rPr kumimoji="1" lang="en-US" altLang="zh-CN" sz="2400" b="1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+</a:t>
              </a:r>
              <a:r>
                <a:rPr kumimoji="1" lang="en-US" altLang="zh-CN" sz="2400" b="1" i="1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B</a:t>
              </a:r>
            </a:p>
          </p:txBody>
        </p:sp>
        <p:sp>
          <p:nvSpPr>
            <p:cNvPr id="59" name="Line 53">
              <a:extLst>
                <a:ext uri="{FF2B5EF4-FFF2-40B4-BE49-F238E27FC236}">
                  <a16:creationId xmlns:a16="http://schemas.microsoft.com/office/drawing/2014/main" id="{115E238C-AB6E-9301-E3A3-14A54D0C54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6" y="3175"/>
              <a:ext cx="283" cy="0"/>
            </a:xfrm>
            <a:prstGeom prst="line">
              <a:avLst/>
            </a:prstGeom>
            <a:noFill/>
            <a:ln w="28575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000000"/>
                </a:solidFill>
                <a:latin typeface="Arial Narrow" panose="020B0606020202030204" pitchFamily="34" charset="0"/>
                <a:ea typeface="楷体_GB2312" pitchFamily="49" charset="-122"/>
              </a:endParaRPr>
            </a:p>
          </p:txBody>
        </p:sp>
      </p:grpSp>
      <p:sp>
        <p:nvSpPr>
          <p:cNvPr id="62" name="Rectangle 54">
            <a:extLst>
              <a:ext uri="{FF2B5EF4-FFF2-40B4-BE49-F238E27FC236}">
                <a16:creationId xmlns:a16="http://schemas.microsoft.com/office/drawing/2014/main" id="{4EFF3094-E663-D12E-26BB-CFA353032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5724" y="3596625"/>
            <a:ext cx="2022475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000066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或非</a:t>
            </a:r>
            <a:r>
              <a:rPr kumimoji="1" lang="zh-CN" altLang="en-US" sz="2400" b="1" dirty="0">
                <a:solidFill>
                  <a:srgbClr val="000066"/>
                </a:solidFill>
                <a:latin typeface="Arial Narrow" panose="020B0606020202030204" pitchFamily="34" charset="0"/>
                <a:ea typeface="楷体_GB2312" pitchFamily="49" charset="-122"/>
              </a:rPr>
              <a:t>逻辑符号</a:t>
            </a:r>
          </a:p>
        </p:txBody>
      </p:sp>
      <p:graphicFrame>
        <p:nvGraphicFramePr>
          <p:cNvPr id="63" name="Object 55">
            <a:extLst>
              <a:ext uri="{FF2B5EF4-FFF2-40B4-BE49-F238E27FC236}">
                <a16:creationId xmlns:a16="http://schemas.microsoft.com/office/drawing/2014/main" id="{8CF9B43E-05A9-2BCE-9704-FD324AD3C8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0141887"/>
              </p:ext>
            </p:extLst>
          </p:nvPr>
        </p:nvGraphicFramePr>
        <p:xfrm>
          <a:off x="4126257" y="4158437"/>
          <a:ext cx="2287783" cy="19096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5" imgW="1324080" imgH="1085760" progId="Word.Picture.8">
                  <p:embed/>
                </p:oleObj>
              </mc:Choice>
              <mc:Fallback>
                <p:oleObj name="Picture" r:id="rId5" imgW="1324080" imgH="1085760" progId="Word.Picture.8">
                  <p:embed/>
                  <p:pic>
                    <p:nvPicPr>
                      <p:cNvPr id="65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 t="-1390"/>
                      <a:stretch>
                        <a:fillRect/>
                      </a:stretch>
                    </p:blipFill>
                    <p:spPr bwMode="auto">
                      <a:xfrm>
                        <a:off x="4126257" y="4158437"/>
                        <a:ext cx="2287783" cy="19096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4" name="组合 63">
            <a:extLst>
              <a:ext uri="{FF2B5EF4-FFF2-40B4-BE49-F238E27FC236}">
                <a16:creationId xmlns:a16="http://schemas.microsoft.com/office/drawing/2014/main" id="{3A866B72-FD84-0191-B5AE-72875B219DDA}"/>
              </a:ext>
            </a:extLst>
          </p:cNvPr>
          <p:cNvGrpSpPr/>
          <p:nvPr/>
        </p:nvGrpSpPr>
        <p:grpSpPr>
          <a:xfrm>
            <a:off x="6463866" y="6090137"/>
            <a:ext cx="2541588" cy="528637"/>
            <a:chOff x="3492500" y="5537294"/>
            <a:chExt cx="2541588" cy="528637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C9627B04-1DAA-0C6E-0AD4-D2E79F5B86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2500" y="5537294"/>
              <a:ext cx="2541588" cy="528637"/>
              <a:chOff x="1565" y="3476"/>
              <a:chExt cx="1601" cy="333"/>
            </a:xfrm>
          </p:grpSpPr>
          <p:sp>
            <p:nvSpPr>
              <p:cNvPr id="67" name="Rectangle 65">
                <a:extLst>
                  <a:ext uri="{FF2B5EF4-FFF2-40B4-BE49-F238E27FC236}">
                    <a16:creationId xmlns:a16="http://schemas.microsoft.com/office/drawing/2014/main" id="{8919596A-B5D4-14C8-C0F3-98242BE46C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5" y="3521"/>
                <a:ext cx="769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康简宋" charset="-122"/>
                    <a:cs typeface="Times New Roman" panose="02020603050405020304" pitchFamily="18" charset="0"/>
                  </a:rPr>
                  <a:t>L</a:t>
                </a:r>
                <a:r>
                  <a:rPr kumimoji="1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康简宋" charset="-122"/>
                    <a:cs typeface="Times New Roman" panose="02020603050405020304" pitchFamily="18" charset="0"/>
                  </a:rPr>
                  <a:t>=</a:t>
                </a:r>
                <a:r>
                  <a:rPr kumimoji="1" lang="en-US" altLang="zh-CN" sz="2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康简宋" charset="-122"/>
                    <a:cs typeface="Times New Roman" panose="02020603050405020304" pitchFamily="18" charset="0"/>
                  </a:rPr>
                  <a:t>A B </a:t>
                </a:r>
                <a:r>
                  <a:rPr kumimoji="1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康简宋" charset="-122"/>
                    <a:cs typeface="Times New Roman" panose="02020603050405020304" pitchFamily="18" charset="0"/>
                  </a:rPr>
                  <a:t>+</a:t>
                </a:r>
              </a:p>
            </p:txBody>
          </p:sp>
          <p:graphicFrame>
            <p:nvGraphicFramePr>
              <p:cNvPr id="68" name="Object 66">
                <a:extLst>
                  <a:ext uri="{FF2B5EF4-FFF2-40B4-BE49-F238E27FC236}">
                    <a16:creationId xmlns:a16="http://schemas.microsoft.com/office/drawing/2014/main" id="{C3242F32-835D-EA7A-B75E-C65A39BF679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191" y="3476"/>
              <a:ext cx="381" cy="30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7" imgW="253800" imgH="203040" progId="Equation.DSMT4">
                      <p:embed/>
                    </p:oleObj>
                  </mc:Choice>
                  <mc:Fallback>
                    <p:oleObj name="Equation" r:id="rId7" imgW="253800" imgH="203040" progId="Equation.DSMT4">
                      <p:embed/>
                      <p:pic>
                        <p:nvPicPr>
                          <p:cNvPr id="72" name="Object 6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191" y="3476"/>
                            <a:ext cx="381" cy="30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9" name="Rectangle 67">
                <a:extLst>
                  <a:ext uri="{FF2B5EF4-FFF2-40B4-BE49-F238E27FC236}">
                    <a16:creationId xmlns:a16="http://schemas.microsoft.com/office/drawing/2014/main" id="{F582A99A-16F2-5F98-04EE-D415BAB468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7" y="3521"/>
                <a:ext cx="649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康简宋" charset="-122"/>
                    <a:cs typeface="Times New Roman" panose="02020603050405020304" pitchFamily="18" charset="0"/>
                  </a:rPr>
                  <a:t>=</a:t>
                </a:r>
                <a:r>
                  <a:rPr kumimoji="1" lang="en-US" altLang="zh-CN" sz="2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康简宋" charset="-122"/>
                    <a:cs typeface="Times New Roman" panose="02020603050405020304" pitchFamily="18" charset="0"/>
                  </a:rPr>
                  <a:t>A</a:t>
                </a:r>
                <a:r>
                  <a:rPr kumimoji="1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康简宋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</a:t>
                </a:r>
                <a:r>
                  <a:rPr kumimoji="1" lang="en-US" altLang="zh-CN" sz="2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康简宋" charset="-122"/>
                    <a:cs typeface="Times New Roman" panose="02020603050405020304" pitchFamily="18" charset="0"/>
                  </a:rPr>
                  <a:t>B</a:t>
                </a:r>
                <a:r>
                  <a:rPr kumimoji="1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华康简宋" charset="-122"/>
                    <a:cs typeface="Times New Roman" panose="02020603050405020304" pitchFamily="18" charset="0"/>
                    <a:sym typeface="Wingdings 2" panose="05020102010507070707" pitchFamily="18" charset="2"/>
                  </a:rPr>
                  <a:t> </a:t>
                </a:r>
                <a:endParaRPr kumimoji="1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  <a:sym typeface="Wingdings 2" panose="05020102010507070707" pitchFamily="18" charset="2"/>
                </a:endParaRPr>
              </a:p>
            </p:txBody>
          </p:sp>
        </p:grpSp>
        <p:sp>
          <p:nvSpPr>
            <p:cNvPr id="66" name="Line 68">
              <a:extLst>
                <a:ext uri="{FF2B5EF4-FFF2-40B4-BE49-F238E27FC236}">
                  <a16:creationId xmlns:a16="http://schemas.microsoft.com/office/drawing/2014/main" id="{D4BA311F-02B8-3838-D0FE-1CD8CF1B36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4300" y="5638894"/>
              <a:ext cx="21590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楷体_GB2312" pitchFamily="49" charset="-122"/>
              </a:endParaRPr>
            </a:p>
          </p:txBody>
        </p:sp>
      </p:grpSp>
      <p:graphicFrame>
        <p:nvGraphicFramePr>
          <p:cNvPr id="70" name="Object 69">
            <a:extLst>
              <a:ext uri="{FF2B5EF4-FFF2-40B4-BE49-F238E27FC236}">
                <a16:creationId xmlns:a16="http://schemas.microsoft.com/office/drawing/2014/main" id="{3F7335A8-C2FA-9E13-1390-D5CF9E0131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721881"/>
              </p:ext>
            </p:extLst>
          </p:nvPr>
        </p:nvGraphicFramePr>
        <p:xfrm>
          <a:off x="6965406" y="3955813"/>
          <a:ext cx="1868407" cy="20986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9" imgW="1162080" imgH="1290960" progId="Word.Picture.8">
                  <p:embed/>
                </p:oleObj>
              </mc:Choice>
              <mc:Fallback>
                <p:oleObj name="Picture" r:id="rId9" imgW="1162080" imgH="1290960" progId="Word.Picture.8">
                  <p:embed/>
                  <p:pic>
                    <p:nvPicPr>
                      <p:cNvPr id="75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 t="-1340"/>
                      <a:stretch>
                        <a:fillRect/>
                      </a:stretch>
                    </p:blipFill>
                    <p:spPr bwMode="auto">
                      <a:xfrm>
                        <a:off x="6965406" y="3955813"/>
                        <a:ext cx="1868407" cy="209860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Rectangle 56">
            <a:extLst>
              <a:ext uri="{FF2B5EF4-FFF2-40B4-BE49-F238E27FC236}">
                <a16:creationId xmlns:a16="http://schemas.microsoft.com/office/drawing/2014/main" id="{D9F3444F-A591-DD04-ADC5-A350CFF54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4876" y="3556765"/>
            <a:ext cx="2022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异或</a:t>
            </a:r>
            <a:r>
              <a:rPr kumimoji="1"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逻辑符号</a:t>
            </a:r>
          </a:p>
        </p:txBody>
      </p:sp>
      <p:sp>
        <p:nvSpPr>
          <p:cNvPr id="72" name="Rectangle 50">
            <a:extLst>
              <a:ext uri="{FF2B5EF4-FFF2-40B4-BE49-F238E27FC236}">
                <a16:creationId xmlns:a16="http://schemas.microsoft.com/office/drawing/2014/main" id="{1A074A6A-A933-C0AE-9617-6CCE7E811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4141" y="3565974"/>
            <a:ext cx="2695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000066"/>
                </a:solidFill>
                <a:latin typeface="Garamond" panose="02020404030301010803" pitchFamily="18" charset="0"/>
                <a:ea typeface="楷体_GB2312" pitchFamily="49" charset="-122"/>
              </a:rPr>
              <a:t>同或逻辑逻辑符号</a:t>
            </a:r>
          </a:p>
        </p:txBody>
      </p:sp>
      <p:grpSp>
        <p:nvGrpSpPr>
          <p:cNvPr id="73" name="Group 55">
            <a:extLst>
              <a:ext uri="{FF2B5EF4-FFF2-40B4-BE49-F238E27FC236}">
                <a16:creationId xmlns:a16="http://schemas.microsoft.com/office/drawing/2014/main" id="{B2C798CE-D30D-0792-E76A-195679736816}"/>
              </a:ext>
            </a:extLst>
          </p:cNvPr>
          <p:cNvGrpSpPr>
            <a:grpSpLocks/>
          </p:cNvGrpSpPr>
          <p:nvPr/>
        </p:nvGrpSpPr>
        <p:grpSpPr bwMode="auto">
          <a:xfrm>
            <a:off x="9150029" y="6093579"/>
            <a:ext cx="2579687" cy="514350"/>
            <a:chOff x="1565" y="3485"/>
            <a:chExt cx="1625" cy="324"/>
          </a:xfrm>
        </p:grpSpPr>
        <p:sp>
          <p:nvSpPr>
            <p:cNvPr id="74" name="Rectangle 53">
              <a:extLst>
                <a:ext uri="{FF2B5EF4-FFF2-40B4-BE49-F238E27FC236}">
                  <a16:creationId xmlns:a16="http://schemas.microsoft.com/office/drawing/2014/main" id="{18E2DB2F-3F1B-A216-890F-CE2B3CC3B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" y="3521"/>
              <a:ext cx="6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L</a:t>
              </a:r>
              <a:r>
                <a:rPr kumimoji="1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=</a:t>
              </a:r>
              <a:r>
                <a:rPr kumimoji="1" lang="en-US" altLang="zh-CN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AB</a:t>
              </a:r>
              <a:r>
                <a:rPr kumimoji="1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+</a:t>
              </a:r>
            </a:p>
          </p:txBody>
        </p:sp>
        <p:graphicFrame>
          <p:nvGraphicFramePr>
            <p:cNvPr id="75" name="Object 52">
              <a:extLst>
                <a:ext uri="{FF2B5EF4-FFF2-40B4-BE49-F238E27FC236}">
                  <a16:creationId xmlns:a16="http://schemas.microsoft.com/office/drawing/2014/main" id="{3B942C59-74AD-0C97-D1AC-0073AA622B0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00" y="3485"/>
            <a:ext cx="362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1" imgW="241200" imgH="190440" progId="Equation.3">
                    <p:embed/>
                  </p:oleObj>
                </mc:Choice>
                <mc:Fallback>
                  <p:oleObj name="公式" r:id="rId11" imgW="241200" imgH="190440" progId="Equation.3">
                    <p:embed/>
                    <p:pic>
                      <p:nvPicPr>
                        <p:cNvPr id="64" name="Object 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0" y="3485"/>
                          <a:ext cx="362" cy="29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6" name="Rectangle 54">
              <a:extLst>
                <a:ext uri="{FF2B5EF4-FFF2-40B4-BE49-F238E27FC236}">
                  <a16:creationId xmlns:a16="http://schemas.microsoft.com/office/drawing/2014/main" id="{C93BB3FE-16AC-C864-2AFC-76452B9D0B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7" y="3521"/>
              <a:ext cx="6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=</a:t>
              </a:r>
              <a:r>
                <a:rPr kumimoji="1" lang="en-US" altLang="zh-CN" sz="2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A</a:t>
              </a:r>
              <a:r>
                <a:rPr kumimoji="1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  <a:sym typeface="Wingdings 2" panose="05020102010507070707" pitchFamily="18" charset="2"/>
                </a:rPr>
                <a:t></a:t>
              </a:r>
              <a:r>
                <a:rPr kumimoji="1" lang="en-US" altLang="zh-CN" sz="2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B</a:t>
              </a:r>
              <a:r>
                <a:rPr kumimoji="1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  <a:ea typeface="华康简宋" charset="-122"/>
                  <a:cs typeface="Times New Roman" panose="02020603050405020304" pitchFamily="18" charset="0"/>
                  <a:sym typeface="Wingdings 2" panose="05020102010507070707" pitchFamily="18" charset="2"/>
                </a:rPr>
                <a:t> </a:t>
              </a:r>
              <a:endParaRPr kumimoji="1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康简宋" charset="-122"/>
                <a:cs typeface="Times New Roman" panose="02020603050405020304" pitchFamily="18" charset="0"/>
                <a:sym typeface="Wingdings 2" panose="05020102010507070707" pitchFamily="18" charset="2"/>
              </a:endParaRPr>
            </a:p>
          </p:txBody>
        </p:sp>
      </p:grpSp>
      <p:graphicFrame>
        <p:nvGraphicFramePr>
          <p:cNvPr id="77" name="Object 56">
            <a:extLst>
              <a:ext uri="{FF2B5EF4-FFF2-40B4-BE49-F238E27FC236}">
                <a16:creationId xmlns:a16="http://schemas.microsoft.com/office/drawing/2014/main" id="{04BC4259-D006-2B59-176B-2919898EFC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2446104"/>
              </p:ext>
            </p:extLst>
          </p:nvPr>
        </p:nvGraphicFramePr>
        <p:xfrm>
          <a:off x="9539256" y="4077771"/>
          <a:ext cx="1912647" cy="19623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13" imgW="1190520" imgH="1200240" progId="Word.Picture.8">
                  <p:embed/>
                </p:oleObj>
              </mc:Choice>
              <mc:Fallback>
                <p:oleObj name="Picture" r:id="rId13" imgW="1190520" imgH="1200240" progId="Word.Picture.8">
                  <p:embed/>
                  <p:pic>
                    <p:nvPicPr>
                      <p:cNvPr id="66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 t="-1390"/>
                      <a:stretch>
                        <a:fillRect/>
                      </a:stretch>
                    </p:blipFill>
                    <p:spPr bwMode="auto">
                      <a:xfrm>
                        <a:off x="9539256" y="4077771"/>
                        <a:ext cx="1912647" cy="19623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8" name="Group 20">
            <a:extLst>
              <a:ext uri="{FF2B5EF4-FFF2-40B4-BE49-F238E27FC236}">
                <a16:creationId xmlns:a16="http://schemas.microsoft.com/office/drawing/2014/main" id="{01131598-C1C6-E0C3-79B6-57E90795AF78}"/>
              </a:ext>
            </a:extLst>
          </p:cNvPr>
          <p:cNvGrpSpPr>
            <a:grpSpLocks/>
          </p:cNvGrpSpPr>
          <p:nvPr/>
        </p:nvGrpSpPr>
        <p:grpSpPr bwMode="auto">
          <a:xfrm>
            <a:off x="9380470" y="1254125"/>
            <a:ext cx="2420432" cy="523517"/>
            <a:chOff x="1481" y="3560"/>
            <a:chExt cx="1535" cy="388"/>
          </a:xfrm>
        </p:grpSpPr>
        <p:sp>
          <p:nvSpPr>
            <p:cNvPr id="79" name="Rectangle 21">
              <a:extLst>
                <a:ext uri="{FF2B5EF4-FFF2-40B4-BE49-F238E27FC236}">
                  <a16:creationId xmlns:a16="http://schemas.microsoft.com/office/drawing/2014/main" id="{E7BD46F2-43AA-4A5D-4D2A-326099C13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1" y="3560"/>
              <a:ext cx="1535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0" i="1" u="none" strike="noStrike" kern="0" cap="none" spc="0" normalizeH="0" baseline="0" noProof="0" dirty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L</a:t>
              </a:r>
              <a:r>
                <a:rPr kumimoji="1" lang="en-US" altLang="zh-CN" sz="2800" b="1" i="1" u="none" strike="noStrike" kern="0" cap="none" spc="0" normalizeH="0" baseline="0" noProof="0" dirty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 </a:t>
              </a:r>
              <a:r>
                <a:rPr kumimoji="1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=  </a:t>
              </a:r>
              <a:r>
                <a:rPr kumimoji="1" lang="en-US" altLang="zh-CN" sz="2800" b="0" i="1" u="none" strike="noStrike" kern="0" cap="none" spc="0" normalizeH="0" baseline="0" noProof="0" dirty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A</a:t>
              </a:r>
              <a:r>
                <a:rPr kumimoji="1" lang="en-US" altLang="zh-CN" sz="2400" b="1" i="1" u="none" strike="noStrike" kern="0" cap="none" spc="0" normalizeH="0" baseline="0" noProof="0" dirty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    </a:t>
              </a:r>
              <a:r>
                <a:rPr kumimoji="1" lang="zh-CN" altLang="en-US" sz="2400" b="1" i="1" u="none" strike="noStrike" kern="0" cap="none" spc="0" normalizeH="0" baseline="0" noProof="0" dirty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非</a:t>
              </a:r>
              <a:r>
                <a:rPr kumimoji="1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 </a:t>
              </a:r>
              <a:r>
                <a:rPr kumimoji="1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　 　　</a:t>
              </a:r>
            </a:p>
          </p:txBody>
        </p:sp>
        <p:sp>
          <p:nvSpPr>
            <p:cNvPr id="80" name="Line 22">
              <a:extLst>
                <a:ext uri="{FF2B5EF4-FFF2-40B4-BE49-F238E27FC236}">
                  <a16:creationId xmlns:a16="http://schemas.microsoft.com/office/drawing/2014/main" id="{A36E26F2-1826-7873-EE93-849B9AE698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89" y="3581"/>
              <a:ext cx="161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楷体_GB2312" pitchFamily="49" charset="-122"/>
              </a:endParaRPr>
            </a:p>
          </p:txBody>
        </p:sp>
      </p:grpSp>
      <p:graphicFrame>
        <p:nvGraphicFramePr>
          <p:cNvPr id="81" name="Object 58">
            <a:extLst>
              <a:ext uri="{FF2B5EF4-FFF2-40B4-BE49-F238E27FC236}">
                <a16:creationId xmlns:a16="http://schemas.microsoft.com/office/drawing/2014/main" id="{2052C841-2CC2-2423-3A62-FC4933A919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6511337"/>
              </p:ext>
            </p:extLst>
          </p:nvPr>
        </p:nvGraphicFramePr>
        <p:xfrm>
          <a:off x="8914619" y="1721078"/>
          <a:ext cx="3264419" cy="151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图片" r:id="rId15" imgW="3057342" imgH="1446972" progId="Word.Picture.8">
                  <p:embed/>
                </p:oleObj>
              </mc:Choice>
              <mc:Fallback>
                <p:oleObj name="图片" r:id="rId15" imgW="3057342" imgH="1446972" progId="Word.Picture.8">
                  <p:embed/>
                  <p:pic>
                    <p:nvPicPr>
                      <p:cNvPr id="70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-1492"/>
                      <a:stretch>
                        <a:fillRect/>
                      </a:stretch>
                    </p:blipFill>
                    <p:spPr bwMode="auto">
                      <a:xfrm>
                        <a:off x="8914619" y="1721078"/>
                        <a:ext cx="3264419" cy="1511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14879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/>
      <p:bldP spid="28" grpId="0"/>
      <p:bldP spid="29" grpId="0"/>
      <p:bldP spid="62" grpId="0"/>
      <p:bldP spid="71" grpId="0"/>
      <p:bldP spid="72" grpId="0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DAB43-DB77-D388-5193-740FE725A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522645D0-1ABF-FCAD-C59E-10E6F78B5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332178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Verilog</a:t>
            </a: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行为级描述</a:t>
            </a:r>
          </a:p>
        </p:txBody>
      </p:sp>
      <p:sp>
        <p:nvSpPr>
          <p:cNvPr id="3" name="Text Box 6">
            <a:extLst>
              <a:ext uri="{FF2B5EF4-FFF2-40B4-BE49-F238E27FC236}">
                <a16:creationId xmlns:a16="http://schemas.microsoft.com/office/drawing/2014/main" id="{B4FE75A4-7EBE-07B9-4C6D-E389A10FEF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3864" y="1482367"/>
            <a:ext cx="7692985" cy="496751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module decoder3to8_bh(   //Verilog 2001, 2005 module port syntax</a:t>
            </a:r>
          </a:p>
          <a:p>
            <a:pPr>
              <a:lnSpc>
                <a:spcPct val="110000"/>
              </a:lnSpc>
            </a:pPr>
            <a:r>
              <a:rPr kumimoji="1" lang="en-US" altLang="zh-CN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   input [2:0] A</a:t>
            </a:r>
            <a:r>
              <a:rPr kumimoji="1" lang="zh-CN" altLang="en-US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，     </a:t>
            </a:r>
            <a:r>
              <a:rPr kumimoji="1" lang="en-US" altLang="zh-CN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//3</a:t>
            </a:r>
            <a:r>
              <a:rPr kumimoji="1" lang="zh-CN" altLang="en-US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个输入端</a:t>
            </a:r>
          </a:p>
          <a:p>
            <a:pPr>
              <a:lnSpc>
                <a:spcPct val="110000"/>
              </a:lnSpc>
            </a:pPr>
            <a:r>
              <a:rPr kumimoji="1" lang="zh-CN" altLang="en-US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   </a:t>
            </a:r>
            <a:r>
              <a:rPr kumimoji="1" lang="en-US" altLang="zh-CN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input  </a:t>
            </a:r>
            <a:r>
              <a:rPr kumimoji="1" lang="en-US" altLang="zh-CN" b="1" dirty="0" err="1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En</a:t>
            </a:r>
            <a:r>
              <a:rPr kumimoji="1" lang="zh-CN" altLang="en-US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，       </a:t>
            </a:r>
            <a:r>
              <a:rPr kumimoji="1" lang="en-US" altLang="zh-CN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//1</a:t>
            </a:r>
            <a:r>
              <a:rPr kumimoji="1" lang="zh-CN" altLang="en-US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个使能输入端</a:t>
            </a:r>
          </a:p>
          <a:p>
            <a:pPr>
              <a:lnSpc>
                <a:spcPct val="110000"/>
              </a:lnSpc>
            </a:pPr>
            <a:r>
              <a:rPr kumimoji="1" lang="zh-CN" altLang="en-US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   </a:t>
            </a:r>
            <a:r>
              <a:rPr kumimoji="1" lang="en-US" altLang="zh-CN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output </a:t>
            </a:r>
            <a:r>
              <a:rPr kumimoji="1" lang="en-US" altLang="zh-CN" b="1" dirty="0" err="1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reg</a:t>
            </a:r>
            <a:r>
              <a:rPr kumimoji="1" lang="en-US" altLang="zh-CN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 [7:0] Y      //8</a:t>
            </a:r>
            <a:r>
              <a:rPr kumimoji="1" lang="zh-CN" altLang="en-US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个输出端</a:t>
            </a:r>
          </a:p>
          <a:p>
            <a:pPr>
              <a:lnSpc>
                <a:spcPct val="110000"/>
              </a:lnSpc>
            </a:pPr>
            <a:r>
              <a:rPr kumimoji="1" lang="en-US" altLang="zh-CN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 );</a:t>
            </a:r>
          </a:p>
          <a:p>
            <a:pPr>
              <a:lnSpc>
                <a:spcPct val="110000"/>
              </a:lnSpc>
            </a:pPr>
            <a:r>
              <a:rPr kumimoji="1" lang="en-US" altLang="zh-CN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   integer k;         //</a:t>
            </a:r>
            <a:r>
              <a:rPr kumimoji="1" lang="zh-CN" altLang="en-US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声明一个整型变量</a:t>
            </a:r>
            <a:r>
              <a:rPr kumimoji="1" lang="en-US" altLang="zh-CN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k</a:t>
            </a:r>
          </a:p>
          <a:p>
            <a:pPr>
              <a:lnSpc>
                <a:spcPct val="110000"/>
              </a:lnSpc>
            </a:pPr>
            <a:r>
              <a:rPr kumimoji="1" lang="en-US" altLang="zh-CN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   always @(A, </a:t>
            </a:r>
            <a:r>
              <a:rPr kumimoji="1" lang="en-US" altLang="zh-CN" b="1" dirty="0" err="1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En</a:t>
            </a:r>
            <a:r>
              <a:rPr kumimoji="1" lang="en-US" altLang="zh-CN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)      //Verilog 2001, 2005 syntax</a:t>
            </a:r>
          </a:p>
          <a:p>
            <a:pPr>
              <a:lnSpc>
                <a:spcPct val="110000"/>
              </a:lnSpc>
            </a:pPr>
            <a:r>
              <a:rPr kumimoji="1" lang="en-US" altLang="zh-CN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   begin</a:t>
            </a:r>
          </a:p>
          <a:p>
            <a:pPr>
              <a:lnSpc>
                <a:spcPct val="110000"/>
              </a:lnSpc>
            </a:pPr>
            <a:r>
              <a:rPr kumimoji="1" lang="en-US" altLang="zh-CN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        Y = 8’b1111_1111;        //</a:t>
            </a:r>
            <a:r>
              <a:rPr kumimoji="1" lang="zh-CN" altLang="en-US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设置译码器输出的默认值</a:t>
            </a:r>
          </a:p>
          <a:p>
            <a:pPr>
              <a:lnSpc>
                <a:spcPct val="110000"/>
              </a:lnSpc>
            </a:pPr>
            <a:r>
              <a:rPr kumimoji="1" lang="en-US" altLang="zh-CN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        for(k = 0; k &lt;= 7; k = k+1)        //</a:t>
            </a:r>
            <a:r>
              <a:rPr kumimoji="1" lang="zh-CN" altLang="en-US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下面的</a:t>
            </a:r>
            <a:r>
              <a:rPr kumimoji="1" lang="en-US" altLang="zh-CN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if-else</a:t>
            </a:r>
            <a:r>
              <a:rPr kumimoji="1" lang="zh-CN" altLang="en-US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语句循环</a:t>
            </a:r>
            <a:r>
              <a:rPr kumimoji="1" lang="en-US" altLang="zh-CN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8</a:t>
            </a:r>
            <a:r>
              <a:rPr kumimoji="1" lang="zh-CN" altLang="en-US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次</a:t>
            </a:r>
          </a:p>
          <a:p>
            <a:pPr>
              <a:lnSpc>
                <a:spcPct val="110000"/>
              </a:lnSpc>
            </a:pPr>
            <a:r>
              <a:rPr kumimoji="1" lang="en-US" altLang="zh-CN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             if ((</a:t>
            </a:r>
            <a:r>
              <a:rPr kumimoji="1" lang="en-US" altLang="zh-CN" b="1" dirty="0" err="1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En</a:t>
            </a:r>
            <a:r>
              <a:rPr kumimoji="1" lang="en-US" altLang="zh-CN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==1) &amp;&amp; (A== k) ) </a:t>
            </a:r>
          </a:p>
          <a:p>
            <a:pPr>
              <a:lnSpc>
                <a:spcPct val="110000"/>
              </a:lnSpc>
            </a:pPr>
            <a:r>
              <a:rPr kumimoji="1" lang="en-US" altLang="zh-CN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                   Y[k] = 0;       //</a:t>
            </a:r>
            <a:r>
              <a:rPr kumimoji="1" lang="zh-CN" altLang="en-US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当使能</a:t>
            </a:r>
            <a:r>
              <a:rPr kumimoji="1" lang="en-US" altLang="zh-CN" b="1" dirty="0" err="1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En</a:t>
            </a:r>
            <a:r>
              <a:rPr kumimoji="1" lang="en-US" altLang="zh-CN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=1</a:t>
            </a:r>
            <a:r>
              <a:rPr kumimoji="1" lang="zh-CN" altLang="en-US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时，根据输入</a:t>
            </a:r>
            <a:r>
              <a:rPr kumimoji="1" lang="en-US" altLang="zh-CN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A</a:t>
            </a:r>
            <a:r>
              <a:rPr kumimoji="1" lang="zh-CN" altLang="en-US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进行译码</a:t>
            </a:r>
          </a:p>
          <a:p>
            <a:pPr>
              <a:lnSpc>
                <a:spcPct val="110000"/>
              </a:lnSpc>
            </a:pPr>
            <a:r>
              <a:rPr kumimoji="1" lang="en-US" altLang="zh-CN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             else</a:t>
            </a:r>
          </a:p>
          <a:p>
            <a:pPr>
              <a:lnSpc>
                <a:spcPct val="110000"/>
              </a:lnSpc>
            </a:pPr>
            <a:r>
              <a:rPr kumimoji="1" lang="en-US" altLang="zh-CN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                   Y[k] = 1;       //</a:t>
            </a:r>
            <a:r>
              <a:rPr kumimoji="1" lang="zh-CN" altLang="en-US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处理使能无效或输入无效的情况</a:t>
            </a:r>
          </a:p>
          <a:p>
            <a:pPr>
              <a:lnSpc>
                <a:spcPct val="110000"/>
              </a:lnSpc>
            </a:pPr>
            <a:r>
              <a:rPr kumimoji="1" lang="zh-CN" altLang="en-US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   </a:t>
            </a:r>
            <a:r>
              <a:rPr kumimoji="1" lang="en-US" altLang="zh-CN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end</a:t>
            </a:r>
          </a:p>
          <a:p>
            <a:pPr>
              <a:lnSpc>
                <a:spcPct val="110000"/>
              </a:lnSpc>
            </a:pPr>
            <a:r>
              <a:rPr kumimoji="1" lang="en-US" altLang="zh-CN" b="1" dirty="0" err="1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endmodule</a:t>
            </a:r>
            <a:r>
              <a:rPr kumimoji="1" lang="en-US" altLang="zh-CN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09293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 autoUpdateAnimBg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1185F-4B6D-C4C1-958C-091ACAE76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64550CC4-D547-6BFD-C22B-FCA2DE7FA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357499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译码器最重要的特点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3228E5BC-FFB6-EB85-9C94-9377EF0FBD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8691516"/>
              </p:ext>
            </p:extLst>
          </p:nvPr>
        </p:nvGraphicFramePr>
        <p:xfrm>
          <a:off x="2420115" y="4267147"/>
          <a:ext cx="3866491" cy="25908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3" imgW="2034995" imgH="1363607" progId="Word.Picture.8">
                  <p:embed/>
                </p:oleObj>
              </mc:Choice>
              <mc:Fallback>
                <p:oleObj name="Picture" r:id="rId3" imgW="2034995" imgH="1363607" progId="Word.Picture.8">
                  <p:embed/>
                  <p:pic>
                    <p:nvPicPr>
                      <p:cNvPr id="56" name="对象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0115" y="4267147"/>
                        <a:ext cx="3866491" cy="259085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103">
            <a:extLst>
              <a:ext uri="{FF2B5EF4-FFF2-40B4-BE49-F238E27FC236}">
                <a16:creationId xmlns:a16="http://schemas.microsoft.com/office/drawing/2014/main" id="{633F3649-FC4E-0BB8-C00D-19D1BEE81C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6141397"/>
              </p:ext>
            </p:extLst>
          </p:nvPr>
        </p:nvGraphicFramePr>
        <p:xfrm>
          <a:off x="2498386" y="2539687"/>
          <a:ext cx="1325563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47640" imgH="266400" progId="Equation.DSMT4">
                  <p:embed/>
                </p:oleObj>
              </mc:Choice>
              <mc:Fallback>
                <p:oleObj name="Equation" r:id="rId5" imgW="647640" imgH="266400" progId="Equation.DSMT4">
                  <p:embed/>
                  <p:pic>
                    <p:nvPicPr>
                      <p:cNvPr id="51" name="Object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8386" y="2539687"/>
                        <a:ext cx="1325563" cy="555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03">
            <a:extLst>
              <a:ext uri="{FF2B5EF4-FFF2-40B4-BE49-F238E27FC236}">
                <a16:creationId xmlns:a16="http://schemas.microsoft.com/office/drawing/2014/main" id="{16831EE4-BCDF-795F-5E8B-95C5B742EA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830855"/>
              </p:ext>
            </p:extLst>
          </p:nvPr>
        </p:nvGraphicFramePr>
        <p:xfrm>
          <a:off x="4406611" y="2539687"/>
          <a:ext cx="1325563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47640" imgH="266400" progId="Equation.DSMT4">
                  <p:embed/>
                </p:oleObj>
              </mc:Choice>
              <mc:Fallback>
                <p:oleObj name="Equation" r:id="rId7" imgW="647640" imgH="266400" progId="Equation.DSMT4">
                  <p:embed/>
                  <p:pic>
                    <p:nvPicPr>
                      <p:cNvPr id="52" name="Object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6611" y="2539687"/>
                        <a:ext cx="1325563" cy="555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03">
            <a:extLst>
              <a:ext uri="{FF2B5EF4-FFF2-40B4-BE49-F238E27FC236}">
                <a16:creationId xmlns:a16="http://schemas.microsoft.com/office/drawing/2014/main" id="{42CA98AD-BE79-A92F-4CEF-5C29B49943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04449"/>
              </p:ext>
            </p:extLst>
          </p:nvPr>
        </p:nvGraphicFramePr>
        <p:xfrm>
          <a:off x="2498386" y="3157244"/>
          <a:ext cx="1325563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47640" imgH="266400" progId="Equation.DSMT4">
                  <p:embed/>
                </p:oleObj>
              </mc:Choice>
              <mc:Fallback>
                <p:oleObj name="Equation" r:id="rId9" imgW="647640" imgH="266400" progId="Equation.DSMT4">
                  <p:embed/>
                  <p:pic>
                    <p:nvPicPr>
                      <p:cNvPr id="53" name="Object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8386" y="3157244"/>
                        <a:ext cx="1325563" cy="555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03">
            <a:extLst>
              <a:ext uri="{FF2B5EF4-FFF2-40B4-BE49-F238E27FC236}">
                <a16:creationId xmlns:a16="http://schemas.microsoft.com/office/drawing/2014/main" id="{6EFC250F-62B6-56D8-1230-7D47E951F7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5950962"/>
              </p:ext>
            </p:extLst>
          </p:nvPr>
        </p:nvGraphicFramePr>
        <p:xfrm>
          <a:off x="4406920" y="3184232"/>
          <a:ext cx="1325563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47640" imgH="253800" progId="Equation.DSMT4">
                  <p:embed/>
                </p:oleObj>
              </mc:Choice>
              <mc:Fallback>
                <p:oleObj name="Equation" r:id="rId11" imgW="647640" imgH="253800" progId="Equation.DSMT4">
                  <p:embed/>
                  <p:pic>
                    <p:nvPicPr>
                      <p:cNvPr id="54" name="Object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6920" y="3184232"/>
                        <a:ext cx="1325563" cy="528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3">
            <a:extLst>
              <a:ext uri="{FF2B5EF4-FFF2-40B4-BE49-F238E27FC236}">
                <a16:creationId xmlns:a16="http://schemas.microsoft.com/office/drawing/2014/main" id="{E49CFC3C-FC80-D637-7267-144E1BB5B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9917" y="3769312"/>
            <a:ext cx="3990270" cy="490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逻辑图</a:t>
            </a:r>
          </a:p>
        </p:txBody>
      </p:sp>
      <p:sp>
        <p:nvSpPr>
          <p:cNvPr id="9" name="Rectangle 23">
            <a:extLst>
              <a:ext uri="{FF2B5EF4-FFF2-40B4-BE49-F238E27FC236}">
                <a16:creationId xmlns:a16="http://schemas.microsoft.com/office/drawing/2014/main" id="{A40FA828-E14D-BBB9-323B-D57898DE40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2968" y="1708035"/>
            <a:ext cx="3990270" cy="515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逻辑函数表达式</a:t>
            </a:r>
          </a:p>
        </p:txBody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F1631B2B-59A5-97C3-128E-8900923DC1EF}"/>
              </a:ext>
            </a:extLst>
          </p:cNvPr>
          <p:cNvGrpSpPr>
            <a:grpSpLocks/>
          </p:cNvGrpSpPr>
          <p:nvPr/>
        </p:nvGrpSpPr>
        <p:grpSpPr bwMode="auto">
          <a:xfrm>
            <a:off x="7014915" y="0"/>
            <a:ext cx="3717598" cy="1199977"/>
            <a:chOff x="990" y="3384"/>
            <a:chExt cx="4808" cy="1560"/>
          </a:xfrm>
        </p:grpSpPr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7A2B5E42-92C1-E9CA-BAFD-C77F8E143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" y="3384"/>
              <a:ext cx="4808" cy="156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8575">
              <a:solidFill>
                <a:srgbClr val="FFFFFF">
                  <a:alpha val="0"/>
                </a:srgbClr>
              </a:solidFill>
              <a:miter lim="800000"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仔细观察逻辑表达式</a:t>
              </a: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可以发现译码器的输出包含输入函数的全部</a:t>
              </a: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最小项</a:t>
              </a: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！</a:t>
              </a:r>
            </a:p>
          </p:txBody>
        </p:sp>
        <p:sp>
          <p:nvSpPr>
            <p:cNvPr id="18" name="Line 9">
              <a:extLst>
                <a:ext uri="{FF2B5EF4-FFF2-40B4-BE49-F238E27FC236}">
                  <a16:creationId xmlns:a16="http://schemas.microsoft.com/office/drawing/2014/main" id="{1DD4D2F1-AB7E-0F2E-8F8F-7218129424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1" y="3473"/>
              <a:ext cx="156" cy="0"/>
            </a:xfrm>
            <a:prstGeom prst="line">
              <a:avLst/>
            </a:prstGeom>
            <a:noFill/>
            <a:ln w="38100">
              <a:solidFill>
                <a:srgbClr val="000066">
                  <a:alpha val="0"/>
                </a:srgbClr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Line 12">
              <a:extLst>
                <a:ext uri="{FF2B5EF4-FFF2-40B4-BE49-F238E27FC236}">
                  <a16:creationId xmlns:a16="http://schemas.microsoft.com/office/drawing/2014/main" id="{9D2A7389-C391-DF92-8A7D-33C447E02C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61" y="3496"/>
              <a:ext cx="156" cy="0"/>
            </a:xfrm>
            <a:prstGeom prst="line">
              <a:avLst/>
            </a:prstGeom>
            <a:noFill/>
            <a:ln w="38100">
              <a:solidFill>
                <a:srgbClr val="000066">
                  <a:alpha val="0"/>
                </a:srgbClr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Rectangle 13">
            <a:extLst>
              <a:ext uri="{FF2B5EF4-FFF2-40B4-BE49-F238E27FC236}">
                <a16:creationId xmlns:a16="http://schemas.microsoft.com/office/drawing/2014/main" id="{2EF35FB0-0EF2-1D7D-C4FB-F7C6D4954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5040" y="5240478"/>
            <a:ext cx="4349460" cy="1200329"/>
          </a:xfrm>
          <a:prstGeom prst="rect">
            <a:avLst/>
          </a:prstGeom>
          <a:solidFill>
            <a:srgbClr val="FFFFFF">
              <a:alpha val="0"/>
            </a:srgbClr>
          </a:solidFill>
          <a:ln w="28575">
            <a:solidFill>
              <a:srgbClr val="FFFFFF">
                <a:alpha val="0"/>
              </a:srgbClr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基于这一点用该器件能够方便地实现逻辑函数</a:t>
            </a:r>
            <a:r>
              <a:rPr lang="zh-CN" altLang="en-US" sz="2400" b="1" kern="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与后面的数据分配器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0" name="Object 15">
            <a:extLst>
              <a:ext uri="{FF2B5EF4-FFF2-40B4-BE49-F238E27FC236}">
                <a16:creationId xmlns:a16="http://schemas.microsoft.com/office/drawing/2014/main" id="{0D8902D6-078F-0452-5626-564F0288BC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2214709"/>
              </p:ext>
            </p:extLst>
          </p:nvPr>
        </p:nvGraphicFramePr>
        <p:xfrm>
          <a:off x="9034850" y="2020382"/>
          <a:ext cx="1982788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3" imgW="952200" imgH="241200" progId="Equation.3">
                  <p:embed/>
                </p:oleObj>
              </mc:Choice>
              <mc:Fallback>
                <p:oleObj name="公式" r:id="rId13" imgW="952200" imgH="241200" progId="Equation.3">
                  <p:embed/>
                  <p:pic>
                    <p:nvPicPr>
                      <p:cNvPr id="47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34850" y="2020382"/>
                        <a:ext cx="1982788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7">
            <a:extLst>
              <a:ext uri="{FF2B5EF4-FFF2-40B4-BE49-F238E27FC236}">
                <a16:creationId xmlns:a16="http://schemas.microsoft.com/office/drawing/2014/main" id="{B9388AA5-FA13-B6FC-620A-828B7432CE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4147828"/>
              </p:ext>
            </p:extLst>
          </p:nvPr>
        </p:nvGraphicFramePr>
        <p:xfrm>
          <a:off x="6715939" y="2121687"/>
          <a:ext cx="2125046" cy="19472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图片" r:id="rId15" imgW="1666800" imgH="1276200" progId="Word.Picture.8">
                  <p:embed/>
                </p:oleObj>
              </mc:Choice>
              <mc:Fallback>
                <p:oleObj name="图片" r:id="rId15" imgW="1666800" imgH="1276200" progId="Word.Picture.8">
                  <p:embed/>
                  <p:pic>
                    <p:nvPicPr>
                      <p:cNvPr id="49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5939" y="2121687"/>
                        <a:ext cx="2125046" cy="19472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Group 18">
            <a:extLst>
              <a:ext uri="{FF2B5EF4-FFF2-40B4-BE49-F238E27FC236}">
                <a16:creationId xmlns:a16="http://schemas.microsoft.com/office/drawing/2014/main" id="{102FACAD-DCE2-B26F-4CAC-0CC07329DF43}"/>
              </a:ext>
            </a:extLst>
          </p:cNvPr>
          <p:cNvGrpSpPr>
            <a:grpSpLocks/>
          </p:cNvGrpSpPr>
          <p:nvPr/>
        </p:nvGrpSpPr>
        <p:grpSpPr bwMode="auto">
          <a:xfrm>
            <a:off x="9023948" y="2602993"/>
            <a:ext cx="2260600" cy="2498725"/>
            <a:chOff x="2554" y="1525"/>
            <a:chExt cx="1424" cy="1574"/>
          </a:xfrm>
        </p:grpSpPr>
        <p:graphicFrame>
          <p:nvGraphicFramePr>
            <p:cNvPr id="23" name="Object 19">
              <a:extLst>
                <a:ext uri="{FF2B5EF4-FFF2-40B4-BE49-F238E27FC236}">
                  <a16:creationId xmlns:a16="http://schemas.microsoft.com/office/drawing/2014/main" id="{A1CE7F56-2F2C-04DD-38DD-E0D107B3CF3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62" y="1525"/>
            <a:ext cx="1265" cy="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7" imgW="965160" imgH="253800" progId="Equation.3">
                    <p:embed/>
                  </p:oleObj>
                </mc:Choice>
                <mc:Fallback>
                  <p:oleObj name="公式" r:id="rId17" imgW="965160" imgH="253800" progId="Equation.3">
                    <p:embed/>
                    <p:pic>
                      <p:nvPicPr>
                        <p:cNvPr id="51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62" y="1525"/>
                          <a:ext cx="1265" cy="3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ct 20">
              <a:extLst>
                <a:ext uri="{FF2B5EF4-FFF2-40B4-BE49-F238E27FC236}">
                  <a16:creationId xmlns:a16="http://schemas.microsoft.com/office/drawing/2014/main" id="{92D52F23-9C79-C4A0-70DC-A628A6E1188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62" y="2795"/>
            <a:ext cx="1416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9" imgW="1079280" imgH="228600" progId="Equation.3">
                    <p:embed/>
                  </p:oleObj>
                </mc:Choice>
                <mc:Fallback>
                  <p:oleObj name="公式" r:id="rId19" imgW="1079280" imgH="228600" progId="Equation.3">
                    <p:embed/>
                    <p:pic>
                      <p:nvPicPr>
                        <p:cNvPr id="52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62" y="2795"/>
                          <a:ext cx="1416" cy="30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21">
              <a:extLst>
                <a:ext uri="{FF2B5EF4-FFF2-40B4-BE49-F238E27FC236}">
                  <a16:creationId xmlns:a16="http://schemas.microsoft.com/office/drawing/2014/main" id="{F912178C-1EF2-5B60-D93F-6EF796C6AEB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54" y="1888"/>
            <a:ext cx="1281" cy="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1" imgW="977760" imgH="253800" progId="Equation.3">
                    <p:embed/>
                  </p:oleObj>
                </mc:Choice>
                <mc:Fallback>
                  <p:oleObj name="公式" r:id="rId21" imgW="977760" imgH="253800" progId="Equation.3">
                    <p:embed/>
                    <p:pic>
                      <p:nvPicPr>
                        <p:cNvPr id="53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54" y="1888"/>
                          <a:ext cx="1281" cy="3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Rectangle 22">
              <a:extLst>
                <a:ext uri="{FF2B5EF4-FFF2-40B4-BE49-F238E27FC236}">
                  <a16:creationId xmlns:a16="http://schemas.microsoft.com/office/drawing/2014/main" id="{4EADF47B-45BB-D6D4-3AB9-B290A7C69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3" y="2069"/>
              <a:ext cx="169" cy="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</a:rPr>
                <a:t>.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</a:rPr>
                <a:t>.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</a:rPr>
                <a:t>.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451F1DA-7578-CD35-01BD-650C2B934A6F}"/>
              </a:ext>
            </a:extLst>
          </p:cNvPr>
          <p:cNvGrpSpPr/>
          <p:nvPr/>
        </p:nvGrpSpPr>
        <p:grpSpPr>
          <a:xfrm>
            <a:off x="8513568" y="1503261"/>
            <a:ext cx="3744912" cy="460127"/>
            <a:chOff x="4463417" y="1027584"/>
            <a:chExt cx="3744912" cy="460127"/>
          </a:xfrm>
        </p:grpSpPr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D8A514D1-3F25-1BB2-569B-2712F3846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3417" y="1027584"/>
              <a:ext cx="37449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latin typeface="Arial" panose="020B0604020202020204" pitchFamily="34" charset="0"/>
                  <a:ea typeface="楷体_GB2312" pitchFamily="49" charset="-122"/>
                </a:rPr>
                <a:t>当</a:t>
              </a:r>
              <a:r>
                <a:rPr lang="en-US" altLang="zh-CN" sz="2400" b="1" i="1" dirty="0">
                  <a:latin typeface="Times New Roman" panose="02020603050405020304" pitchFamily="18" charset="0"/>
                  <a:ea typeface="楷体_GB2312" pitchFamily="49" charset="-122"/>
                </a:rPr>
                <a:t>E</a:t>
              </a:r>
              <a:r>
                <a:rPr lang="en-US" altLang="zh-CN" sz="2400" b="1" baseline="-25000" dirty="0">
                  <a:latin typeface="Times New Roman" panose="02020603050405020304" pitchFamily="18" charset="0"/>
                  <a:ea typeface="楷体_GB2312" pitchFamily="49" charset="-122"/>
                </a:rPr>
                <a:t>3 </a:t>
              </a:r>
              <a:r>
                <a:rPr lang="en-US" altLang="zh-CN" sz="2400" b="1" dirty="0">
                  <a:latin typeface="Times New Roman" panose="02020603050405020304" pitchFamily="18" charset="0"/>
                  <a:ea typeface="楷体_GB2312" pitchFamily="49" charset="-122"/>
                </a:rPr>
                <a:t>=1 </a:t>
              </a:r>
              <a:r>
                <a:rPr lang="zh-CN" altLang="en-US" sz="2400" b="1" dirty="0">
                  <a:latin typeface="Times New Roman" panose="02020603050405020304" pitchFamily="18" charset="0"/>
                  <a:ea typeface="楷体_GB2312" pitchFamily="49" charset="-122"/>
                </a:rPr>
                <a:t>，                  时</a:t>
              </a:r>
            </a:p>
          </p:txBody>
        </p:sp>
        <p:graphicFrame>
          <p:nvGraphicFramePr>
            <p:cNvPr id="29" name="Object 103">
              <a:extLst>
                <a:ext uri="{FF2B5EF4-FFF2-40B4-BE49-F238E27FC236}">
                  <a16:creationId xmlns:a16="http://schemas.microsoft.com/office/drawing/2014/main" id="{DC00A191-5F8D-7411-1D10-25A437648B5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59105764"/>
                </p:ext>
              </p:extLst>
            </p:nvPr>
          </p:nvGraphicFramePr>
          <p:xfrm>
            <a:off x="5880063" y="1052736"/>
            <a:ext cx="1392237" cy="434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3" imgW="774360" imgH="241200" progId="Equation.DSMT4">
                    <p:embed/>
                  </p:oleObj>
                </mc:Choice>
                <mc:Fallback>
                  <p:oleObj name="Equation" r:id="rId23" imgW="774360" imgH="241200" progId="Equation.DSMT4">
                    <p:embed/>
                    <p:pic>
                      <p:nvPicPr>
                        <p:cNvPr id="58" name="Object 1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80063" y="1052736"/>
                          <a:ext cx="1392237" cy="434975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4998381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utoUpdateAnimBg="0"/>
      <p:bldP spid="9" grpId="0" autoUpdateAnimBg="0"/>
      <p:bldP spid="19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5496F-ADE3-A44B-9D39-E872E1109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76C13433-C984-0EFC-2EE7-848AF4B3E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93805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举例</a:t>
            </a:r>
          </a:p>
        </p:txBody>
      </p:sp>
      <p:grpSp>
        <p:nvGrpSpPr>
          <p:cNvPr id="3" name="Group 8">
            <a:extLst>
              <a:ext uri="{FF2B5EF4-FFF2-40B4-BE49-F238E27FC236}">
                <a16:creationId xmlns:a16="http://schemas.microsoft.com/office/drawing/2014/main" id="{8B7311F3-C681-A1AA-A437-572FD25784C4}"/>
              </a:ext>
            </a:extLst>
          </p:cNvPr>
          <p:cNvGrpSpPr>
            <a:grpSpLocks/>
          </p:cNvGrpSpPr>
          <p:nvPr/>
        </p:nvGrpSpPr>
        <p:grpSpPr bwMode="auto">
          <a:xfrm>
            <a:off x="2333255" y="1574758"/>
            <a:ext cx="5505451" cy="476250"/>
            <a:chOff x="277" y="570"/>
            <a:chExt cx="3468" cy="300"/>
          </a:xfrm>
        </p:grpSpPr>
        <p:graphicFrame>
          <p:nvGraphicFramePr>
            <p:cNvPr id="4" name="Object 9">
              <a:extLst>
                <a:ext uri="{FF2B5EF4-FFF2-40B4-BE49-F238E27FC236}">
                  <a16:creationId xmlns:a16="http://schemas.microsoft.com/office/drawing/2014/main" id="{23EAFEA2-C826-BCC1-5068-8566B58A292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62238509"/>
                </p:ext>
              </p:extLst>
            </p:nvPr>
          </p:nvGraphicFramePr>
          <p:xfrm>
            <a:off x="2505" y="570"/>
            <a:ext cx="124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" imgW="787320" imgH="190440" progId="Equation.3">
                    <p:embed/>
                  </p:oleObj>
                </mc:Choice>
                <mc:Fallback>
                  <p:oleObj name="公式" r:id="rId3" imgW="787320" imgH="190440" progId="Equation.3">
                    <p:embed/>
                    <p:pic>
                      <p:nvPicPr>
                        <p:cNvPr id="38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05" y="570"/>
                          <a:ext cx="1240" cy="3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Rectangle 10">
              <a:extLst>
                <a:ext uri="{FF2B5EF4-FFF2-40B4-BE49-F238E27FC236}">
                  <a16:creationId xmlns:a16="http://schemas.microsoft.com/office/drawing/2014/main" id="{D8CD2D5E-9615-755F-9171-65686D936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" y="572"/>
              <a:ext cx="29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用一片</a:t>
              </a: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74HC138</a:t>
              </a: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实现函数</a:t>
              </a:r>
            </a:p>
          </p:txBody>
        </p:sp>
      </p:grp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FC0BC000-B474-FC68-35E5-127A47A4C7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2096366"/>
              </p:ext>
            </p:extLst>
          </p:nvPr>
        </p:nvGraphicFramePr>
        <p:xfrm>
          <a:off x="4179897" y="2574967"/>
          <a:ext cx="1512888" cy="270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图片" r:id="rId5" imgW="838080" imgH="1190520" progId="Word.Picture.8">
                  <p:embed/>
                </p:oleObj>
              </mc:Choice>
              <mc:Fallback>
                <p:oleObj name="图片" r:id="rId5" imgW="838080" imgH="1190520" progId="Word.Picture.8">
                  <p:embed/>
                  <p:pic>
                    <p:nvPicPr>
                      <p:cNvPr id="5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9897" y="2574967"/>
                        <a:ext cx="1512888" cy="2705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16339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8102C-CACB-EA7B-A148-33C898AD4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7CD3E97E-35C7-B5E1-7A55-274957C99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93805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举例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4E13CB7A-7CBB-E3FB-9C71-D5A9BABF06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8684" y="1610427"/>
            <a:ext cx="637270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indent="269875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首先将函数式变换为最小项之和的形式</a:t>
            </a:r>
          </a:p>
        </p:txBody>
      </p:sp>
      <p:graphicFrame>
        <p:nvGraphicFramePr>
          <p:cNvPr id="4" name="Object 18">
            <a:extLst>
              <a:ext uri="{FF2B5EF4-FFF2-40B4-BE49-F238E27FC236}">
                <a16:creationId xmlns:a16="http://schemas.microsoft.com/office/drawing/2014/main" id="{DE98A222-25B9-8728-8871-4B675EA1B4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7662308"/>
              </p:ext>
            </p:extLst>
          </p:nvPr>
        </p:nvGraphicFramePr>
        <p:xfrm>
          <a:off x="2711607" y="2288828"/>
          <a:ext cx="4476600" cy="47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" imgW="1790640" imgH="190440" progId="Equation.3">
                  <p:embed/>
                </p:oleObj>
              </mc:Choice>
              <mc:Fallback>
                <p:oleObj name="公式" r:id="rId3" imgW="1790640" imgH="190440" progId="Equation.3">
                  <p:embed/>
                  <p:pic>
                    <p:nvPicPr>
                      <p:cNvPr id="41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1607" y="2288828"/>
                        <a:ext cx="4476600" cy="47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D317BA60-D4D9-96EE-7408-FAF6C36B71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9743593"/>
              </p:ext>
            </p:extLst>
          </p:nvPr>
        </p:nvGraphicFramePr>
        <p:xfrm>
          <a:off x="3369305" y="2937958"/>
          <a:ext cx="2984400" cy="47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" imgW="1193760" imgH="190440" progId="Equation.3">
                  <p:embed/>
                </p:oleObj>
              </mc:Choice>
              <mc:Fallback>
                <p:oleObj name="公式" r:id="rId5" imgW="1193760" imgH="190440" progId="Equation.3">
                  <p:embed/>
                  <p:pic>
                    <p:nvPicPr>
                      <p:cNvPr id="5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9305" y="2937958"/>
                        <a:ext cx="2984400" cy="47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7">
            <a:extLst>
              <a:ext uri="{FF2B5EF4-FFF2-40B4-BE49-F238E27FC236}">
                <a16:creationId xmlns:a16="http://schemas.microsoft.com/office/drawing/2014/main" id="{2A954D2A-36D7-F941-15C5-0E29303C85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8595736"/>
              </p:ext>
            </p:extLst>
          </p:nvPr>
        </p:nvGraphicFramePr>
        <p:xfrm>
          <a:off x="3440742" y="3558534"/>
          <a:ext cx="26670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7" imgW="1054080" imgH="253800" progId="Equation.3">
                  <p:embed/>
                </p:oleObj>
              </mc:Choice>
              <mc:Fallback>
                <p:oleObj name="公式" r:id="rId7" imgW="1054080" imgH="253800" progId="Equation.3">
                  <p:embed/>
                  <p:pic>
                    <p:nvPicPr>
                      <p:cNvPr id="5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0742" y="3558534"/>
                        <a:ext cx="2667000" cy="635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7">
            <a:extLst>
              <a:ext uri="{FF2B5EF4-FFF2-40B4-BE49-F238E27FC236}">
                <a16:creationId xmlns:a16="http://schemas.microsoft.com/office/drawing/2014/main" id="{69B5810A-8FC9-C1D3-07D8-3EF7388C22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4752943"/>
              </p:ext>
            </p:extLst>
          </p:nvPr>
        </p:nvGraphicFramePr>
        <p:xfrm>
          <a:off x="3427558" y="4342114"/>
          <a:ext cx="2570162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9" imgW="1015920" imgH="228600" progId="Equation.3">
                  <p:embed/>
                </p:oleObj>
              </mc:Choice>
              <mc:Fallback>
                <p:oleObj name="公式" r:id="rId9" imgW="1015920" imgH="228600" progId="Equation.3">
                  <p:embed/>
                  <p:pic>
                    <p:nvPicPr>
                      <p:cNvPr id="58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7558" y="4342114"/>
                        <a:ext cx="2570162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6">
            <a:extLst>
              <a:ext uri="{FF2B5EF4-FFF2-40B4-BE49-F238E27FC236}">
                <a16:creationId xmlns:a16="http://schemas.microsoft.com/office/drawing/2014/main" id="{5827E30C-A551-FD16-2642-2E0FEBCB33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586755"/>
              </p:ext>
            </p:extLst>
          </p:nvPr>
        </p:nvGraphicFramePr>
        <p:xfrm>
          <a:off x="10039073" y="2726988"/>
          <a:ext cx="2160588" cy="212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图片" r:id="rId11" imgW="1095480" imgH="933480" progId="Word.Picture.8">
                  <p:embed/>
                </p:oleObj>
              </mc:Choice>
              <mc:Fallback>
                <p:oleObj name="图片" r:id="rId11" imgW="1095480" imgH="933480" progId="Word.Picture.8">
                  <p:embed/>
                  <p:pic>
                    <p:nvPicPr>
                      <p:cNvPr id="57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39073" y="2726988"/>
                        <a:ext cx="2160588" cy="2124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6">
            <a:extLst>
              <a:ext uri="{FF2B5EF4-FFF2-40B4-BE49-F238E27FC236}">
                <a16:creationId xmlns:a16="http://schemas.microsoft.com/office/drawing/2014/main" id="{59FF3F09-1B7B-7AFC-AD4B-3004019599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7111071"/>
              </p:ext>
            </p:extLst>
          </p:nvPr>
        </p:nvGraphicFramePr>
        <p:xfrm>
          <a:off x="8671392" y="2470238"/>
          <a:ext cx="1512888" cy="270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图片" r:id="rId13" imgW="838080" imgH="1190520" progId="Word.Picture.8">
                  <p:embed/>
                </p:oleObj>
              </mc:Choice>
              <mc:Fallback>
                <p:oleObj name="图片" r:id="rId13" imgW="838080" imgH="1190520" progId="Word.Picture.8">
                  <p:embed/>
                  <p:pic>
                    <p:nvPicPr>
                      <p:cNvPr id="5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71392" y="2470238"/>
                        <a:ext cx="1512888" cy="2705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13">
            <a:extLst>
              <a:ext uri="{FF2B5EF4-FFF2-40B4-BE49-F238E27FC236}">
                <a16:creationId xmlns:a16="http://schemas.microsoft.com/office/drawing/2014/main" id="{28C92E29-06C9-3FB3-7688-3C3F27610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3198" y="2330113"/>
            <a:ext cx="0" cy="0"/>
          </a:xfrm>
          <a:prstGeom prst="rect">
            <a:avLst/>
          </a:prstGeom>
          <a:solidFill>
            <a:srgbClr val="A3B2C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graphicFrame>
        <p:nvGraphicFramePr>
          <p:cNvPr id="11" name="Object 15">
            <a:extLst>
              <a:ext uri="{FF2B5EF4-FFF2-40B4-BE49-F238E27FC236}">
                <a16:creationId xmlns:a16="http://schemas.microsoft.com/office/drawing/2014/main" id="{548772CD-8CD0-7A01-AD7A-15F207084E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1308367"/>
              </p:ext>
            </p:extLst>
          </p:nvPr>
        </p:nvGraphicFramePr>
        <p:xfrm>
          <a:off x="7375248" y="2546013"/>
          <a:ext cx="1417638" cy="246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图片" r:id="rId15" imgW="600120" imgH="1047600" progId="Word.Picture.8">
                  <p:embed/>
                </p:oleObj>
              </mc:Choice>
              <mc:Fallback>
                <p:oleObj name="图片" r:id="rId15" imgW="600120" imgH="1047600" progId="Word.Picture.8">
                  <p:embed/>
                  <p:pic>
                    <p:nvPicPr>
                      <p:cNvPr id="56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5248" y="2546013"/>
                        <a:ext cx="1417638" cy="2466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06321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964A0-F27C-8D9B-ABE2-1C61BE6C8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1655994D-9879-084A-B590-9D0905FD1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2821588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以及数据分配器</a:t>
            </a: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71235682-A9B1-689D-7544-22D7242180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212" y="4427233"/>
            <a:ext cx="7952954" cy="1126621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square" anchor="ctr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数据分配器：相当于多输出的单刀多掷开关，是将公共数据线上的数据按需要送到不同的通道上去的逻辑电路。</a:t>
            </a:r>
          </a:p>
        </p:txBody>
      </p:sp>
      <p:graphicFrame>
        <p:nvGraphicFramePr>
          <p:cNvPr id="4" name="Object 10">
            <a:extLst>
              <a:ext uri="{FF2B5EF4-FFF2-40B4-BE49-F238E27FC236}">
                <a16:creationId xmlns:a16="http://schemas.microsoft.com/office/drawing/2014/main" id="{1A8D1708-455E-1102-E99A-2BB156EB76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0481182"/>
              </p:ext>
            </p:extLst>
          </p:nvPr>
        </p:nvGraphicFramePr>
        <p:xfrm>
          <a:off x="4322100" y="1493473"/>
          <a:ext cx="4824412" cy="309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图片" r:id="rId3" imgW="2236404" imgH="1455283" progId="Word.Picture.8">
                  <p:embed/>
                </p:oleObj>
              </mc:Choice>
              <mc:Fallback>
                <p:oleObj name="图片" r:id="rId3" imgW="2236404" imgH="1455283" progId="Word.Picture.8">
                  <p:embed/>
                  <p:pic>
                    <p:nvPicPr>
                      <p:cNvPr id="1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-1236"/>
                      <a:stretch>
                        <a:fillRect/>
                      </a:stretch>
                    </p:blipFill>
                    <p:spPr bwMode="auto">
                      <a:xfrm>
                        <a:off x="4322100" y="1493473"/>
                        <a:ext cx="4824412" cy="3097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90855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 autoUpdateAnimBg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22391-0B7B-DC09-B571-5F8FA0680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AFBECF6D-094B-9528-C0B0-172540589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2068177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数据分配器</a:t>
            </a: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9AC076AB-F65B-54B6-6EC4-86D90C1FC998}"/>
              </a:ext>
            </a:extLst>
          </p:cNvPr>
          <p:cNvGrpSpPr>
            <a:grpSpLocks/>
          </p:cNvGrpSpPr>
          <p:nvPr/>
        </p:nvGrpSpPr>
        <p:grpSpPr bwMode="auto">
          <a:xfrm>
            <a:off x="7625556" y="4451350"/>
            <a:ext cx="684212" cy="287337"/>
            <a:chOff x="13965" y="10230"/>
            <a:chExt cx="1260" cy="432"/>
          </a:xfrm>
        </p:grpSpPr>
        <p:sp>
          <p:nvSpPr>
            <p:cNvPr id="4" name="Line 5">
              <a:extLst>
                <a:ext uri="{FF2B5EF4-FFF2-40B4-BE49-F238E27FC236}">
                  <a16:creationId xmlns:a16="http://schemas.microsoft.com/office/drawing/2014/main" id="{C0A4FA5B-9193-AA7D-61C5-37EAA7B06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65" y="10240"/>
              <a:ext cx="198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5" name="Line 6">
              <a:extLst>
                <a:ext uri="{FF2B5EF4-FFF2-40B4-BE49-F238E27FC236}">
                  <a16:creationId xmlns:a16="http://schemas.microsoft.com/office/drawing/2014/main" id="{91B852A6-68B6-DF79-9A38-077F7D65C72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13957" y="10446"/>
              <a:ext cx="432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6" name="Line 7">
              <a:extLst>
                <a:ext uri="{FF2B5EF4-FFF2-40B4-BE49-F238E27FC236}">
                  <a16:creationId xmlns:a16="http://schemas.microsoft.com/office/drawing/2014/main" id="{79F30981-9C19-7C30-00BF-0752DBED5D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4387" y="10240"/>
              <a:ext cx="189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7" name="Line 8">
              <a:extLst>
                <a:ext uri="{FF2B5EF4-FFF2-40B4-BE49-F238E27FC236}">
                  <a16:creationId xmlns:a16="http://schemas.microsoft.com/office/drawing/2014/main" id="{39CE2FE1-BAAB-FDA9-86E6-B037AB46F8D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14162" y="10446"/>
              <a:ext cx="432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8" name="Line 9">
              <a:extLst>
                <a:ext uri="{FF2B5EF4-FFF2-40B4-BE49-F238E27FC236}">
                  <a16:creationId xmlns:a16="http://schemas.microsoft.com/office/drawing/2014/main" id="{42737FBD-BBEE-47BE-517A-AF6E92489A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4170" y="10652"/>
              <a:ext cx="207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9" name="Line 10">
              <a:extLst>
                <a:ext uri="{FF2B5EF4-FFF2-40B4-BE49-F238E27FC236}">
                  <a16:creationId xmlns:a16="http://schemas.microsoft.com/office/drawing/2014/main" id="{B31888E5-9886-1194-6DED-9057A8570EC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14361" y="10446"/>
              <a:ext cx="432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0" name="Line 11">
              <a:extLst>
                <a:ext uri="{FF2B5EF4-FFF2-40B4-BE49-F238E27FC236}">
                  <a16:creationId xmlns:a16="http://schemas.microsoft.com/office/drawing/2014/main" id="{2D6BE64F-5759-7D80-19CF-0EBFF31C838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14818" y="10446"/>
              <a:ext cx="432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1" name="Line 12">
              <a:extLst>
                <a:ext uri="{FF2B5EF4-FFF2-40B4-BE49-F238E27FC236}">
                  <a16:creationId xmlns:a16="http://schemas.microsoft.com/office/drawing/2014/main" id="{61F152B2-7BBB-3C53-8A8B-845B01155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4575" y="10652"/>
              <a:ext cx="466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2" name="Line 13">
              <a:extLst>
                <a:ext uri="{FF2B5EF4-FFF2-40B4-BE49-F238E27FC236}">
                  <a16:creationId xmlns:a16="http://schemas.microsoft.com/office/drawing/2014/main" id="{1453DD9A-C46A-3FB6-5EDF-B2E547236F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5037" y="10240"/>
              <a:ext cx="188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13" name="Group 14">
            <a:extLst>
              <a:ext uri="{FF2B5EF4-FFF2-40B4-BE49-F238E27FC236}">
                <a16:creationId xmlns:a16="http://schemas.microsoft.com/office/drawing/2014/main" id="{A9BE4CE5-245A-B841-0F3D-14B084116DAE}"/>
              </a:ext>
            </a:extLst>
          </p:cNvPr>
          <p:cNvGrpSpPr>
            <a:grpSpLocks/>
          </p:cNvGrpSpPr>
          <p:nvPr/>
        </p:nvGrpSpPr>
        <p:grpSpPr bwMode="auto">
          <a:xfrm>
            <a:off x="8057356" y="4090987"/>
            <a:ext cx="684212" cy="250825"/>
            <a:chOff x="13965" y="10230"/>
            <a:chExt cx="1260" cy="432"/>
          </a:xfrm>
        </p:grpSpPr>
        <p:sp>
          <p:nvSpPr>
            <p:cNvPr id="14" name="Line 15">
              <a:extLst>
                <a:ext uri="{FF2B5EF4-FFF2-40B4-BE49-F238E27FC236}">
                  <a16:creationId xmlns:a16="http://schemas.microsoft.com/office/drawing/2014/main" id="{07352401-2CAA-B8AE-3B95-B86FA3FEFA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65" y="10240"/>
              <a:ext cx="198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5" name="Line 16">
              <a:extLst>
                <a:ext uri="{FF2B5EF4-FFF2-40B4-BE49-F238E27FC236}">
                  <a16:creationId xmlns:a16="http://schemas.microsoft.com/office/drawing/2014/main" id="{6A302626-437A-834C-86D8-B7A6957A641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13957" y="10446"/>
              <a:ext cx="432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Line 17">
              <a:extLst>
                <a:ext uri="{FF2B5EF4-FFF2-40B4-BE49-F238E27FC236}">
                  <a16:creationId xmlns:a16="http://schemas.microsoft.com/office/drawing/2014/main" id="{6D383EAE-A7D8-B915-9668-904CE0C680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4387" y="10240"/>
              <a:ext cx="189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7" name="Line 18">
              <a:extLst>
                <a:ext uri="{FF2B5EF4-FFF2-40B4-BE49-F238E27FC236}">
                  <a16:creationId xmlns:a16="http://schemas.microsoft.com/office/drawing/2014/main" id="{811D9AA1-998E-58E3-5986-87EA4945FA9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14162" y="10446"/>
              <a:ext cx="432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8" name="Line 19">
              <a:extLst>
                <a:ext uri="{FF2B5EF4-FFF2-40B4-BE49-F238E27FC236}">
                  <a16:creationId xmlns:a16="http://schemas.microsoft.com/office/drawing/2014/main" id="{5A059EC4-21B5-81D2-8F93-16EFAAC7E1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4170" y="10652"/>
              <a:ext cx="207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9" name="Line 20">
              <a:extLst>
                <a:ext uri="{FF2B5EF4-FFF2-40B4-BE49-F238E27FC236}">
                  <a16:creationId xmlns:a16="http://schemas.microsoft.com/office/drawing/2014/main" id="{43296F80-A012-FA97-1922-E805DDF36E5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14361" y="10446"/>
              <a:ext cx="432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0" name="Line 21">
              <a:extLst>
                <a:ext uri="{FF2B5EF4-FFF2-40B4-BE49-F238E27FC236}">
                  <a16:creationId xmlns:a16="http://schemas.microsoft.com/office/drawing/2014/main" id="{C9236B17-6FD2-55DA-30E3-EFB1CA04579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14818" y="10446"/>
              <a:ext cx="432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1" name="Line 22">
              <a:extLst>
                <a:ext uri="{FF2B5EF4-FFF2-40B4-BE49-F238E27FC236}">
                  <a16:creationId xmlns:a16="http://schemas.microsoft.com/office/drawing/2014/main" id="{CE2C12C6-C23B-E6A0-1F5D-1F20CD7089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4575" y="10652"/>
              <a:ext cx="466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2" name="Line 23">
              <a:extLst>
                <a:ext uri="{FF2B5EF4-FFF2-40B4-BE49-F238E27FC236}">
                  <a16:creationId xmlns:a16="http://schemas.microsoft.com/office/drawing/2014/main" id="{7E11E02C-5481-8B1E-C33E-FC569E607B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5037" y="10240"/>
              <a:ext cx="188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23" name="Group 24">
            <a:extLst>
              <a:ext uri="{FF2B5EF4-FFF2-40B4-BE49-F238E27FC236}">
                <a16:creationId xmlns:a16="http://schemas.microsoft.com/office/drawing/2014/main" id="{1078F929-833F-A7C3-8064-047EF4572A47}"/>
              </a:ext>
            </a:extLst>
          </p:cNvPr>
          <p:cNvGrpSpPr>
            <a:grpSpLocks/>
          </p:cNvGrpSpPr>
          <p:nvPr/>
        </p:nvGrpSpPr>
        <p:grpSpPr bwMode="auto">
          <a:xfrm>
            <a:off x="7768431" y="3514725"/>
            <a:ext cx="649287" cy="250825"/>
            <a:chOff x="13965" y="10230"/>
            <a:chExt cx="1260" cy="432"/>
          </a:xfrm>
        </p:grpSpPr>
        <p:sp>
          <p:nvSpPr>
            <p:cNvPr id="24" name="Line 25">
              <a:extLst>
                <a:ext uri="{FF2B5EF4-FFF2-40B4-BE49-F238E27FC236}">
                  <a16:creationId xmlns:a16="http://schemas.microsoft.com/office/drawing/2014/main" id="{BF93F329-6F68-F50D-AC74-521FFBCEE3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65" y="10240"/>
              <a:ext cx="198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5" name="Line 26">
              <a:extLst>
                <a:ext uri="{FF2B5EF4-FFF2-40B4-BE49-F238E27FC236}">
                  <a16:creationId xmlns:a16="http://schemas.microsoft.com/office/drawing/2014/main" id="{450118FE-FF35-77F4-0394-73A055A9E0F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13957" y="10446"/>
              <a:ext cx="432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6" name="Line 27">
              <a:extLst>
                <a:ext uri="{FF2B5EF4-FFF2-40B4-BE49-F238E27FC236}">
                  <a16:creationId xmlns:a16="http://schemas.microsoft.com/office/drawing/2014/main" id="{BBC3F979-7AC1-17C0-770A-6E18B5F519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4387" y="10240"/>
              <a:ext cx="189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7" name="Line 28">
              <a:extLst>
                <a:ext uri="{FF2B5EF4-FFF2-40B4-BE49-F238E27FC236}">
                  <a16:creationId xmlns:a16="http://schemas.microsoft.com/office/drawing/2014/main" id="{53BC5DCE-5235-3E8C-8C11-A7B1D92F7CC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14162" y="10446"/>
              <a:ext cx="432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8" name="Line 29">
              <a:extLst>
                <a:ext uri="{FF2B5EF4-FFF2-40B4-BE49-F238E27FC236}">
                  <a16:creationId xmlns:a16="http://schemas.microsoft.com/office/drawing/2014/main" id="{57060B5D-F6A6-F0B2-77AD-CD3A19669C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4170" y="10652"/>
              <a:ext cx="207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9" name="Line 30">
              <a:extLst>
                <a:ext uri="{FF2B5EF4-FFF2-40B4-BE49-F238E27FC236}">
                  <a16:creationId xmlns:a16="http://schemas.microsoft.com/office/drawing/2014/main" id="{835A565A-805F-16EA-4947-4C9C857DB95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14361" y="10446"/>
              <a:ext cx="432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30" name="Line 31">
              <a:extLst>
                <a:ext uri="{FF2B5EF4-FFF2-40B4-BE49-F238E27FC236}">
                  <a16:creationId xmlns:a16="http://schemas.microsoft.com/office/drawing/2014/main" id="{2AB62579-3266-E76C-4AC5-7BAA302D73A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14818" y="10446"/>
              <a:ext cx="432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31" name="Line 32">
              <a:extLst>
                <a:ext uri="{FF2B5EF4-FFF2-40B4-BE49-F238E27FC236}">
                  <a16:creationId xmlns:a16="http://schemas.microsoft.com/office/drawing/2014/main" id="{370B9FFA-D2C3-DC32-EFCB-4599A97487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4575" y="10652"/>
              <a:ext cx="466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32" name="Line 33">
              <a:extLst>
                <a:ext uri="{FF2B5EF4-FFF2-40B4-BE49-F238E27FC236}">
                  <a16:creationId xmlns:a16="http://schemas.microsoft.com/office/drawing/2014/main" id="{77B0ADBF-EEE5-ACB0-200F-DF20C46AE0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5037" y="10240"/>
              <a:ext cx="188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33" name="Group 34">
            <a:extLst>
              <a:ext uri="{FF2B5EF4-FFF2-40B4-BE49-F238E27FC236}">
                <a16:creationId xmlns:a16="http://schemas.microsoft.com/office/drawing/2014/main" id="{8BE6B568-2DA2-B20A-41A1-3551BF25010A}"/>
              </a:ext>
            </a:extLst>
          </p:cNvPr>
          <p:cNvGrpSpPr>
            <a:grpSpLocks/>
          </p:cNvGrpSpPr>
          <p:nvPr/>
        </p:nvGrpSpPr>
        <p:grpSpPr bwMode="auto">
          <a:xfrm>
            <a:off x="3269456" y="3694112"/>
            <a:ext cx="647700" cy="384175"/>
            <a:chOff x="13965" y="10230"/>
            <a:chExt cx="1260" cy="432"/>
          </a:xfrm>
        </p:grpSpPr>
        <p:sp>
          <p:nvSpPr>
            <p:cNvPr id="34" name="Line 35">
              <a:extLst>
                <a:ext uri="{FF2B5EF4-FFF2-40B4-BE49-F238E27FC236}">
                  <a16:creationId xmlns:a16="http://schemas.microsoft.com/office/drawing/2014/main" id="{98FFA299-88AE-6566-7B5C-2F14E62505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65" y="10240"/>
              <a:ext cx="198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35" name="Line 36">
              <a:extLst>
                <a:ext uri="{FF2B5EF4-FFF2-40B4-BE49-F238E27FC236}">
                  <a16:creationId xmlns:a16="http://schemas.microsoft.com/office/drawing/2014/main" id="{F93D6637-A211-F46F-9420-B724C4E6C7B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13957" y="10446"/>
              <a:ext cx="432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36" name="Line 37">
              <a:extLst>
                <a:ext uri="{FF2B5EF4-FFF2-40B4-BE49-F238E27FC236}">
                  <a16:creationId xmlns:a16="http://schemas.microsoft.com/office/drawing/2014/main" id="{B7C5DF14-51B7-6061-D122-6144D1F036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4387" y="10240"/>
              <a:ext cx="189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37" name="Line 38">
              <a:extLst>
                <a:ext uri="{FF2B5EF4-FFF2-40B4-BE49-F238E27FC236}">
                  <a16:creationId xmlns:a16="http://schemas.microsoft.com/office/drawing/2014/main" id="{D6FB6BFF-6B1E-9C44-1639-3FA7DB68AF1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14162" y="10446"/>
              <a:ext cx="432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38" name="Line 39">
              <a:extLst>
                <a:ext uri="{FF2B5EF4-FFF2-40B4-BE49-F238E27FC236}">
                  <a16:creationId xmlns:a16="http://schemas.microsoft.com/office/drawing/2014/main" id="{25DD8591-EE79-7A5E-6A06-EABDA33996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4170" y="10652"/>
              <a:ext cx="207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39" name="Line 40">
              <a:extLst>
                <a:ext uri="{FF2B5EF4-FFF2-40B4-BE49-F238E27FC236}">
                  <a16:creationId xmlns:a16="http://schemas.microsoft.com/office/drawing/2014/main" id="{225199F1-A5AE-2E28-A62C-64BAC904C98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14361" y="10446"/>
              <a:ext cx="432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40" name="Line 41">
              <a:extLst>
                <a:ext uri="{FF2B5EF4-FFF2-40B4-BE49-F238E27FC236}">
                  <a16:creationId xmlns:a16="http://schemas.microsoft.com/office/drawing/2014/main" id="{33F4C562-73A6-34A2-160F-E466399110A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14818" y="10446"/>
              <a:ext cx="432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41" name="Line 42">
              <a:extLst>
                <a:ext uri="{FF2B5EF4-FFF2-40B4-BE49-F238E27FC236}">
                  <a16:creationId xmlns:a16="http://schemas.microsoft.com/office/drawing/2014/main" id="{A8C18078-BEB4-7BE5-788D-85E6F3A640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4575" y="10652"/>
              <a:ext cx="466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42" name="Line 43">
              <a:extLst>
                <a:ext uri="{FF2B5EF4-FFF2-40B4-BE49-F238E27FC236}">
                  <a16:creationId xmlns:a16="http://schemas.microsoft.com/office/drawing/2014/main" id="{1B194A4C-EF0E-9C7C-806C-2F511BF88F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5037" y="10240"/>
              <a:ext cx="188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</p:grpSp>
      <p:sp>
        <p:nvSpPr>
          <p:cNvPr id="43" name="Rectangle 45">
            <a:extLst>
              <a:ext uri="{FF2B5EF4-FFF2-40B4-BE49-F238E27FC236}">
                <a16:creationId xmlns:a16="http://schemas.microsoft.com/office/drawing/2014/main" id="{20A4689D-A6D4-800B-6509-7F6ECEFD7D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4031" y="5195887"/>
            <a:ext cx="363537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</a:p>
        </p:txBody>
      </p:sp>
      <p:sp>
        <p:nvSpPr>
          <p:cNvPr id="44" name="Rectangle 46">
            <a:extLst>
              <a:ext uri="{FF2B5EF4-FFF2-40B4-BE49-F238E27FC236}">
                <a16:creationId xmlns:a16="http://schemas.microsoft.com/office/drawing/2014/main" id="{58004662-2554-6070-90F4-4797DB69A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0543" y="5232400"/>
            <a:ext cx="363538" cy="1373187"/>
          </a:xfrm>
          <a:prstGeom prst="rect">
            <a:avLst/>
          </a:prstGeom>
          <a:solidFill>
            <a:srgbClr val="00E4A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</a:p>
        </p:txBody>
      </p:sp>
      <p:sp>
        <p:nvSpPr>
          <p:cNvPr id="45" name="Rectangle 47">
            <a:extLst>
              <a:ext uri="{FF2B5EF4-FFF2-40B4-BE49-F238E27FC236}">
                <a16:creationId xmlns:a16="http://schemas.microsoft.com/office/drawing/2014/main" id="{4B4CC8AD-B493-7004-FD97-5F900D260D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8956" y="5241925"/>
            <a:ext cx="363537" cy="1373187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</a:p>
        </p:txBody>
      </p:sp>
      <p:graphicFrame>
        <p:nvGraphicFramePr>
          <p:cNvPr id="46" name="Object 144">
            <a:extLst>
              <a:ext uri="{FF2B5EF4-FFF2-40B4-BE49-F238E27FC236}">
                <a16:creationId xmlns:a16="http://schemas.microsoft.com/office/drawing/2014/main" id="{1AA9966C-72CB-69C0-8F9F-7BF081AEB6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8642634"/>
              </p:ext>
            </p:extLst>
          </p:nvPr>
        </p:nvGraphicFramePr>
        <p:xfrm>
          <a:off x="3845718" y="2917825"/>
          <a:ext cx="4500563" cy="394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图片" r:id="rId3" imgW="1695600" imgH="1228680" progId="Word.Picture.8">
                  <p:embed/>
                </p:oleObj>
              </mc:Choice>
              <mc:Fallback>
                <p:oleObj name="图片" r:id="rId3" imgW="1695600" imgH="1228680" progId="Word.Picture.8">
                  <p:embed/>
                  <p:pic>
                    <p:nvPicPr>
                      <p:cNvPr id="286" name="Object 1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5718" y="2917825"/>
                        <a:ext cx="4500563" cy="3940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对象 46">
            <a:extLst>
              <a:ext uri="{FF2B5EF4-FFF2-40B4-BE49-F238E27FC236}">
                <a16:creationId xmlns:a16="http://schemas.microsoft.com/office/drawing/2014/main" id="{BE2CAC2B-AFFC-0C08-5E27-1461546775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9597217"/>
              </p:ext>
            </p:extLst>
          </p:nvPr>
        </p:nvGraphicFramePr>
        <p:xfrm>
          <a:off x="4024675" y="1755429"/>
          <a:ext cx="4140200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140669" imgH="672144" progId="Equation.DSMT4">
                  <p:embed/>
                </p:oleObj>
              </mc:Choice>
              <mc:Fallback>
                <p:oleObj name="Equation" r:id="rId5" imgW="4140669" imgH="67214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24675" y="1755429"/>
                        <a:ext cx="4140200" cy="671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11391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3" grpId="0"/>
      <p:bldP spid="44" grpId="0" animBg="1"/>
      <p:bldP spid="45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DF06D-C1CD-1941-23A2-A9AA69B46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AB7D6F77-0483-0E57-D45D-439C06F357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3951705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数据选择器（特点？）</a:t>
            </a:r>
          </a:p>
        </p:txBody>
      </p:sp>
      <p:grpSp>
        <p:nvGrpSpPr>
          <p:cNvPr id="3" name="Group 8">
            <a:extLst>
              <a:ext uri="{FF2B5EF4-FFF2-40B4-BE49-F238E27FC236}">
                <a16:creationId xmlns:a16="http://schemas.microsoft.com/office/drawing/2014/main" id="{56AAF992-C637-DBF4-775A-B1F5F8A6BE65}"/>
              </a:ext>
            </a:extLst>
          </p:cNvPr>
          <p:cNvGrpSpPr>
            <a:grpSpLocks/>
          </p:cNvGrpSpPr>
          <p:nvPr/>
        </p:nvGrpSpPr>
        <p:grpSpPr bwMode="auto">
          <a:xfrm>
            <a:off x="1675085" y="1335035"/>
            <a:ext cx="2928531" cy="2675461"/>
            <a:chOff x="1056" y="1252"/>
            <a:chExt cx="2496" cy="2133"/>
          </a:xfrm>
        </p:grpSpPr>
        <p:sp>
          <p:nvSpPr>
            <p:cNvPr id="4" name="AutoShape 9">
              <a:extLst>
                <a:ext uri="{FF2B5EF4-FFF2-40B4-BE49-F238E27FC236}">
                  <a16:creationId xmlns:a16="http://schemas.microsoft.com/office/drawing/2014/main" id="{44C6B354-7B4F-0DDA-7855-8A48BBA58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1536"/>
              <a:ext cx="2496" cy="1728"/>
            </a:xfrm>
            <a:prstGeom prst="roundRect">
              <a:avLst>
                <a:gd name="adj" fmla="val 16667"/>
              </a:avLst>
            </a:prstGeom>
            <a:solidFill>
              <a:srgbClr val="FFFFCC">
                <a:alpha val="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graphicFrame>
          <p:nvGraphicFramePr>
            <p:cNvPr id="5" name="Object 10">
              <a:extLst>
                <a:ext uri="{FF2B5EF4-FFF2-40B4-BE49-F238E27FC236}">
                  <a16:creationId xmlns:a16="http://schemas.microsoft.com/office/drawing/2014/main" id="{4A8A454B-D5E3-E660-FFCB-FD428706FE7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04" y="1252"/>
            <a:ext cx="2400" cy="21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图片" r:id="rId3" imgW="2448000" imgH="2171880" progId="Word.Picture.8">
                    <p:embed/>
                  </p:oleObj>
                </mc:Choice>
                <mc:Fallback>
                  <p:oleObj name="图片" r:id="rId3" imgW="2448000" imgH="2171880" progId="Word.Picture.8">
                    <p:embed/>
                    <p:pic>
                      <p:nvPicPr>
                        <p:cNvPr id="33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4" y="1252"/>
                          <a:ext cx="2400" cy="213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>
                                  <a:alpha val="999"/>
                                </a:srgbClr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Rectangle 17">
            <a:extLst>
              <a:ext uri="{FF2B5EF4-FFF2-40B4-BE49-F238E27FC236}">
                <a16:creationId xmlns:a16="http://schemas.microsoft.com/office/drawing/2014/main" id="{B8D2239B-06F4-3B0A-B165-2EDBF95A82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002" y="1610938"/>
            <a:ext cx="7453312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5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功能表和逻辑函数表达式</a:t>
            </a:r>
          </a:p>
        </p:txBody>
      </p:sp>
      <p:graphicFrame>
        <p:nvGraphicFramePr>
          <p:cNvPr id="10" name="Object 70">
            <a:extLst>
              <a:ext uri="{FF2B5EF4-FFF2-40B4-BE49-F238E27FC236}">
                <a16:creationId xmlns:a16="http://schemas.microsoft.com/office/drawing/2014/main" id="{D3551569-0115-41F0-F725-DC16885499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8698945"/>
              </p:ext>
            </p:extLst>
          </p:nvPr>
        </p:nvGraphicFramePr>
        <p:xfrm>
          <a:off x="4716121" y="2365313"/>
          <a:ext cx="2293937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图片" r:id="rId5" imgW="1076400" imgH="1171440" progId="Word.Picture.8">
                  <p:embed/>
                </p:oleObj>
              </mc:Choice>
              <mc:Fallback>
                <p:oleObj name="图片" r:id="rId5" imgW="1076400" imgH="1171440" progId="Word.Picture.8">
                  <p:embed/>
                  <p:pic>
                    <p:nvPicPr>
                      <p:cNvPr id="14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-1340"/>
                      <a:stretch>
                        <a:fillRect/>
                      </a:stretch>
                    </p:blipFill>
                    <p:spPr bwMode="auto">
                      <a:xfrm>
                        <a:off x="4716121" y="2365313"/>
                        <a:ext cx="2293937" cy="2520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Group 184">
            <a:extLst>
              <a:ext uri="{FF2B5EF4-FFF2-40B4-BE49-F238E27FC236}">
                <a16:creationId xmlns:a16="http://schemas.microsoft.com/office/drawing/2014/main" id="{3D0B0002-CA28-70FC-4CCB-7EE5DE2AB8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062635"/>
              </p:ext>
            </p:extLst>
          </p:nvPr>
        </p:nvGraphicFramePr>
        <p:xfrm>
          <a:off x="8310532" y="2542405"/>
          <a:ext cx="2928531" cy="2791143"/>
        </p:xfrm>
        <a:graphic>
          <a:graphicData uri="http://schemas.openxmlformats.org/drawingml/2006/table">
            <a:tbl>
              <a:tblPr/>
              <a:tblGrid>
                <a:gridCol w="934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09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29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1338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选择输入</a:t>
                      </a:r>
                      <a:endParaRPr kumimoji="1" lang="zh-CN" altLang="en-US" sz="2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38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输  出</a:t>
                      </a:r>
                      <a:endParaRPr kumimoji="1" lang="zh-CN" altLang="en-US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3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92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1" lang="en-US" altLang="zh-CN" sz="22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38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1" lang="en-US" altLang="zh-CN" sz="22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38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Y</a:t>
                      </a:r>
                      <a:endParaRPr kumimoji="1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3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13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38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38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1" lang="en-US" altLang="zh-CN" sz="22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3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13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38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38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1" lang="en-US" altLang="zh-CN" sz="22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3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72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38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38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1" lang="en-US" altLang="zh-CN" sz="22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1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3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813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38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38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1" lang="en-US" altLang="zh-CN" sz="2200" b="1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1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3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Text Box 56">
            <a:extLst>
              <a:ext uri="{FF2B5EF4-FFF2-40B4-BE49-F238E27FC236}">
                <a16:creationId xmlns:a16="http://schemas.microsoft.com/office/drawing/2014/main" id="{760CB0E6-456F-D188-BF7C-799B4CD349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8997" y="2005903"/>
            <a:ext cx="137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功能表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6D3DE2E-0F3D-A311-4672-2D33BDE0A7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5215" y="5223830"/>
            <a:ext cx="4847901" cy="111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337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51ED7-B090-6053-060B-1AFAF079A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CE572BB2-1ED2-8D43-7249-609582DB9F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3198293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数据选择器的应用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204B55A-4F90-0312-D907-2CF8EBAA5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215" y="5223830"/>
            <a:ext cx="4847901" cy="111874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0BF9E88-99DE-AE16-7A99-22D6D9CB6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311" y="1438763"/>
            <a:ext cx="6442439" cy="111874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346A8B7-60C8-532C-D003-BBF3F1B2C5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2833" y="1998136"/>
            <a:ext cx="2643408" cy="301291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E2FBB7F-E3C5-FCE3-F383-E1894B499A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1247" y="2714027"/>
            <a:ext cx="4050072" cy="235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014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FC4F8-CB84-DE42-857F-99CFD3223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6001F4F4-B62A-7FD0-8E33-14C1C8686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595872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Verilog</a:t>
            </a: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语言描述（行为描述方式）</a:t>
            </a:r>
          </a:p>
        </p:txBody>
      </p:sp>
      <p:sp>
        <p:nvSpPr>
          <p:cNvPr id="3" name="Text Box 6">
            <a:extLst>
              <a:ext uri="{FF2B5EF4-FFF2-40B4-BE49-F238E27FC236}">
                <a16:creationId xmlns:a16="http://schemas.microsoft.com/office/drawing/2014/main" id="{3EEE071D-D281-BA1B-6977-B090C000E0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8650" y="1966484"/>
            <a:ext cx="4644516" cy="34440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module mux4to1_bh(D, S, Y);  //Verilog 1995 module port syntax</a:t>
            </a:r>
          </a:p>
          <a:p>
            <a:pPr>
              <a:lnSpc>
                <a:spcPct val="110000"/>
              </a:lnSpc>
            </a:pPr>
            <a:r>
              <a:rPr kumimoji="1" lang="en-US" altLang="zh-CN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  input [3:0] D;  </a:t>
            </a:r>
            <a:endParaRPr kumimoji="1" lang="zh-CN" altLang="en-US" b="1" dirty="0">
              <a:solidFill>
                <a:srgbClr val="000066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kumimoji="1" lang="zh-CN" altLang="en-US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  </a:t>
            </a:r>
            <a:r>
              <a:rPr kumimoji="1" lang="en-US" altLang="zh-CN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input [1:0] S; </a:t>
            </a:r>
            <a:endParaRPr kumimoji="1" lang="zh-CN" altLang="en-US" b="1" dirty="0">
              <a:solidFill>
                <a:srgbClr val="000066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kumimoji="1" lang="zh-CN" altLang="en-US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  </a:t>
            </a:r>
            <a:r>
              <a:rPr kumimoji="1" lang="en-US" altLang="zh-CN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output </a:t>
            </a:r>
            <a:r>
              <a:rPr kumimoji="1" lang="en-US" altLang="zh-CN" b="1" dirty="0" err="1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reg</a:t>
            </a:r>
            <a:r>
              <a:rPr kumimoji="1" lang="en-US" altLang="zh-CN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Y; </a:t>
            </a:r>
            <a:endParaRPr kumimoji="1" lang="zh-CN" altLang="en-US" b="1" dirty="0">
              <a:solidFill>
                <a:srgbClr val="000066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kumimoji="1" lang="zh-CN" altLang="en-US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  </a:t>
            </a:r>
            <a:r>
              <a:rPr kumimoji="1" lang="en-US" altLang="zh-CN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always @(D, S)</a:t>
            </a:r>
            <a:endParaRPr kumimoji="1" lang="zh-CN" altLang="en-US" b="1" dirty="0">
              <a:solidFill>
                <a:srgbClr val="000066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kumimoji="1" lang="zh-CN" altLang="en-US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    </a:t>
            </a:r>
            <a:r>
              <a:rPr kumimoji="1" lang="en-US" altLang="zh-CN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if (S == 2’b00)         Y = D[0];  </a:t>
            </a:r>
          </a:p>
          <a:p>
            <a:pPr>
              <a:lnSpc>
                <a:spcPct val="110000"/>
              </a:lnSpc>
            </a:pPr>
            <a:r>
              <a:rPr kumimoji="1" lang="en-US" altLang="zh-CN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    else if (S== 2’b01)  Y = D[1];</a:t>
            </a:r>
          </a:p>
          <a:p>
            <a:pPr>
              <a:lnSpc>
                <a:spcPct val="110000"/>
              </a:lnSpc>
            </a:pPr>
            <a:r>
              <a:rPr kumimoji="1" lang="en-US" altLang="zh-CN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    else if (S== 2’b10)  Y = D[2];</a:t>
            </a:r>
          </a:p>
          <a:p>
            <a:pPr>
              <a:lnSpc>
                <a:spcPct val="110000"/>
              </a:lnSpc>
            </a:pPr>
            <a:r>
              <a:rPr kumimoji="1" lang="en-US" altLang="zh-CN" b="1" dirty="0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    else                           Y = D[3];</a:t>
            </a:r>
          </a:p>
          <a:p>
            <a:pPr>
              <a:lnSpc>
                <a:spcPct val="110000"/>
              </a:lnSpc>
            </a:pPr>
            <a:r>
              <a:rPr kumimoji="1" lang="en-US" altLang="zh-CN" b="1" dirty="0" err="1">
                <a:solidFill>
                  <a:srgbClr val="000066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endmodule</a:t>
            </a:r>
            <a:endParaRPr kumimoji="1" lang="en-US" altLang="zh-CN" b="1" dirty="0">
              <a:solidFill>
                <a:srgbClr val="000066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graphicFrame>
        <p:nvGraphicFramePr>
          <p:cNvPr id="5" name="Group 184">
            <a:extLst>
              <a:ext uri="{FF2B5EF4-FFF2-40B4-BE49-F238E27FC236}">
                <a16:creationId xmlns:a16="http://schemas.microsoft.com/office/drawing/2014/main" id="{414221E4-63B3-5EDB-2332-4EDEFD5A6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003087"/>
              </p:ext>
            </p:extLst>
          </p:nvPr>
        </p:nvGraphicFramePr>
        <p:xfrm>
          <a:off x="8670336" y="1966484"/>
          <a:ext cx="2928531" cy="2791143"/>
        </p:xfrm>
        <a:graphic>
          <a:graphicData uri="http://schemas.openxmlformats.org/drawingml/2006/table">
            <a:tbl>
              <a:tblPr/>
              <a:tblGrid>
                <a:gridCol w="934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09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29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1338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选择输入</a:t>
                      </a:r>
                      <a:endParaRPr kumimoji="1" lang="zh-CN" altLang="en-US" sz="2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38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输  出</a:t>
                      </a:r>
                      <a:endParaRPr kumimoji="1" lang="zh-CN" altLang="en-US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3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92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1" lang="en-US" altLang="zh-CN" sz="22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38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1" lang="en-US" altLang="zh-CN" sz="22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38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Y</a:t>
                      </a:r>
                      <a:endParaRPr kumimoji="1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3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13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38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38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1" lang="en-US" altLang="zh-CN" sz="22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3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13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38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38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1" lang="en-US" altLang="zh-CN" sz="22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3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72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38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38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1" lang="en-US" altLang="zh-CN" sz="22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1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3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813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38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38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1" lang="en-US" altLang="zh-CN" sz="2200" b="1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1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3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34101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 autoUpdateAnimBg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5DF8A-27E7-347A-6F80-189932507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ECEDEA26-CBFB-3886-5185-845291FBF7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2068177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数值比较器</a:t>
            </a:r>
          </a:p>
        </p:txBody>
      </p:sp>
      <p:graphicFrame>
        <p:nvGraphicFramePr>
          <p:cNvPr id="7" name="Object 8">
            <a:extLst>
              <a:ext uri="{FF2B5EF4-FFF2-40B4-BE49-F238E27FC236}">
                <a16:creationId xmlns:a16="http://schemas.microsoft.com/office/drawing/2014/main" id="{3F4CA5B4-29D9-E6CA-0762-9842193E41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1235482"/>
              </p:ext>
            </p:extLst>
          </p:nvPr>
        </p:nvGraphicFramePr>
        <p:xfrm>
          <a:off x="4447063" y="2206035"/>
          <a:ext cx="3579812" cy="289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图片" r:id="rId3" imgW="2371680" imgH="1990800" progId="Word.Picture.8">
                  <p:embed/>
                </p:oleObj>
              </mc:Choice>
              <mc:Fallback>
                <p:oleObj name="图片" r:id="rId3" imgW="2371680" imgH="1990800" progId="Word.Picture.8">
                  <p:embed/>
                  <p:pic>
                    <p:nvPicPr>
                      <p:cNvPr id="11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7063" y="2206035"/>
                        <a:ext cx="3579812" cy="289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>
                                <a:alpha val="0"/>
                              </a:srgbClr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13">
            <a:extLst>
              <a:ext uri="{FF2B5EF4-FFF2-40B4-BE49-F238E27FC236}">
                <a16:creationId xmlns:a16="http://schemas.microsoft.com/office/drawing/2014/main" id="{7D982A68-D72B-CCFB-8630-3CB9CD072B20}"/>
              </a:ext>
            </a:extLst>
          </p:cNvPr>
          <p:cNvGrpSpPr>
            <a:grpSpLocks/>
          </p:cNvGrpSpPr>
          <p:nvPr/>
        </p:nvGrpSpPr>
        <p:grpSpPr bwMode="auto">
          <a:xfrm>
            <a:off x="4307363" y="2388598"/>
            <a:ext cx="4037012" cy="2713037"/>
            <a:chOff x="1701" y="1935"/>
            <a:chExt cx="2543" cy="1709"/>
          </a:xfrm>
        </p:grpSpPr>
        <p:sp>
          <p:nvSpPr>
            <p:cNvPr id="9" name="AutoShape 6">
              <a:extLst>
                <a:ext uri="{FF2B5EF4-FFF2-40B4-BE49-F238E27FC236}">
                  <a16:creationId xmlns:a16="http://schemas.microsoft.com/office/drawing/2014/main" id="{1CDCA809-98BC-6F10-FB6D-4403A95FC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1" y="1935"/>
              <a:ext cx="2543" cy="1709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" name="Text Box 9">
              <a:extLst>
                <a:ext uri="{FF2B5EF4-FFF2-40B4-BE49-F238E27FC236}">
                  <a16:creationId xmlns:a16="http://schemas.microsoft.com/office/drawing/2014/main" id="{9942B60F-2259-71D5-CAD9-48DEB63283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4" y="2696"/>
              <a:ext cx="8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74HC85</a:t>
              </a:r>
            </a:p>
          </p:txBody>
        </p:sp>
      </p:grpSp>
      <p:sp>
        <p:nvSpPr>
          <p:cNvPr id="11" name="Rectangle 15">
            <a:extLst>
              <a:ext uri="{FF2B5EF4-FFF2-40B4-BE49-F238E27FC236}">
                <a16:creationId xmlns:a16="http://schemas.microsoft.com/office/drawing/2014/main" id="{517E0C89-6565-B696-4246-F376F582A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5765" y="1591496"/>
            <a:ext cx="51845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</a:rPr>
              <a:t>74HC85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</a:rPr>
              <a:t>是</a:t>
            </a: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</a:rPr>
              <a:t>4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</a:rPr>
              <a:t>位数值比较器</a:t>
            </a: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CDDA90A3-B9C3-E464-2D81-8BE33C39F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9525" y="5158785"/>
            <a:ext cx="2782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</a:rPr>
              <a:t>74HC85</a:t>
            </a:r>
            <a:r>
              <a:rPr lang="zh-CN" altLang="en-US" sz="2400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</a:rPr>
              <a:t>的示意框图</a:t>
            </a:r>
          </a:p>
        </p:txBody>
      </p:sp>
    </p:spTree>
    <p:extLst>
      <p:ext uri="{BB962C8B-B14F-4D97-AF65-F5344CB8AC3E}">
        <p14:creationId xmlns:p14="http://schemas.microsoft.com/office/powerpoint/2010/main" val="1727546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6C4D3-D052-C447-BF6F-EE79006CB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60D3A14B-50B9-360F-2D9D-EF5EC62052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7718762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一些概念（虽然只是概念，但是贯穿整本书）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7F9EAC3-363F-25F7-37D4-DCC9BD853C49}"/>
              </a:ext>
            </a:extLst>
          </p:cNvPr>
          <p:cNvGrpSpPr/>
          <p:nvPr/>
        </p:nvGrpSpPr>
        <p:grpSpPr>
          <a:xfrm>
            <a:off x="1836360" y="1429642"/>
            <a:ext cx="3008313" cy="2616200"/>
            <a:chOff x="5292080" y="728159"/>
            <a:chExt cx="3008313" cy="2616200"/>
          </a:xfrm>
        </p:grpSpPr>
        <p:grpSp>
          <p:nvGrpSpPr>
            <p:cNvPr id="4" name="Group 57">
              <a:extLst>
                <a:ext uri="{FF2B5EF4-FFF2-40B4-BE49-F238E27FC236}">
                  <a16:creationId xmlns:a16="http://schemas.microsoft.com/office/drawing/2014/main" id="{9C6E48B6-9EFE-A123-9FAD-AC6F1795A5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92080" y="728159"/>
              <a:ext cx="3008313" cy="2616200"/>
              <a:chOff x="676" y="1539"/>
              <a:chExt cx="1895" cy="1648"/>
            </a:xfrm>
          </p:grpSpPr>
          <p:sp>
            <p:nvSpPr>
              <p:cNvPr id="21" name="Text Box 58">
                <a:extLst>
                  <a:ext uri="{FF2B5EF4-FFF2-40B4-BE49-F238E27FC236}">
                    <a16:creationId xmlns:a16="http://schemas.microsoft.com/office/drawing/2014/main" id="{7647767F-4390-BC6B-9ED7-B9C1A6DA545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40" y="1539"/>
                <a:ext cx="1359" cy="2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1" kern="0" dirty="0">
                    <a:solidFill>
                      <a:srgbClr val="000066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（</a:t>
                </a:r>
                <a:r>
                  <a:rPr kumimoji="1" lang="en-US" altLang="zh-CN" sz="2400" b="1" kern="0" dirty="0">
                    <a:solidFill>
                      <a:srgbClr val="000066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1</a:t>
                </a:r>
                <a:r>
                  <a:rPr kumimoji="1" lang="zh-CN" altLang="en-US" sz="2400" b="1" kern="0" dirty="0">
                    <a:solidFill>
                      <a:srgbClr val="000066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）</a:t>
                </a:r>
                <a:r>
                  <a:rPr kumimoji="1" lang="zh-CN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真值表</a:t>
                </a:r>
              </a:p>
            </p:txBody>
          </p:sp>
          <p:grpSp>
            <p:nvGrpSpPr>
              <p:cNvPr id="22" name="Group 59">
                <a:extLst>
                  <a:ext uri="{FF2B5EF4-FFF2-40B4-BE49-F238E27FC236}">
                    <a16:creationId xmlns:a16="http://schemas.microsoft.com/office/drawing/2014/main" id="{597B17F1-6C46-6717-32E1-E90C7CDC201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6" y="1799"/>
                <a:ext cx="1895" cy="1382"/>
                <a:chOff x="3157" y="1392"/>
                <a:chExt cx="2100" cy="1147"/>
              </a:xfrm>
            </p:grpSpPr>
            <p:sp>
              <p:nvSpPr>
                <p:cNvPr id="27" name="Line 60">
                  <a:extLst>
                    <a:ext uri="{FF2B5EF4-FFF2-40B4-BE49-F238E27FC236}">
                      <a16:creationId xmlns:a16="http://schemas.microsoft.com/office/drawing/2014/main" id="{9A179263-8713-C992-22B1-EBA928FEA1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57" y="1392"/>
                  <a:ext cx="2100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楷体_GB2312" pitchFamily="49" charset="-122"/>
                  </a:endParaRPr>
                </a:p>
              </p:txBody>
            </p:sp>
            <p:sp>
              <p:nvSpPr>
                <p:cNvPr id="28" name="Line 61">
                  <a:extLst>
                    <a:ext uri="{FF2B5EF4-FFF2-40B4-BE49-F238E27FC236}">
                      <a16:creationId xmlns:a16="http://schemas.microsoft.com/office/drawing/2014/main" id="{F6921F7F-4D10-0470-06E8-BB305FD27BF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57" y="1632"/>
                  <a:ext cx="2100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楷体_GB2312" pitchFamily="49" charset="-122"/>
                  </a:endParaRPr>
                </a:p>
              </p:txBody>
            </p:sp>
            <p:sp>
              <p:nvSpPr>
                <p:cNvPr id="29" name="Line 62">
                  <a:extLst>
                    <a:ext uri="{FF2B5EF4-FFF2-40B4-BE49-F238E27FC236}">
                      <a16:creationId xmlns:a16="http://schemas.microsoft.com/office/drawing/2014/main" id="{DF7FFDBA-C9C9-0094-DB58-5DF116A5C8D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57" y="2539"/>
                  <a:ext cx="2100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楷体_GB2312" pitchFamily="49" charset="-122"/>
                  </a:endParaRPr>
                </a:p>
              </p:txBody>
            </p:sp>
          </p:grpSp>
          <p:sp>
            <p:nvSpPr>
              <p:cNvPr id="23" name="Line 63">
                <a:extLst>
                  <a:ext uri="{FF2B5EF4-FFF2-40B4-BE49-F238E27FC236}">
                    <a16:creationId xmlns:a16="http://schemas.microsoft.com/office/drawing/2014/main" id="{D2718623-D4E0-A8B5-6637-D3D0A0FE13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84" y="1799"/>
                <a:ext cx="0" cy="138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24" name="Text Box 64">
                <a:extLst>
                  <a:ext uri="{FF2B5EF4-FFF2-40B4-BE49-F238E27FC236}">
                    <a16:creationId xmlns:a16="http://schemas.microsoft.com/office/drawing/2014/main" id="{A41D82DA-3CBA-31AD-75CC-6812486A309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80" y="1857"/>
                <a:ext cx="129" cy="2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1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-方正超大字符集" pitchFamily="65" charset="-122"/>
                  </a:rPr>
                  <a:t>A</a:t>
                </a:r>
                <a:endParaRPr kumimoji="1" lang="en-US" altLang="zh-CN" sz="2400" b="1" i="1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-方正超大字符集" pitchFamily="65" charset="-122"/>
                </a:endParaRPr>
              </a:p>
            </p:txBody>
          </p:sp>
          <p:sp>
            <p:nvSpPr>
              <p:cNvPr id="25" name="Text Box 65">
                <a:extLst>
                  <a:ext uri="{FF2B5EF4-FFF2-40B4-BE49-F238E27FC236}">
                    <a16:creationId xmlns:a16="http://schemas.microsoft.com/office/drawing/2014/main" id="{D593A974-29B8-D745-73CF-8C86FD7B6C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95" y="1857"/>
                <a:ext cx="130" cy="2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1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-方正超大字符集" pitchFamily="65" charset="-122"/>
                  </a:rPr>
                  <a:t>B</a:t>
                </a:r>
                <a:endParaRPr kumimoji="1" lang="en-US" altLang="zh-CN" sz="2400" b="1" i="1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-方正超大字符集" pitchFamily="65" charset="-122"/>
                </a:endParaRPr>
              </a:p>
            </p:txBody>
          </p:sp>
          <p:sp>
            <p:nvSpPr>
              <p:cNvPr id="26" name="Text Box 66">
                <a:extLst>
                  <a:ext uri="{FF2B5EF4-FFF2-40B4-BE49-F238E27FC236}">
                    <a16:creationId xmlns:a16="http://schemas.microsoft.com/office/drawing/2014/main" id="{5F60474C-BE02-4300-FC19-A0A6CA8F745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11" y="1857"/>
                <a:ext cx="130" cy="2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1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-方正超大字符集" pitchFamily="65" charset="-122"/>
                  </a:rPr>
                  <a:t>L</a:t>
                </a:r>
                <a:endParaRPr kumimoji="1" lang="en-US" altLang="zh-CN" sz="2400" b="1" i="1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-方正超大字符集" pitchFamily="65" charset="-122"/>
                </a:endParaRPr>
              </a:p>
            </p:txBody>
          </p:sp>
        </p:grpSp>
        <p:grpSp>
          <p:nvGrpSpPr>
            <p:cNvPr id="5" name="Group 67">
              <a:extLst>
                <a:ext uri="{FF2B5EF4-FFF2-40B4-BE49-F238E27FC236}">
                  <a16:creationId xmlns:a16="http://schemas.microsoft.com/office/drawing/2014/main" id="{B1A94B06-F924-4C24-4694-A8DD577937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30218" y="1691772"/>
              <a:ext cx="2320925" cy="328613"/>
              <a:chOff x="880" y="2146"/>
              <a:chExt cx="1462" cy="207"/>
            </a:xfrm>
          </p:grpSpPr>
          <p:sp>
            <p:nvSpPr>
              <p:cNvPr id="18" name="Text Box 68">
                <a:extLst>
                  <a:ext uri="{FF2B5EF4-FFF2-40B4-BE49-F238E27FC236}">
                    <a16:creationId xmlns:a16="http://schemas.microsoft.com/office/drawing/2014/main" id="{B46E2EBC-283A-1685-6B68-E8FCEA79E8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80" y="2146"/>
                <a:ext cx="129" cy="2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-方正超大字符集" pitchFamily="65" charset="-122"/>
                  </a:rPr>
                  <a:t>0</a:t>
                </a:r>
                <a:endParaRPr kumimoji="1" lang="en-US" altLang="zh-CN" sz="2400" b="1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宋体-方正超大字符集" pitchFamily="65" charset="-122"/>
                </a:endParaRPr>
              </a:p>
            </p:txBody>
          </p:sp>
          <p:sp>
            <p:nvSpPr>
              <p:cNvPr id="19" name="Text Box 69">
                <a:extLst>
                  <a:ext uri="{FF2B5EF4-FFF2-40B4-BE49-F238E27FC236}">
                    <a16:creationId xmlns:a16="http://schemas.microsoft.com/office/drawing/2014/main" id="{148D4DD7-F2E3-C863-241E-6DACBCE21B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95" y="2146"/>
                <a:ext cx="130" cy="2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-方正超大字符集" pitchFamily="65" charset="-122"/>
                  </a:rPr>
                  <a:t>0</a:t>
                </a:r>
                <a:endParaRPr kumimoji="1" lang="en-US" altLang="zh-CN" sz="2400" b="1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宋体-方正超大字符集" pitchFamily="65" charset="-122"/>
                </a:endParaRPr>
              </a:p>
            </p:txBody>
          </p:sp>
          <p:sp>
            <p:nvSpPr>
              <p:cNvPr id="20" name="Text Box 70">
                <a:extLst>
                  <a:ext uri="{FF2B5EF4-FFF2-40B4-BE49-F238E27FC236}">
                    <a16:creationId xmlns:a16="http://schemas.microsoft.com/office/drawing/2014/main" id="{7B2014A4-4855-FCAB-4B34-C700DDB67D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12" y="2146"/>
                <a:ext cx="130" cy="2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-方正超大字符集" pitchFamily="65" charset="-122"/>
                  </a:rPr>
                  <a:t>1</a:t>
                </a:r>
                <a:endParaRPr kumimoji="1" lang="en-US" altLang="zh-CN" sz="2400" b="1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宋体-方正超大字符集" pitchFamily="65" charset="-122"/>
                </a:endParaRPr>
              </a:p>
            </p:txBody>
          </p:sp>
        </p:grpSp>
        <p:grpSp>
          <p:nvGrpSpPr>
            <p:cNvPr id="6" name="Group 71">
              <a:extLst>
                <a:ext uri="{FF2B5EF4-FFF2-40B4-BE49-F238E27FC236}">
                  <a16:creationId xmlns:a16="http://schemas.microsoft.com/office/drawing/2014/main" id="{B6A50A01-4E41-28FF-1763-B75BF1DF68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30218" y="2114047"/>
              <a:ext cx="2320925" cy="338138"/>
              <a:chOff x="880" y="2412"/>
              <a:chExt cx="1462" cy="213"/>
            </a:xfrm>
          </p:grpSpPr>
          <p:sp>
            <p:nvSpPr>
              <p:cNvPr id="15" name="Text Box 72">
                <a:extLst>
                  <a:ext uri="{FF2B5EF4-FFF2-40B4-BE49-F238E27FC236}">
                    <a16:creationId xmlns:a16="http://schemas.microsoft.com/office/drawing/2014/main" id="{D155C898-A812-D25B-F6E3-3FD5E415D58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95" y="2412"/>
                <a:ext cx="130" cy="2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-方正超大字符集" pitchFamily="65" charset="-122"/>
                  </a:rPr>
                  <a:t>1</a:t>
                </a:r>
                <a:endParaRPr kumimoji="1" lang="en-US" altLang="zh-CN" sz="2400" b="1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宋体-方正超大字符集" pitchFamily="65" charset="-122"/>
                </a:endParaRPr>
              </a:p>
            </p:txBody>
          </p:sp>
          <p:sp>
            <p:nvSpPr>
              <p:cNvPr id="16" name="Text Box 73">
                <a:extLst>
                  <a:ext uri="{FF2B5EF4-FFF2-40B4-BE49-F238E27FC236}">
                    <a16:creationId xmlns:a16="http://schemas.microsoft.com/office/drawing/2014/main" id="{CA8D5364-BE9B-E0BA-3E77-434037DCE1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80" y="2419"/>
                <a:ext cx="129" cy="2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-方正超大字符集" pitchFamily="65" charset="-122"/>
                  </a:rPr>
                  <a:t>0</a:t>
                </a:r>
                <a:endParaRPr kumimoji="1" lang="en-US" altLang="zh-CN" sz="2400" b="1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宋体-方正超大字符集" pitchFamily="65" charset="-122"/>
                </a:endParaRPr>
              </a:p>
            </p:txBody>
          </p:sp>
          <p:sp>
            <p:nvSpPr>
              <p:cNvPr id="17" name="Text Box 74">
                <a:extLst>
                  <a:ext uri="{FF2B5EF4-FFF2-40B4-BE49-F238E27FC236}">
                    <a16:creationId xmlns:a16="http://schemas.microsoft.com/office/drawing/2014/main" id="{9467A056-E1E3-8BE1-6D4C-F6E4CB0F45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12" y="2412"/>
                <a:ext cx="130" cy="2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-方正超大字符集" pitchFamily="65" charset="-122"/>
                  </a:rPr>
                  <a:t>0</a:t>
                </a:r>
                <a:endParaRPr kumimoji="1" lang="en-US" altLang="zh-CN" sz="2400" b="1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宋体-方正超大字符集" pitchFamily="65" charset="-122"/>
                </a:endParaRPr>
              </a:p>
            </p:txBody>
          </p:sp>
        </p:grpSp>
        <p:grpSp>
          <p:nvGrpSpPr>
            <p:cNvPr id="7" name="Group 75">
              <a:extLst>
                <a:ext uri="{FF2B5EF4-FFF2-40B4-BE49-F238E27FC236}">
                  <a16:creationId xmlns:a16="http://schemas.microsoft.com/office/drawing/2014/main" id="{52B4242E-C0AE-EEEF-D58B-C4D5E89B98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30218" y="2549022"/>
              <a:ext cx="2320925" cy="339725"/>
              <a:chOff x="880" y="2686"/>
              <a:chExt cx="1462" cy="214"/>
            </a:xfrm>
          </p:grpSpPr>
          <p:sp>
            <p:nvSpPr>
              <p:cNvPr id="12" name="Text Box 76">
                <a:extLst>
                  <a:ext uri="{FF2B5EF4-FFF2-40B4-BE49-F238E27FC236}">
                    <a16:creationId xmlns:a16="http://schemas.microsoft.com/office/drawing/2014/main" id="{EA99323E-24E6-5C4A-1838-2CA8124D452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95" y="2686"/>
                <a:ext cx="130" cy="2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-方正超大字符集" pitchFamily="65" charset="-122"/>
                  </a:rPr>
                  <a:t>0</a:t>
                </a:r>
                <a:endParaRPr kumimoji="1" lang="en-US" altLang="zh-CN" sz="2400" b="1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宋体-方正超大字符集" pitchFamily="65" charset="-122"/>
                </a:endParaRPr>
              </a:p>
            </p:txBody>
          </p:sp>
          <p:sp>
            <p:nvSpPr>
              <p:cNvPr id="13" name="Text Box 77">
                <a:extLst>
                  <a:ext uri="{FF2B5EF4-FFF2-40B4-BE49-F238E27FC236}">
                    <a16:creationId xmlns:a16="http://schemas.microsoft.com/office/drawing/2014/main" id="{56956FF9-F3FF-FC20-B7F1-F555066F838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80" y="2693"/>
                <a:ext cx="129" cy="2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-方正超大字符集" pitchFamily="65" charset="-122"/>
                  </a:rPr>
                  <a:t>1</a:t>
                </a:r>
                <a:endParaRPr kumimoji="1" lang="en-US" altLang="zh-CN" sz="2400" b="1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宋体-方正超大字符集" pitchFamily="65" charset="-122"/>
                </a:endParaRPr>
              </a:p>
            </p:txBody>
          </p:sp>
          <p:sp>
            <p:nvSpPr>
              <p:cNvPr id="14" name="Text Box 78">
                <a:extLst>
                  <a:ext uri="{FF2B5EF4-FFF2-40B4-BE49-F238E27FC236}">
                    <a16:creationId xmlns:a16="http://schemas.microsoft.com/office/drawing/2014/main" id="{9E494452-8350-6624-8E3D-C7CC4B38A3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12" y="2686"/>
                <a:ext cx="130" cy="2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-方正超大字符集" pitchFamily="65" charset="-122"/>
                  </a:rPr>
                  <a:t>0</a:t>
                </a:r>
                <a:endParaRPr kumimoji="1" lang="en-US" altLang="zh-CN" sz="2400" b="1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宋体-方正超大字符集" pitchFamily="65" charset="-122"/>
                </a:endParaRPr>
              </a:p>
            </p:txBody>
          </p:sp>
        </p:grpSp>
        <p:grpSp>
          <p:nvGrpSpPr>
            <p:cNvPr id="8" name="Group 79">
              <a:extLst>
                <a:ext uri="{FF2B5EF4-FFF2-40B4-BE49-F238E27FC236}">
                  <a16:creationId xmlns:a16="http://schemas.microsoft.com/office/drawing/2014/main" id="{BE314AC1-5AAF-08C6-425D-00B7F421D1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31805" y="2993522"/>
              <a:ext cx="2319338" cy="328613"/>
              <a:chOff x="881" y="2966"/>
              <a:chExt cx="1461" cy="207"/>
            </a:xfrm>
          </p:grpSpPr>
          <p:sp>
            <p:nvSpPr>
              <p:cNvPr id="9" name="Text Box 80">
                <a:extLst>
                  <a:ext uri="{FF2B5EF4-FFF2-40B4-BE49-F238E27FC236}">
                    <a16:creationId xmlns:a16="http://schemas.microsoft.com/office/drawing/2014/main" id="{F6CBE439-4AA3-7D9D-1959-8FD84318CE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95" y="2966"/>
                <a:ext cx="130" cy="2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-方正超大字符集" pitchFamily="65" charset="-122"/>
                  </a:rPr>
                  <a:t>1</a:t>
                </a:r>
                <a:endParaRPr kumimoji="1" lang="en-US" altLang="zh-CN" sz="2400" b="1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宋体-方正超大字符集" pitchFamily="65" charset="-122"/>
                </a:endParaRPr>
              </a:p>
            </p:txBody>
          </p:sp>
          <p:sp>
            <p:nvSpPr>
              <p:cNvPr id="10" name="Text Box 81">
                <a:extLst>
                  <a:ext uri="{FF2B5EF4-FFF2-40B4-BE49-F238E27FC236}">
                    <a16:creationId xmlns:a16="http://schemas.microsoft.com/office/drawing/2014/main" id="{FA32AA5E-67DE-E858-F452-D381F77C15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81" y="2966"/>
                <a:ext cx="129" cy="2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-方正超大字符集" pitchFamily="65" charset="-122"/>
                  </a:rPr>
                  <a:t>1</a:t>
                </a:r>
                <a:endParaRPr kumimoji="1" lang="en-US" altLang="zh-CN" sz="2400" b="1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宋体-方正超大字符集" pitchFamily="65" charset="-122"/>
                </a:endParaRPr>
              </a:p>
            </p:txBody>
          </p:sp>
          <p:sp>
            <p:nvSpPr>
              <p:cNvPr id="11" name="Text Box 82">
                <a:extLst>
                  <a:ext uri="{FF2B5EF4-FFF2-40B4-BE49-F238E27FC236}">
                    <a16:creationId xmlns:a16="http://schemas.microsoft.com/office/drawing/2014/main" id="{8E0AB6E4-DBA2-0255-135E-6D1F37EEAD2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12" y="2966"/>
                <a:ext cx="130" cy="2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-方正超大字符集" pitchFamily="65" charset="-122"/>
                  </a:rPr>
                  <a:t>1</a:t>
                </a:r>
                <a:endParaRPr kumimoji="1" lang="en-US" altLang="zh-CN" sz="2400" b="1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宋体-方正超大字符集" pitchFamily="65" charset="-122"/>
                </a:endParaRPr>
              </a:p>
            </p:txBody>
          </p:sp>
        </p:grpSp>
      </p:grpSp>
      <p:sp>
        <p:nvSpPr>
          <p:cNvPr id="30" name="Text Box 58">
            <a:extLst>
              <a:ext uri="{FF2B5EF4-FFF2-40B4-BE49-F238E27FC236}">
                <a16:creationId xmlns:a16="http://schemas.microsoft.com/office/drawing/2014/main" id="{B0EFA817-390D-E357-5B94-1213E5245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2489" y="4556133"/>
            <a:ext cx="3709706" cy="33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lvl="0" algn="just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kumimoji="1" lang="zh-CN" altLang="en-US" sz="2400" b="1" kern="0" dirty="0">
                <a:solidFill>
                  <a:srgbClr val="0000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）逻辑函数表达式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31" name="Object 6">
            <a:extLst>
              <a:ext uri="{FF2B5EF4-FFF2-40B4-BE49-F238E27FC236}">
                <a16:creationId xmlns:a16="http://schemas.microsoft.com/office/drawing/2014/main" id="{FD275611-6C4A-0077-F0CA-9A482269F6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7943274"/>
              </p:ext>
            </p:extLst>
          </p:nvPr>
        </p:nvGraphicFramePr>
        <p:xfrm>
          <a:off x="2174498" y="4938016"/>
          <a:ext cx="2478088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" imgW="787320" imgH="190440" progId="Equation.3">
                  <p:embed/>
                </p:oleObj>
              </mc:Choice>
              <mc:Fallback>
                <p:oleObj name="公式" r:id="rId3" imgW="787320" imgH="190440" progId="Equation.3">
                  <p:embed/>
                  <p:pic>
                    <p:nvPicPr>
                      <p:cNvPr id="3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4498" y="4938016"/>
                        <a:ext cx="2478088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68">
            <a:extLst>
              <a:ext uri="{FF2B5EF4-FFF2-40B4-BE49-F238E27FC236}">
                <a16:creationId xmlns:a16="http://schemas.microsoft.com/office/drawing/2014/main" id="{00D36015-9D59-6A3F-AEAF-7CD8E82A0D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893130"/>
              </p:ext>
            </p:extLst>
          </p:nvPr>
        </p:nvGraphicFramePr>
        <p:xfrm>
          <a:off x="5424347" y="1827031"/>
          <a:ext cx="5875743" cy="1461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图片" r:id="rId5" imgW="3806146" imgH="941421" progId="Word.Picture.8">
                  <p:embed/>
                </p:oleObj>
              </mc:Choice>
              <mc:Fallback>
                <p:oleObj name="图片" r:id="rId5" imgW="3806146" imgH="941421" progId="Word.Picture.8">
                  <p:embed/>
                  <p:pic>
                    <p:nvPicPr>
                      <p:cNvPr id="7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-1321"/>
                      <a:stretch>
                        <a:fillRect/>
                      </a:stretch>
                    </p:blipFill>
                    <p:spPr bwMode="auto">
                      <a:xfrm>
                        <a:off x="5424347" y="1827031"/>
                        <a:ext cx="5875743" cy="146105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 Box 58">
            <a:extLst>
              <a:ext uri="{FF2B5EF4-FFF2-40B4-BE49-F238E27FC236}">
                <a16:creationId xmlns:a16="http://schemas.microsoft.com/office/drawing/2014/main" id="{DF970B18-2E1E-9132-33EE-B29FF6DE24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4845" y="1429642"/>
            <a:ext cx="6734042" cy="33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lvl="0" algn="just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kumimoji="1" lang="zh-CN" altLang="en-US" sz="2400" b="1" kern="0" dirty="0">
                <a:solidFill>
                  <a:srgbClr val="0000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）逻辑图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35" name="Group 11">
            <a:extLst>
              <a:ext uri="{FF2B5EF4-FFF2-40B4-BE49-F238E27FC236}">
                <a16:creationId xmlns:a16="http://schemas.microsoft.com/office/drawing/2014/main" id="{0A69D1D8-A0B4-4745-7135-66F20261CE44}"/>
              </a:ext>
            </a:extLst>
          </p:cNvPr>
          <p:cNvGrpSpPr>
            <a:grpSpLocks/>
          </p:cNvGrpSpPr>
          <p:nvPr/>
        </p:nvGrpSpPr>
        <p:grpSpPr bwMode="auto">
          <a:xfrm>
            <a:off x="5424347" y="4750352"/>
            <a:ext cx="5524500" cy="1601788"/>
            <a:chOff x="1105" y="1764"/>
            <a:chExt cx="3480" cy="1009"/>
          </a:xfrm>
        </p:grpSpPr>
        <p:sp>
          <p:nvSpPr>
            <p:cNvPr id="36" name="Rectangle 12">
              <a:extLst>
                <a:ext uri="{FF2B5EF4-FFF2-40B4-BE49-F238E27FC236}">
                  <a16:creationId xmlns:a16="http://schemas.microsoft.com/office/drawing/2014/main" id="{9BA20CD9-E30E-8A88-72AC-3F3A32983E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" y="1888"/>
              <a:ext cx="24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b="1" i="1" dirty="0">
                  <a:latin typeface="Garamond" panose="02020404030301010803" pitchFamily="18" charset="0"/>
                  <a:ea typeface="宋体-方正超大字符集" pitchFamily="65" charset="-122"/>
                </a:rPr>
                <a:t>A</a:t>
              </a:r>
            </a:p>
          </p:txBody>
        </p:sp>
        <p:sp>
          <p:nvSpPr>
            <p:cNvPr id="37" name="Rectangle 13">
              <a:extLst>
                <a:ext uri="{FF2B5EF4-FFF2-40B4-BE49-F238E27FC236}">
                  <a16:creationId xmlns:a16="http://schemas.microsoft.com/office/drawing/2014/main" id="{4A81F79C-A142-014D-8F09-BA8B0AB009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" y="2482"/>
              <a:ext cx="24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b="1" i="1" dirty="0">
                  <a:latin typeface="Garamond" panose="02020404030301010803" pitchFamily="18" charset="0"/>
                  <a:ea typeface="宋体-方正超大字符集" pitchFamily="65" charset="-122"/>
                </a:rPr>
                <a:t>B</a:t>
              </a:r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AD276B43-AA87-00F0-7D2F-9D89C7C61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9" y="2394"/>
              <a:ext cx="21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0</a:t>
              </a:r>
            </a:p>
          </p:txBody>
        </p:sp>
        <p:sp>
          <p:nvSpPr>
            <p:cNvPr id="39" name="Rectangle 15">
              <a:extLst>
                <a:ext uri="{FF2B5EF4-FFF2-40B4-BE49-F238E27FC236}">
                  <a16:creationId xmlns:a16="http://schemas.microsoft.com/office/drawing/2014/main" id="{5DB277AA-9916-70D7-6D10-0FBB17806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1" y="1777"/>
              <a:ext cx="21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0</a:t>
              </a:r>
            </a:p>
          </p:txBody>
        </p:sp>
        <p:sp>
          <p:nvSpPr>
            <p:cNvPr id="40" name="Line 16">
              <a:extLst>
                <a:ext uri="{FF2B5EF4-FFF2-40B4-BE49-F238E27FC236}">
                  <a16:creationId xmlns:a16="http://schemas.microsoft.com/office/drawing/2014/main" id="{C3F2A0E3-0964-4C7C-1DD6-10EEDA6E7C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2" y="1781"/>
              <a:ext cx="6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/>
            </a:p>
          </p:txBody>
        </p:sp>
        <p:sp>
          <p:nvSpPr>
            <p:cNvPr id="41" name="Line 17">
              <a:extLst>
                <a:ext uri="{FF2B5EF4-FFF2-40B4-BE49-F238E27FC236}">
                  <a16:creationId xmlns:a16="http://schemas.microsoft.com/office/drawing/2014/main" id="{DA4E62EF-ED7B-FAFA-9CE7-F39480B713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78" y="1781"/>
              <a:ext cx="4" cy="3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/>
            </a:p>
          </p:txBody>
        </p:sp>
        <p:sp>
          <p:nvSpPr>
            <p:cNvPr id="42" name="Line 18">
              <a:extLst>
                <a:ext uri="{FF2B5EF4-FFF2-40B4-BE49-F238E27FC236}">
                  <a16:creationId xmlns:a16="http://schemas.microsoft.com/office/drawing/2014/main" id="{F9B7C5D4-1D92-027E-5B82-3A766BF767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2117"/>
              <a:ext cx="31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/>
            </a:p>
          </p:txBody>
        </p:sp>
        <p:sp>
          <p:nvSpPr>
            <p:cNvPr id="43" name="Line 19">
              <a:extLst>
                <a:ext uri="{FF2B5EF4-FFF2-40B4-BE49-F238E27FC236}">
                  <a16:creationId xmlns:a16="http://schemas.microsoft.com/office/drawing/2014/main" id="{CB85878C-6054-AA21-518E-9EDF9C76FC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09" y="2371"/>
              <a:ext cx="5" cy="33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/>
            </a:p>
          </p:txBody>
        </p:sp>
        <p:sp>
          <p:nvSpPr>
            <p:cNvPr id="44" name="Line 20">
              <a:extLst>
                <a:ext uri="{FF2B5EF4-FFF2-40B4-BE49-F238E27FC236}">
                  <a16:creationId xmlns:a16="http://schemas.microsoft.com/office/drawing/2014/main" id="{1E7E7B07-6FF2-FC63-E757-5EDCDB54AD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6" y="2704"/>
              <a:ext cx="157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/>
            </a:p>
          </p:txBody>
        </p:sp>
        <p:sp>
          <p:nvSpPr>
            <p:cNvPr id="45" name="Line 21">
              <a:extLst>
                <a:ext uri="{FF2B5EF4-FFF2-40B4-BE49-F238E27FC236}">
                  <a16:creationId xmlns:a16="http://schemas.microsoft.com/office/drawing/2014/main" id="{8C46323D-5F6C-D37A-CB45-06F8FF4A60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4" y="1772"/>
              <a:ext cx="0" cy="34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/>
            </a:p>
          </p:txBody>
        </p:sp>
        <p:sp>
          <p:nvSpPr>
            <p:cNvPr id="46" name="Line 22">
              <a:extLst>
                <a:ext uri="{FF2B5EF4-FFF2-40B4-BE49-F238E27FC236}">
                  <a16:creationId xmlns:a16="http://schemas.microsoft.com/office/drawing/2014/main" id="{037A2915-7562-E389-35AE-9E64856EDE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2" y="2115"/>
              <a:ext cx="627" cy="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/>
            </a:p>
          </p:txBody>
        </p:sp>
        <p:sp>
          <p:nvSpPr>
            <p:cNvPr id="47" name="Line 23">
              <a:extLst>
                <a:ext uri="{FF2B5EF4-FFF2-40B4-BE49-F238E27FC236}">
                  <a16:creationId xmlns:a16="http://schemas.microsoft.com/office/drawing/2014/main" id="{4361D465-7EC3-F23C-B69C-6E802B0521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69" y="1764"/>
              <a:ext cx="1" cy="35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/>
            </a:p>
          </p:txBody>
        </p:sp>
        <p:sp>
          <p:nvSpPr>
            <p:cNvPr id="48" name="Line 24">
              <a:extLst>
                <a:ext uri="{FF2B5EF4-FFF2-40B4-BE49-F238E27FC236}">
                  <a16:creationId xmlns:a16="http://schemas.microsoft.com/office/drawing/2014/main" id="{7A732ED0-7162-1F48-3589-9DD6685DC7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5" y="2117"/>
              <a:ext cx="3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/>
            </a:p>
          </p:txBody>
        </p:sp>
        <p:sp>
          <p:nvSpPr>
            <p:cNvPr id="49" name="Line 25">
              <a:extLst>
                <a:ext uri="{FF2B5EF4-FFF2-40B4-BE49-F238E27FC236}">
                  <a16:creationId xmlns:a16="http://schemas.microsoft.com/office/drawing/2014/main" id="{2CD655D7-CC65-1E00-0A86-D348C01924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0" y="2688"/>
              <a:ext cx="31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/>
            </a:p>
          </p:txBody>
        </p:sp>
        <p:sp>
          <p:nvSpPr>
            <p:cNvPr id="50" name="Line 26">
              <a:extLst>
                <a:ext uri="{FF2B5EF4-FFF2-40B4-BE49-F238E27FC236}">
                  <a16:creationId xmlns:a16="http://schemas.microsoft.com/office/drawing/2014/main" id="{82CB8073-6A36-B0ED-DFE5-30AF47C3B1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9" y="1772"/>
              <a:ext cx="6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/>
            </a:p>
          </p:txBody>
        </p:sp>
        <p:sp>
          <p:nvSpPr>
            <p:cNvPr id="51" name="Line 27">
              <a:extLst>
                <a:ext uri="{FF2B5EF4-FFF2-40B4-BE49-F238E27FC236}">
                  <a16:creationId xmlns:a16="http://schemas.microsoft.com/office/drawing/2014/main" id="{BCE25F25-62FC-EE02-23FF-73812B77B6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52" y="2376"/>
              <a:ext cx="126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/>
            </a:p>
          </p:txBody>
        </p:sp>
        <p:sp>
          <p:nvSpPr>
            <p:cNvPr id="52" name="Rectangle 28">
              <a:extLst>
                <a:ext uri="{FF2B5EF4-FFF2-40B4-BE49-F238E27FC236}">
                  <a16:creationId xmlns:a16="http://schemas.microsoft.com/office/drawing/2014/main" id="{F4EB7AD3-A1FF-0C40-05A1-A9E21E25BB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2" y="1767"/>
              <a:ext cx="21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b="1">
                  <a:latin typeface="黑体" panose="02010609060101010101" pitchFamily="49" charset="-122"/>
                  <a:ea typeface="黑体" panose="02010609060101010101" pitchFamily="49" charset="-122"/>
                </a:rPr>
                <a:t>0</a:t>
              </a:r>
            </a:p>
          </p:txBody>
        </p:sp>
        <p:sp>
          <p:nvSpPr>
            <p:cNvPr id="53" name="Line 29">
              <a:extLst>
                <a:ext uri="{FF2B5EF4-FFF2-40B4-BE49-F238E27FC236}">
                  <a16:creationId xmlns:a16="http://schemas.microsoft.com/office/drawing/2014/main" id="{F867B623-16D4-47CE-03BB-1ECEDD05A7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2" y="1781"/>
              <a:ext cx="6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/>
            </a:p>
          </p:txBody>
        </p:sp>
        <p:sp>
          <p:nvSpPr>
            <p:cNvPr id="54" name="Line 30">
              <a:extLst>
                <a:ext uri="{FF2B5EF4-FFF2-40B4-BE49-F238E27FC236}">
                  <a16:creationId xmlns:a16="http://schemas.microsoft.com/office/drawing/2014/main" id="{5EB74CD1-5A3E-E912-0535-945476A275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1" y="2117"/>
              <a:ext cx="66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/>
            </a:p>
          </p:txBody>
        </p:sp>
        <p:sp>
          <p:nvSpPr>
            <p:cNvPr id="55" name="Rectangle 31">
              <a:extLst>
                <a:ext uri="{FF2B5EF4-FFF2-40B4-BE49-F238E27FC236}">
                  <a16:creationId xmlns:a16="http://schemas.microsoft.com/office/drawing/2014/main" id="{A40C71DC-A23B-F1E7-8EE1-26E67B9BC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6" y="1776"/>
              <a:ext cx="21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b="1">
                  <a:latin typeface="黑体" panose="02010609060101010101" pitchFamily="49" charset="-122"/>
                  <a:ea typeface="黑体" panose="02010609060101010101" pitchFamily="49" charset="-122"/>
                </a:rPr>
                <a:t>0</a:t>
              </a:r>
            </a:p>
          </p:txBody>
        </p:sp>
        <p:sp>
          <p:nvSpPr>
            <p:cNvPr id="56" name="Rectangle 32">
              <a:extLst>
                <a:ext uri="{FF2B5EF4-FFF2-40B4-BE49-F238E27FC236}">
                  <a16:creationId xmlns:a16="http://schemas.microsoft.com/office/drawing/2014/main" id="{C9136820-5ECB-8800-0E52-3DF0C2673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2" y="1767"/>
              <a:ext cx="21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b="1">
                  <a:latin typeface="黑体" panose="02010609060101010101" pitchFamily="49" charset="-122"/>
                  <a:ea typeface="黑体" panose="02010609060101010101" pitchFamily="49" charset="-122"/>
                </a:rPr>
                <a:t>0</a:t>
              </a:r>
            </a:p>
          </p:txBody>
        </p:sp>
        <p:sp>
          <p:nvSpPr>
            <p:cNvPr id="57" name="Rectangle 33">
              <a:extLst>
                <a:ext uri="{FF2B5EF4-FFF2-40B4-BE49-F238E27FC236}">
                  <a16:creationId xmlns:a16="http://schemas.microsoft.com/office/drawing/2014/main" id="{6C0BF01E-CF40-EC20-821D-4A9817F78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5" y="1796"/>
              <a:ext cx="21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</a:p>
          </p:txBody>
        </p:sp>
        <p:sp>
          <p:nvSpPr>
            <p:cNvPr id="58" name="Rectangle 34">
              <a:extLst>
                <a:ext uri="{FF2B5EF4-FFF2-40B4-BE49-F238E27FC236}">
                  <a16:creationId xmlns:a16="http://schemas.microsoft.com/office/drawing/2014/main" id="{A5D76247-7955-FFF3-EED3-5EFA462399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5" y="2390"/>
              <a:ext cx="21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b="1"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</a:p>
          </p:txBody>
        </p:sp>
        <p:sp>
          <p:nvSpPr>
            <p:cNvPr id="59" name="Rectangle 35">
              <a:extLst>
                <a:ext uri="{FF2B5EF4-FFF2-40B4-BE49-F238E27FC236}">
                  <a16:creationId xmlns:a16="http://schemas.microsoft.com/office/drawing/2014/main" id="{6B98B516-FA6D-83CD-D4CE-6FAA2297F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3" y="2386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0</a:t>
              </a:r>
            </a:p>
          </p:txBody>
        </p:sp>
        <p:sp>
          <p:nvSpPr>
            <p:cNvPr id="60" name="Rectangle 36">
              <a:extLst>
                <a:ext uri="{FF2B5EF4-FFF2-40B4-BE49-F238E27FC236}">
                  <a16:creationId xmlns:a16="http://schemas.microsoft.com/office/drawing/2014/main" id="{454FBD8D-0A09-343A-0DD8-20763976E8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2" y="2373"/>
              <a:ext cx="21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0</a:t>
              </a:r>
            </a:p>
          </p:txBody>
        </p:sp>
        <p:sp>
          <p:nvSpPr>
            <p:cNvPr id="61" name="Rectangle 37">
              <a:extLst>
                <a:ext uri="{FF2B5EF4-FFF2-40B4-BE49-F238E27FC236}">
                  <a16:creationId xmlns:a16="http://schemas.microsoft.com/office/drawing/2014/main" id="{22A0DCE7-AD08-1C98-93D9-04B320EEBE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8" y="2389"/>
              <a:ext cx="21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0</a:t>
              </a:r>
            </a:p>
          </p:txBody>
        </p:sp>
        <p:sp>
          <p:nvSpPr>
            <p:cNvPr id="62" name="Line 38">
              <a:extLst>
                <a:ext uri="{FF2B5EF4-FFF2-40B4-BE49-F238E27FC236}">
                  <a16:creationId xmlns:a16="http://schemas.microsoft.com/office/drawing/2014/main" id="{297DF64B-84DD-2E9E-A226-05A205A002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46" y="1781"/>
              <a:ext cx="5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/>
            </a:p>
          </p:txBody>
        </p:sp>
        <p:sp>
          <p:nvSpPr>
            <p:cNvPr id="63" name="Line 39">
              <a:extLst>
                <a:ext uri="{FF2B5EF4-FFF2-40B4-BE49-F238E27FC236}">
                  <a16:creationId xmlns:a16="http://schemas.microsoft.com/office/drawing/2014/main" id="{7A7F999F-0E8A-46BE-8C5B-8ED5DC8E62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38" y="2367"/>
              <a:ext cx="0" cy="33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/>
            </a:p>
          </p:txBody>
        </p:sp>
        <p:sp>
          <p:nvSpPr>
            <p:cNvPr id="64" name="Rectangle 40">
              <a:extLst>
                <a:ext uri="{FF2B5EF4-FFF2-40B4-BE49-F238E27FC236}">
                  <a16:creationId xmlns:a16="http://schemas.microsoft.com/office/drawing/2014/main" id="{E08F7073-C7B7-5707-F940-64E130186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0" y="1783"/>
              <a:ext cx="21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b="1"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</a:p>
          </p:txBody>
        </p:sp>
        <p:sp>
          <p:nvSpPr>
            <p:cNvPr id="65" name="Rectangle 41">
              <a:extLst>
                <a:ext uri="{FF2B5EF4-FFF2-40B4-BE49-F238E27FC236}">
                  <a16:creationId xmlns:a16="http://schemas.microsoft.com/office/drawing/2014/main" id="{C65A1486-B66D-8AD8-BA75-7E49E1B89D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" y="2390"/>
              <a:ext cx="21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b="1"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</a:p>
          </p:txBody>
        </p:sp>
      </p:grpSp>
      <p:sp>
        <p:nvSpPr>
          <p:cNvPr id="66" name="Text Box 58">
            <a:extLst>
              <a:ext uri="{FF2B5EF4-FFF2-40B4-BE49-F238E27FC236}">
                <a16:creationId xmlns:a16="http://schemas.microsoft.com/office/drawing/2014/main" id="{EBA3F842-2CF9-A206-9449-B0C470EE45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4845" y="4025197"/>
            <a:ext cx="6734042" cy="33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lvl="0" algn="just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r>
              <a:rPr kumimoji="1" lang="zh-CN" altLang="en-US" sz="2400" b="1" kern="0" dirty="0">
                <a:solidFill>
                  <a:srgbClr val="0000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）波形图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15423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26860-64F1-6FCD-FDB7-74D91ACA7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9AA4150C-8668-1A8F-9C14-853D9EEEC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93805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原理</a:t>
            </a:r>
          </a:p>
        </p:txBody>
      </p:sp>
      <p:grpSp>
        <p:nvGrpSpPr>
          <p:cNvPr id="3" name="Group 264">
            <a:extLst>
              <a:ext uri="{FF2B5EF4-FFF2-40B4-BE49-F238E27FC236}">
                <a16:creationId xmlns:a16="http://schemas.microsoft.com/office/drawing/2014/main" id="{038FD015-0062-0DAA-8C39-083A40CD06AB}"/>
              </a:ext>
            </a:extLst>
          </p:cNvPr>
          <p:cNvGrpSpPr>
            <a:grpSpLocks/>
          </p:cNvGrpSpPr>
          <p:nvPr/>
        </p:nvGrpSpPr>
        <p:grpSpPr bwMode="auto">
          <a:xfrm>
            <a:off x="2347933" y="1700808"/>
            <a:ext cx="3420380" cy="2927351"/>
            <a:chOff x="2562" y="1033"/>
            <a:chExt cx="2994" cy="1844"/>
          </a:xfrm>
        </p:grpSpPr>
        <p:sp>
          <p:nvSpPr>
            <p:cNvPr id="4" name="Rectangle 80">
              <a:extLst>
                <a:ext uri="{FF2B5EF4-FFF2-40B4-BE49-F238E27FC236}">
                  <a16:creationId xmlns:a16="http://schemas.microsoft.com/office/drawing/2014/main" id="{47A9CE2A-0733-3DB8-35AB-455E5A8CE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" y="1033"/>
              <a:ext cx="97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2400" dirty="0">
                  <a:solidFill>
                    <a:srgbClr val="000066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Arial" panose="020B0604020202020204" pitchFamily="34" charset="0"/>
                </a:rPr>
                <a:t>真值表</a:t>
              </a:r>
            </a:p>
          </p:txBody>
        </p:sp>
        <p:sp>
          <p:nvSpPr>
            <p:cNvPr id="5" name="Rectangle 138">
              <a:extLst>
                <a:ext uri="{FF2B5EF4-FFF2-40B4-BE49-F238E27FC236}">
                  <a16:creationId xmlns:a16="http://schemas.microsoft.com/office/drawing/2014/main" id="{A75D08AE-F788-B223-DBEC-E21060693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5" y="2628"/>
              <a:ext cx="621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1" lang="en-US" altLang="zh-CN" sz="2000" b="0">
                <a:solidFill>
                  <a:srgbClr val="000066"/>
                </a:solidFill>
                <a:latin typeface="Times New Roman" panose="02020603050405020304" pitchFamily="18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137">
              <a:extLst>
                <a:ext uri="{FF2B5EF4-FFF2-40B4-BE49-F238E27FC236}">
                  <a16:creationId xmlns:a16="http://schemas.microsoft.com/office/drawing/2014/main" id="{78A0FD5C-AA44-F002-8AD8-E64B583B2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3" y="2628"/>
              <a:ext cx="622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0</a:t>
              </a:r>
              <a:endParaRPr kumimoji="1" lang="en-US" altLang="zh-CN" sz="2000" b="0">
                <a:solidFill>
                  <a:srgbClr val="000066"/>
                </a:solidFill>
                <a:latin typeface="Times New Roman" panose="02020603050405020304" pitchFamily="18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136">
              <a:extLst>
                <a:ext uri="{FF2B5EF4-FFF2-40B4-BE49-F238E27FC236}">
                  <a16:creationId xmlns:a16="http://schemas.microsoft.com/office/drawing/2014/main" id="{F279E36A-0D54-2503-4509-B2D74448C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2628"/>
              <a:ext cx="617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0</a:t>
              </a:r>
              <a:endParaRPr kumimoji="1" lang="en-US" altLang="zh-CN" sz="2000" b="0">
                <a:solidFill>
                  <a:srgbClr val="000066"/>
                </a:solidFill>
                <a:latin typeface="Times New Roman" panose="02020603050405020304" pitchFamily="18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135">
              <a:extLst>
                <a:ext uri="{FF2B5EF4-FFF2-40B4-BE49-F238E27FC236}">
                  <a16:creationId xmlns:a16="http://schemas.microsoft.com/office/drawing/2014/main" id="{1255C1AA-B2DA-B6AF-9DC0-6946CBF68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8" y="2628"/>
              <a:ext cx="588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1" lang="en-US" altLang="zh-CN" sz="2000" b="0">
                <a:solidFill>
                  <a:srgbClr val="000066"/>
                </a:solidFill>
                <a:latin typeface="Times New Roman" panose="02020603050405020304" pitchFamily="18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134">
              <a:extLst>
                <a:ext uri="{FF2B5EF4-FFF2-40B4-BE49-F238E27FC236}">
                  <a16:creationId xmlns:a16="http://schemas.microsoft.com/office/drawing/2014/main" id="{03377F0F-95E7-DD26-7D14-19D3197A4D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2" y="2628"/>
              <a:ext cx="546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1" lang="en-US" altLang="zh-CN" sz="2000" b="0">
                <a:solidFill>
                  <a:srgbClr val="000066"/>
                </a:solidFill>
                <a:latin typeface="Times New Roman" panose="02020603050405020304" pitchFamily="18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133">
              <a:extLst>
                <a:ext uri="{FF2B5EF4-FFF2-40B4-BE49-F238E27FC236}">
                  <a16:creationId xmlns:a16="http://schemas.microsoft.com/office/drawing/2014/main" id="{86FBFE84-B287-2701-55FB-5ABF85509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5" y="2379"/>
              <a:ext cx="621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0</a:t>
              </a:r>
              <a:endParaRPr kumimoji="1" lang="en-US" altLang="zh-CN" sz="2000" b="0">
                <a:solidFill>
                  <a:srgbClr val="000066"/>
                </a:solidFill>
                <a:latin typeface="Times New Roman" panose="02020603050405020304" pitchFamily="18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32">
              <a:extLst>
                <a:ext uri="{FF2B5EF4-FFF2-40B4-BE49-F238E27FC236}">
                  <a16:creationId xmlns:a16="http://schemas.microsoft.com/office/drawing/2014/main" id="{AE982198-27A3-7F24-DDD3-7B14FF5C68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3" y="2379"/>
              <a:ext cx="622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0</a:t>
              </a:r>
              <a:endParaRPr kumimoji="1" lang="en-US" altLang="zh-CN" sz="2000" b="0">
                <a:solidFill>
                  <a:srgbClr val="000066"/>
                </a:solidFill>
                <a:latin typeface="Times New Roman" panose="02020603050405020304" pitchFamily="18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Rectangle 131">
              <a:extLst>
                <a:ext uri="{FF2B5EF4-FFF2-40B4-BE49-F238E27FC236}">
                  <a16:creationId xmlns:a16="http://schemas.microsoft.com/office/drawing/2014/main" id="{CDAA0F3A-2909-489B-5585-5B641FFA5A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2379"/>
              <a:ext cx="617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1" lang="en-US" altLang="zh-CN" sz="2000" b="0">
                <a:solidFill>
                  <a:srgbClr val="000066"/>
                </a:solidFill>
                <a:latin typeface="Times New Roman" panose="02020603050405020304" pitchFamily="18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Rectangle 130">
              <a:extLst>
                <a:ext uri="{FF2B5EF4-FFF2-40B4-BE49-F238E27FC236}">
                  <a16:creationId xmlns:a16="http://schemas.microsoft.com/office/drawing/2014/main" id="{EDDDB162-CCD7-47C8-5CFB-D7FF9B5BB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8" y="2379"/>
              <a:ext cx="588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0</a:t>
              </a:r>
              <a:endParaRPr kumimoji="1" lang="en-US" altLang="zh-CN" sz="2000" b="0">
                <a:solidFill>
                  <a:srgbClr val="000066"/>
                </a:solidFill>
                <a:latin typeface="Times New Roman" panose="02020603050405020304" pitchFamily="18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Rectangle 129">
              <a:extLst>
                <a:ext uri="{FF2B5EF4-FFF2-40B4-BE49-F238E27FC236}">
                  <a16:creationId xmlns:a16="http://schemas.microsoft.com/office/drawing/2014/main" id="{D21C82D8-DD39-033C-DDE8-B22225D5E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2" y="2379"/>
              <a:ext cx="546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1" lang="en-US" altLang="zh-CN" sz="2000" b="0">
                <a:solidFill>
                  <a:srgbClr val="000066"/>
                </a:solidFill>
                <a:latin typeface="Times New Roman" panose="02020603050405020304" pitchFamily="18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28">
              <a:extLst>
                <a:ext uri="{FF2B5EF4-FFF2-40B4-BE49-F238E27FC236}">
                  <a16:creationId xmlns:a16="http://schemas.microsoft.com/office/drawing/2014/main" id="{FF9F5919-7DF0-12E7-4B72-EF4C83058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5" y="2130"/>
              <a:ext cx="621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0</a:t>
              </a:r>
              <a:endParaRPr kumimoji="1" lang="en-US" altLang="zh-CN" sz="2000" b="0">
                <a:solidFill>
                  <a:srgbClr val="000066"/>
                </a:solidFill>
                <a:latin typeface="Times New Roman" panose="02020603050405020304" pitchFamily="18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Rectangle 127">
              <a:extLst>
                <a:ext uri="{FF2B5EF4-FFF2-40B4-BE49-F238E27FC236}">
                  <a16:creationId xmlns:a16="http://schemas.microsoft.com/office/drawing/2014/main" id="{6DBF204A-37E6-9827-CD47-C567DA387A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3" y="2130"/>
              <a:ext cx="622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1" lang="en-US" altLang="zh-CN" sz="2000" b="0">
                <a:solidFill>
                  <a:srgbClr val="000066"/>
                </a:solidFill>
                <a:latin typeface="Times New Roman" panose="02020603050405020304" pitchFamily="18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Rectangle 126">
              <a:extLst>
                <a:ext uri="{FF2B5EF4-FFF2-40B4-BE49-F238E27FC236}">
                  <a16:creationId xmlns:a16="http://schemas.microsoft.com/office/drawing/2014/main" id="{CFCC18F1-1278-56DC-2D62-C3F76A33BC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2130"/>
              <a:ext cx="617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0</a:t>
              </a:r>
              <a:endParaRPr kumimoji="1" lang="en-US" altLang="zh-CN" sz="2000" b="0">
                <a:solidFill>
                  <a:srgbClr val="000066"/>
                </a:solidFill>
                <a:latin typeface="Times New Roman" panose="02020603050405020304" pitchFamily="18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25">
              <a:extLst>
                <a:ext uri="{FF2B5EF4-FFF2-40B4-BE49-F238E27FC236}">
                  <a16:creationId xmlns:a16="http://schemas.microsoft.com/office/drawing/2014/main" id="{A4118EF0-A86B-EE47-6D9F-47A1C7E2D6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8" y="2130"/>
              <a:ext cx="588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1" lang="en-US" altLang="zh-CN" sz="2000" b="0">
                <a:solidFill>
                  <a:srgbClr val="000066"/>
                </a:solidFill>
                <a:latin typeface="Times New Roman" panose="02020603050405020304" pitchFamily="18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24">
              <a:extLst>
                <a:ext uri="{FF2B5EF4-FFF2-40B4-BE49-F238E27FC236}">
                  <a16:creationId xmlns:a16="http://schemas.microsoft.com/office/drawing/2014/main" id="{E0767F06-FB51-09B0-45B6-CEBD6026CC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2" y="2130"/>
              <a:ext cx="546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0</a:t>
              </a:r>
              <a:endParaRPr kumimoji="1" lang="en-US" altLang="zh-CN" sz="2000" b="0">
                <a:solidFill>
                  <a:srgbClr val="000066"/>
                </a:solidFill>
                <a:latin typeface="Times New Roman" panose="02020603050405020304" pitchFamily="18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Rectangle 123">
              <a:extLst>
                <a:ext uri="{FF2B5EF4-FFF2-40B4-BE49-F238E27FC236}">
                  <a16:creationId xmlns:a16="http://schemas.microsoft.com/office/drawing/2014/main" id="{3F7C6A4F-3F78-B45C-EFBD-970DFDE981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5" y="1881"/>
              <a:ext cx="621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1</a:t>
              </a:r>
              <a:endParaRPr kumimoji="1" lang="en-US" altLang="zh-CN" sz="2000" b="0">
                <a:solidFill>
                  <a:srgbClr val="000066"/>
                </a:solidFill>
                <a:latin typeface="Times New Roman" panose="02020603050405020304" pitchFamily="18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Rectangle 122">
              <a:extLst>
                <a:ext uri="{FF2B5EF4-FFF2-40B4-BE49-F238E27FC236}">
                  <a16:creationId xmlns:a16="http://schemas.microsoft.com/office/drawing/2014/main" id="{AD993042-14F7-4377-89E8-4A7D3D757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3" y="1881"/>
              <a:ext cx="622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0</a:t>
              </a:r>
              <a:endParaRPr kumimoji="1" lang="en-US" altLang="zh-CN" sz="2000" b="0">
                <a:solidFill>
                  <a:srgbClr val="000066"/>
                </a:solidFill>
                <a:latin typeface="Times New Roman" panose="02020603050405020304" pitchFamily="18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Rectangle 121">
              <a:extLst>
                <a:ext uri="{FF2B5EF4-FFF2-40B4-BE49-F238E27FC236}">
                  <a16:creationId xmlns:a16="http://schemas.microsoft.com/office/drawing/2014/main" id="{FE57D5D9-603D-AD1D-E191-E47A127430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1881"/>
              <a:ext cx="617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0</a:t>
              </a:r>
              <a:endParaRPr kumimoji="1" lang="en-US" altLang="zh-CN" sz="2000" b="0">
                <a:solidFill>
                  <a:srgbClr val="000066"/>
                </a:solidFill>
                <a:latin typeface="Times New Roman" panose="02020603050405020304" pitchFamily="18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Rectangle 120">
              <a:extLst>
                <a:ext uri="{FF2B5EF4-FFF2-40B4-BE49-F238E27FC236}">
                  <a16:creationId xmlns:a16="http://schemas.microsoft.com/office/drawing/2014/main" id="{156FB519-EED0-87F4-5424-2D69992C8C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8" y="1881"/>
              <a:ext cx="588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0</a:t>
              </a:r>
              <a:endParaRPr kumimoji="1" lang="en-US" altLang="zh-CN" sz="2000" b="0">
                <a:solidFill>
                  <a:srgbClr val="000066"/>
                </a:solidFill>
                <a:latin typeface="Times New Roman" panose="02020603050405020304" pitchFamily="18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24" name="Rectangle 119">
              <a:extLst>
                <a:ext uri="{FF2B5EF4-FFF2-40B4-BE49-F238E27FC236}">
                  <a16:creationId xmlns:a16="http://schemas.microsoft.com/office/drawing/2014/main" id="{FCE797BF-34EE-530B-0AC0-665F8C23D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2" y="1881"/>
              <a:ext cx="546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  <a:ea typeface="华康简宋" charset="-122"/>
                  <a:cs typeface="Times New Roman" panose="02020603050405020304" pitchFamily="18" charset="0"/>
                </a:rPr>
                <a:t>0</a:t>
              </a:r>
              <a:endParaRPr kumimoji="1" lang="en-US" altLang="zh-CN" sz="2000" b="0">
                <a:solidFill>
                  <a:srgbClr val="000066"/>
                </a:solidFill>
                <a:latin typeface="Times New Roman" panose="02020603050405020304" pitchFamily="18" charset="0"/>
                <a:ea typeface="华康简宋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Rectangle 118">
              <a:extLst>
                <a:ext uri="{FF2B5EF4-FFF2-40B4-BE49-F238E27FC236}">
                  <a16:creationId xmlns:a16="http://schemas.microsoft.com/office/drawing/2014/main" id="{261016BB-77FD-0592-17B2-5AC69915F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5" y="1611"/>
              <a:ext cx="62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000" i="1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F</a:t>
              </a:r>
              <a:r>
                <a:rPr kumimoji="1" lang="en-US" altLang="zh-CN" sz="2000" i="1" baseline="-3000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A</a:t>
              </a:r>
              <a:r>
                <a:rPr kumimoji="1" lang="en-US" altLang="zh-CN" sz="2000" baseline="-3000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=</a:t>
              </a:r>
              <a:r>
                <a:rPr kumimoji="1" lang="en-US" altLang="zh-CN" sz="2000" i="1" baseline="-3000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B</a:t>
              </a:r>
              <a:endParaRPr kumimoji="1" lang="en-US" altLang="zh-CN" sz="2000" i="1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Rectangle 117">
              <a:extLst>
                <a:ext uri="{FF2B5EF4-FFF2-40B4-BE49-F238E27FC236}">
                  <a16:creationId xmlns:a16="http://schemas.microsoft.com/office/drawing/2014/main" id="{FDE14D88-1F65-2F55-AD86-2C8CE62EC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3" y="1611"/>
              <a:ext cx="62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000" i="1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F</a:t>
              </a:r>
              <a:r>
                <a:rPr kumimoji="1" lang="en-US" altLang="zh-CN" sz="2000" i="1" baseline="-30000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A</a:t>
              </a:r>
              <a:r>
                <a:rPr kumimoji="1" lang="en-US" altLang="zh-CN" sz="2000" baseline="-30000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&lt;</a:t>
              </a:r>
              <a:r>
                <a:rPr kumimoji="1" lang="en-US" altLang="zh-CN" sz="2000" i="1" baseline="-30000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B</a:t>
              </a:r>
              <a:endParaRPr kumimoji="1" lang="en-US" altLang="zh-CN" sz="2000" i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Rectangle 116">
              <a:extLst>
                <a:ext uri="{FF2B5EF4-FFF2-40B4-BE49-F238E27FC236}">
                  <a16:creationId xmlns:a16="http://schemas.microsoft.com/office/drawing/2014/main" id="{9F1BFD7D-E09C-EE04-493E-00162199CC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1611"/>
              <a:ext cx="61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000" i="1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F</a:t>
              </a:r>
              <a:r>
                <a:rPr kumimoji="1" lang="en-US" altLang="zh-CN" sz="2000" i="1" baseline="-30000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A</a:t>
              </a:r>
              <a:r>
                <a:rPr kumimoji="1" lang="en-US" altLang="zh-CN" sz="2000" baseline="-30000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&gt;</a:t>
              </a:r>
              <a:r>
                <a:rPr kumimoji="1" lang="en-US" altLang="zh-CN" sz="2000" i="1" baseline="-30000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B</a:t>
              </a:r>
              <a:endParaRPr kumimoji="1" lang="en-US" altLang="zh-CN" sz="2000" i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Rectangle 115">
              <a:extLst>
                <a:ext uri="{FF2B5EF4-FFF2-40B4-BE49-F238E27FC236}">
                  <a16:creationId xmlns:a16="http://schemas.microsoft.com/office/drawing/2014/main" id="{8D2DFE64-0DED-2EAF-3124-E367300B49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8" y="1611"/>
              <a:ext cx="58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000" i="1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B</a:t>
              </a:r>
              <a:endParaRPr kumimoji="1"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9" name="Rectangle 114">
              <a:extLst>
                <a:ext uri="{FF2B5EF4-FFF2-40B4-BE49-F238E27FC236}">
                  <a16:creationId xmlns:a16="http://schemas.microsoft.com/office/drawing/2014/main" id="{683CA151-B39C-1147-97A7-0352DFB20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2" y="1611"/>
              <a:ext cx="54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000" i="1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A</a:t>
              </a:r>
              <a:endParaRPr kumimoji="1"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Rectangle 111">
              <a:extLst>
                <a:ext uri="{FF2B5EF4-FFF2-40B4-BE49-F238E27FC236}">
                  <a16:creationId xmlns:a16="http://schemas.microsoft.com/office/drawing/2014/main" id="{6C4C7713-12F5-DCE6-CBDB-935D3EDF14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1340"/>
              <a:ext cx="1860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2000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输    出</a:t>
              </a:r>
            </a:p>
          </p:txBody>
        </p:sp>
        <p:sp>
          <p:nvSpPr>
            <p:cNvPr id="31" name="Rectangle 109">
              <a:extLst>
                <a:ext uri="{FF2B5EF4-FFF2-40B4-BE49-F238E27FC236}">
                  <a16:creationId xmlns:a16="http://schemas.microsoft.com/office/drawing/2014/main" id="{37F0F468-08F6-B43B-9E0F-02507DF96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2" y="1340"/>
              <a:ext cx="1134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200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输    入</a:t>
              </a:r>
            </a:p>
          </p:txBody>
        </p:sp>
        <p:sp>
          <p:nvSpPr>
            <p:cNvPr id="32" name="Line 139">
              <a:extLst>
                <a:ext uri="{FF2B5EF4-FFF2-40B4-BE49-F238E27FC236}">
                  <a16:creationId xmlns:a16="http://schemas.microsoft.com/office/drawing/2014/main" id="{8E21567D-1319-1012-CC08-020C4E6284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2" y="1339"/>
              <a:ext cx="2994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33" name="Line 140">
              <a:extLst>
                <a:ext uri="{FF2B5EF4-FFF2-40B4-BE49-F238E27FC236}">
                  <a16:creationId xmlns:a16="http://schemas.microsoft.com/office/drawing/2014/main" id="{62CBF3D4-6491-AA78-D458-2A7865F8D2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2" y="2877"/>
              <a:ext cx="2994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34" name="Line 141">
              <a:extLst>
                <a:ext uri="{FF2B5EF4-FFF2-40B4-BE49-F238E27FC236}">
                  <a16:creationId xmlns:a16="http://schemas.microsoft.com/office/drawing/2014/main" id="{E66B326F-9065-F609-FB4C-43EDCF09B7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2" y="1339"/>
              <a:ext cx="0" cy="153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35" name="Line 142">
              <a:extLst>
                <a:ext uri="{FF2B5EF4-FFF2-40B4-BE49-F238E27FC236}">
                  <a16:creationId xmlns:a16="http://schemas.microsoft.com/office/drawing/2014/main" id="{7ACBBD7E-1C63-0562-4519-EDE18A35C3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56" y="1339"/>
              <a:ext cx="0" cy="153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36" name="Line 145">
              <a:extLst>
                <a:ext uri="{FF2B5EF4-FFF2-40B4-BE49-F238E27FC236}">
                  <a16:creationId xmlns:a16="http://schemas.microsoft.com/office/drawing/2014/main" id="{CB460645-2530-3E72-A5BD-646F57705C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2" y="1589"/>
              <a:ext cx="2994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37" name="Line 148">
              <a:extLst>
                <a:ext uri="{FF2B5EF4-FFF2-40B4-BE49-F238E27FC236}">
                  <a16:creationId xmlns:a16="http://schemas.microsoft.com/office/drawing/2014/main" id="{CA30007F-1A20-EDB9-548D-679C61DA31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1339"/>
              <a:ext cx="0" cy="15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38" name="Line 156">
              <a:extLst>
                <a:ext uri="{FF2B5EF4-FFF2-40B4-BE49-F238E27FC236}">
                  <a16:creationId xmlns:a16="http://schemas.microsoft.com/office/drawing/2014/main" id="{681D57FE-F3A1-875E-39FC-73B38CE4CA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2" y="1881"/>
              <a:ext cx="2994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39" name="Line 158">
              <a:extLst>
                <a:ext uri="{FF2B5EF4-FFF2-40B4-BE49-F238E27FC236}">
                  <a16:creationId xmlns:a16="http://schemas.microsoft.com/office/drawing/2014/main" id="{43F78923-E677-FF8D-42B9-1B15295539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8" y="1589"/>
              <a:ext cx="0" cy="292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40" name="Line 165">
              <a:extLst>
                <a:ext uri="{FF2B5EF4-FFF2-40B4-BE49-F238E27FC236}">
                  <a16:creationId xmlns:a16="http://schemas.microsoft.com/office/drawing/2014/main" id="{91B0E9C0-E3E0-1403-3984-16EE703138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13" y="1589"/>
              <a:ext cx="0" cy="128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41" name="Line 168">
              <a:extLst>
                <a:ext uri="{FF2B5EF4-FFF2-40B4-BE49-F238E27FC236}">
                  <a16:creationId xmlns:a16="http://schemas.microsoft.com/office/drawing/2014/main" id="{156536F8-0CBD-DC99-8650-2AFA17E313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5" y="1589"/>
              <a:ext cx="0" cy="128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42" name="Line 172">
              <a:extLst>
                <a:ext uri="{FF2B5EF4-FFF2-40B4-BE49-F238E27FC236}">
                  <a16:creationId xmlns:a16="http://schemas.microsoft.com/office/drawing/2014/main" id="{D27F52C7-29DA-5A1B-5F9A-D107FA0878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2" y="2130"/>
              <a:ext cx="2994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43" name="Line 174">
              <a:extLst>
                <a:ext uri="{FF2B5EF4-FFF2-40B4-BE49-F238E27FC236}">
                  <a16:creationId xmlns:a16="http://schemas.microsoft.com/office/drawing/2014/main" id="{31583FF0-A256-66AF-5F91-89F77BCA7B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8" y="1881"/>
              <a:ext cx="0" cy="996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44" name="Line 194">
              <a:extLst>
                <a:ext uri="{FF2B5EF4-FFF2-40B4-BE49-F238E27FC236}">
                  <a16:creationId xmlns:a16="http://schemas.microsoft.com/office/drawing/2014/main" id="{D0A4DB47-F8A1-CDD7-90BF-946D6F5963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2" y="2379"/>
              <a:ext cx="2994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45" name="Line 217">
              <a:extLst>
                <a:ext uri="{FF2B5EF4-FFF2-40B4-BE49-F238E27FC236}">
                  <a16:creationId xmlns:a16="http://schemas.microsoft.com/office/drawing/2014/main" id="{A14BAD84-A77D-E2E2-4DF8-C8D975F09E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2" y="2628"/>
              <a:ext cx="2994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78688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08302-006F-64E0-D28F-670B218FF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1F09EB6D-438A-224A-9EA6-6535A4E4E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9586" y="22434"/>
            <a:ext cx="3198293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扩展：串联与并联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E5974CF-632B-40F0-9287-E4143BAEE006}"/>
              </a:ext>
            </a:extLst>
          </p:cNvPr>
          <p:cNvGrpSpPr>
            <a:grpSpLocks/>
          </p:cNvGrpSpPr>
          <p:nvPr/>
        </p:nvGrpSpPr>
        <p:grpSpPr bwMode="auto">
          <a:xfrm>
            <a:off x="1709088" y="738488"/>
            <a:ext cx="8664352" cy="2266099"/>
            <a:chOff x="54" y="1876"/>
            <a:chExt cx="5558" cy="1893"/>
          </a:xfrm>
        </p:grpSpPr>
        <p:graphicFrame>
          <p:nvGraphicFramePr>
            <p:cNvPr id="4" name="Object 4">
              <a:extLst>
                <a:ext uri="{FF2B5EF4-FFF2-40B4-BE49-F238E27FC236}">
                  <a16:creationId xmlns:a16="http://schemas.microsoft.com/office/drawing/2014/main" id="{362E91B3-4E5C-99C4-2B1E-59F0A502A76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26" y="2267"/>
            <a:ext cx="2486" cy="12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图片" r:id="rId3" imgW="4610160" imgH="2209680" progId="Word.Picture.8">
                    <p:embed/>
                  </p:oleObj>
                </mc:Choice>
                <mc:Fallback>
                  <p:oleObj name="图片" r:id="rId3" imgW="4610160" imgH="2209680" progId="Word.Picture.8">
                    <p:embed/>
                    <p:pic>
                      <p:nvPicPr>
                        <p:cNvPr id="18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6" y="2267"/>
                          <a:ext cx="2486" cy="124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Text Box 5">
              <a:extLst>
                <a:ext uri="{FF2B5EF4-FFF2-40B4-BE49-F238E27FC236}">
                  <a16:creationId xmlns:a16="http://schemas.microsoft.com/office/drawing/2014/main" id="{201B71D1-CC8D-A03D-6B3B-D4C05F18F5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14" y="2760"/>
              <a:ext cx="669" cy="231"/>
            </a:xfrm>
            <a:prstGeom prst="rect">
              <a:avLst/>
            </a:prstGeom>
            <a:solidFill>
              <a:srgbClr val="009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高位片</a:t>
              </a:r>
            </a:p>
          </p:txBody>
        </p:sp>
        <p:sp>
          <p:nvSpPr>
            <p:cNvPr id="6" name="Text Box 6">
              <a:extLst>
                <a:ext uri="{FF2B5EF4-FFF2-40B4-BE49-F238E27FC236}">
                  <a16:creationId xmlns:a16="http://schemas.microsoft.com/office/drawing/2014/main" id="{42D6C529-3EF3-34E3-4244-180A9982BC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50" y="3463"/>
              <a:ext cx="624" cy="306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6699FF"/>
              </a:solidFill>
              <a:miter lim="800000"/>
              <a:headEnd/>
              <a:tailEnd type="none" w="lg" len="lg"/>
            </a:ln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 </a:t>
              </a: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</a:rPr>
                <a:t>输出</a:t>
              </a:r>
            </a:p>
          </p:txBody>
        </p:sp>
        <p:sp>
          <p:nvSpPr>
            <p:cNvPr id="7" name="Text Box 7">
              <a:extLst>
                <a:ext uri="{FF2B5EF4-FFF2-40B4-BE49-F238E27FC236}">
                  <a16:creationId xmlns:a16="http://schemas.microsoft.com/office/drawing/2014/main" id="{1897F8C2-DD5F-A420-DDDB-FCE7B2ADFA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" y="2715"/>
              <a:ext cx="589" cy="231"/>
            </a:xfrm>
            <a:prstGeom prst="rect">
              <a:avLst/>
            </a:prstGeom>
            <a:solidFill>
              <a:srgbClr val="009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低位片</a:t>
              </a:r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8D679D3F-E405-670E-22A4-3D176F0FF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" y="1876"/>
              <a:ext cx="964" cy="232"/>
            </a:xfrm>
            <a:prstGeom prst="rect">
              <a:avLst/>
            </a:prstGeom>
            <a:solidFill>
              <a:srgbClr val="FFFFFF">
                <a:alpha val="50195"/>
              </a:srgbClr>
            </a:solidFill>
            <a:ln w="28575">
              <a:solidFill>
                <a:srgbClr val="FF0000"/>
              </a:solidFill>
              <a:miter lim="800000"/>
              <a:headEnd/>
              <a:tailEnd type="none" w="lg" len="lg"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1" u="none" strike="noStrike" kern="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r>
                <a:rPr kumimoji="0" lang="en-US" altLang="zh-CN" sz="1800" b="1" i="0" u="none" strike="noStrike" kern="0" cap="none" spc="0" normalizeH="0" baseline="-2500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kumimoji="0" lang="en-US" altLang="zh-CN" sz="1800" b="1" i="1" u="none" strike="noStrike" kern="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kumimoji="0" lang="en-US" altLang="zh-CN" sz="1800" b="1" i="0" u="none" strike="noStrike" kern="0" cap="none" spc="0" normalizeH="0" baseline="-2500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~</a:t>
              </a:r>
              <a:r>
                <a:rPr kumimoji="0" lang="en-US" altLang="zh-CN" sz="1800" b="1" i="1" u="none" strike="noStrike" kern="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r>
                <a:rPr kumimoji="0" lang="en-US" altLang="zh-CN" sz="1800" b="1" i="0" u="none" strike="noStrike" kern="0" cap="none" spc="0" normalizeH="0" baseline="-2500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r>
                <a:rPr kumimoji="0" lang="en-US" altLang="zh-CN" sz="1800" b="1" i="1" u="none" strike="noStrike" kern="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kumimoji="0" lang="en-US" altLang="zh-CN" sz="1800" b="1" i="0" u="none" strike="noStrike" kern="0" cap="none" spc="0" normalizeH="0" baseline="-2500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2CC9D074-8E1D-A7AE-8A0B-09B8CBE204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1898"/>
              <a:ext cx="964" cy="232"/>
            </a:xfrm>
            <a:prstGeom prst="rect">
              <a:avLst/>
            </a:prstGeom>
            <a:solidFill>
              <a:srgbClr val="FFFFFF">
                <a:alpha val="50980"/>
              </a:srgbClr>
            </a:solidFill>
            <a:ln w="28575">
              <a:solidFill>
                <a:srgbClr val="FF0000"/>
              </a:solidFill>
              <a:miter lim="800000"/>
              <a:headEnd/>
              <a:tailEnd type="none" w="lg" len="lg"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1" u="none" strike="noStrike" kern="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r>
                <a:rPr kumimoji="0" lang="en-US" altLang="zh-CN" sz="1800" b="1" i="0" u="none" strike="noStrike" kern="0" cap="none" spc="0" normalizeH="0" baseline="-2500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7</a:t>
              </a:r>
              <a:r>
                <a:rPr kumimoji="0" lang="en-US" altLang="zh-CN" sz="1800" b="1" i="1" u="none" strike="noStrike" kern="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kumimoji="0" lang="en-US" altLang="zh-CN" sz="1800" b="1" i="0" u="none" strike="noStrike" kern="0" cap="none" spc="0" normalizeH="0" baseline="-2500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7</a:t>
              </a: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~</a:t>
              </a:r>
              <a:r>
                <a:rPr kumimoji="0" lang="en-US" altLang="zh-CN" sz="1800" b="1" i="1" u="none" strike="noStrike" kern="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r>
                <a:rPr kumimoji="0" lang="en-US" altLang="zh-CN" sz="1800" b="1" i="0" u="none" strike="noStrike" kern="0" cap="none" spc="0" normalizeH="0" baseline="-2500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kumimoji="0" lang="en-US" altLang="zh-CN" sz="1800" b="1" i="1" u="none" strike="noStrike" kern="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kumimoji="0" lang="en-US" altLang="zh-CN" sz="1800" b="1" i="0" u="none" strike="noStrike" kern="0" cap="none" spc="0" normalizeH="0" baseline="-2500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7B8CDB65-AD6D-6CEC-ABC6-E7D3F34B4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6" y="1921"/>
              <a:ext cx="964" cy="232"/>
            </a:xfrm>
            <a:prstGeom prst="rect">
              <a:avLst/>
            </a:prstGeom>
            <a:solidFill>
              <a:srgbClr val="FFFFFF">
                <a:alpha val="50195"/>
              </a:srgbClr>
            </a:solidFill>
            <a:ln w="28575">
              <a:solidFill>
                <a:srgbClr val="FF0000"/>
              </a:solidFill>
              <a:miter lim="800000"/>
              <a:headEnd/>
              <a:tailEnd type="none" w="lg" len="lg"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1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r>
                <a:rPr kumimoji="0" lang="en-US" altLang="zh-CN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11</a:t>
              </a:r>
              <a:r>
                <a:rPr kumimoji="0" lang="en-US" altLang="zh-CN" sz="1800" b="1" i="1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kumimoji="0" lang="en-US" altLang="zh-CN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11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~</a:t>
              </a:r>
              <a:r>
                <a:rPr kumimoji="0" lang="en-US" altLang="zh-CN" sz="1800" b="1" i="1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r>
                <a:rPr kumimoji="0" lang="en-US" altLang="zh-CN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8</a:t>
              </a:r>
              <a:r>
                <a:rPr kumimoji="0" lang="en-US" altLang="zh-CN" sz="1800" b="1" i="1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kumimoji="0" lang="en-US" altLang="zh-CN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8</a:t>
              </a:r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331CBFC2-A272-A095-4850-47E983482F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1" y="1944"/>
              <a:ext cx="964" cy="23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0000"/>
              </a:solidFill>
              <a:miter lim="800000"/>
              <a:headEnd/>
              <a:tailEnd type="none" w="lg" len="lg"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1" u="none" strike="noStrike" kern="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r>
                <a:rPr kumimoji="0" lang="en-US" altLang="zh-CN" sz="1800" b="1" i="0" u="none" strike="noStrike" kern="0" cap="none" spc="0" normalizeH="0" baseline="-2500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15</a:t>
              </a:r>
              <a:r>
                <a:rPr kumimoji="0" lang="en-US" altLang="zh-CN" sz="1800" b="1" i="1" u="none" strike="noStrike" kern="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kumimoji="0" lang="en-US" altLang="zh-CN" sz="1800" b="1" i="0" u="none" strike="noStrike" kern="0" cap="none" spc="0" normalizeH="0" baseline="-2500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15</a:t>
              </a: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~</a:t>
              </a:r>
              <a:r>
                <a:rPr kumimoji="0" lang="en-US" altLang="zh-CN" sz="1800" b="1" i="1" u="none" strike="noStrike" kern="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r>
                <a:rPr kumimoji="0" lang="en-US" altLang="zh-CN" sz="1800" b="1" i="0" u="none" strike="noStrike" kern="0" cap="none" spc="0" normalizeH="0" baseline="-2500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12</a:t>
              </a:r>
              <a:r>
                <a:rPr kumimoji="0" lang="en-US" altLang="zh-CN" sz="1800" b="1" i="1" u="none" strike="noStrike" kern="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kumimoji="0" lang="en-US" altLang="zh-CN" sz="1800" b="1" i="0" u="none" strike="noStrike" kern="0" cap="none" spc="0" normalizeH="0" baseline="-2500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12</a:t>
              </a:r>
            </a:p>
          </p:txBody>
        </p:sp>
        <p:graphicFrame>
          <p:nvGraphicFramePr>
            <p:cNvPr id="12" name="Object 12">
              <a:extLst>
                <a:ext uri="{FF2B5EF4-FFF2-40B4-BE49-F238E27FC236}">
                  <a16:creationId xmlns:a16="http://schemas.microsoft.com/office/drawing/2014/main" id="{F0AA96A9-89B2-E81B-40BB-FD226B0DFAA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4" y="2277"/>
            <a:ext cx="3123" cy="1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图片" r:id="rId5" imgW="5791320" imgH="2200320" progId="Word.Picture.8">
                    <p:embed/>
                  </p:oleObj>
                </mc:Choice>
                <mc:Fallback>
                  <p:oleObj name="图片" r:id="rId5" imgW="5791320" imgH="2200320" progId="Word.Picture.8">
                    <p:embed/>
                    <p:pic>
                      <p:nvPicPr>
                        <p:cNvPr id="26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" y="2277"/>
                          <a:ext cx="3123" cy="12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Group 48">
            <a:extLst>
              <a:ext uri="{FF2B5EF4-FFF2-40B4-BE49-F238E27FC236}">
                <a16:creationId xmlns:a16="http://schemas.microsoft.com/office/drawing/2014/main" id="{53AA65CA-CA42-8F7B-DFAE-AA81E0B8B7EF}"/>
              </a:ext>
            </a:extLst>
          </p:cNvPr>
          <p:cNvGrpSpPr>
            <a:grpSpLocks/>
          </p:cNvGrpSpPr>
          <p:nvPr/>
        </p:nvGrpSpPr>
        <p:grpSpPr bwMode="auto">
          <a:xfrm>
            <a:off x="2666251" y="3356481"/>
            <a:ext cx="7765454" cy="3310134"/>
            <a:chOff x="199" y="1118"/>
            <a:chExt cx="5403" cy="2785"/>
          </a:xfrm>
        </p:grpSpPr>
        <p:sp>
          <p:nvSpPr>
            <p:cNvPr id="14" name="Rectangle 4">
              <a:extLst>
                <a:ext uri="{FF2B5EF4-FFF2-40B4-BE49-F238E27FC236}">
                  <a16:creationId xmlns:a16="http://schemas.microsoft.com/office/drawing/2014/main" id="{03401EF7-AD7E-500E-C945-E19018420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6" y="2840"/>
              <a:ext cx="992" cy="539"/>
            </a:xfrm>
            <a:prstGeom prst="rect">
              <a:avLst/>
            </a:prstGeom>
            <a:solidFill>
              <a:srgbClr val="0099CC">
                <a:alpha val="10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9C813D21-63E7-EA2B-7DE8-B8768368E5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8" y="1678"/>
              <a:ext cx="993" cy="510"/>
            </a:xfrm>
            <a:prstGeom prst="rect">
              <a:avLst/>
            </a:prstGeom>
            <a:solidFill>
              <a:srgbClr val="CC99FF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29233A1B-12DB-BE24-0DD7-4BE1EFD5F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1678"/>
              <a:ext cx="992" cy="510"/>
            </a:xfrm>
            <a:prstGeom prst="rect">
              <a:avLst/>
            </a:prstGeom>
            <a:solidFill>
              <a:srgbClr val="CC99FF">
                <a:alpha val="50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17" name="Rectangle 12">
              <a:extLst>
                <a:ext uri="{FF2B5EF4-FFF2-40B4-BE49-F238E27FC236}">
                  <a16:creationId xmlns:a16="http://schemas.microsoft.com/office/drawing/2014/main" id="{7D7A2B1E-70A0-14A0-FD15-16EB02AFF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" y="1678"/>
              <a:ext cx="992" cy="510"/>
            </a:xfrm>
            <a:prstGeom prst="rect">
              <a:avLst/>
            </a:prstGeom>
            <a:solidFill>
              <a:srgbClr val="CC99FF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18" name="Rectangle 13">
              <a:extLst>
                <a:ext uri="{FF2B5EF4-FFF2-40B4-BE49-F238E27FC236}">
                  <a16:creationId xmlns:a16="http://schemas.microsoft.com/office/drawing/2014/main" id="{FB5C686D-CE27-06A5-3D63-1EC0C29713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" y="1678"/>
              <a:ext cx="993" cy="510"/>
            </a:xfrm>
            <a:prstGeom prst="rect">
              <a:avLst/>
            </a:prstGeom>
            <a:solidFill>
              <a:srgbClr val="CC99FF">
                <a:alpha val="44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graphicFrame>
          <p:nvGraphicFramePr>
            <p:cNvPr id="19" name="Object 14">
              <a:extLst>
                <a:ext uri="{FF2B5EF4-FFF2-40B4-BE49-F238E27FC236}">
                  <a16:creationId xmlns:a16="http://schemas.microsoft.com/office/drawing/2014/main" id="{DC126268-D48B-B623-2FB7-2A91C01B0EE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9" y="1281"/>
            <a:ext cx="5403" cy="24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图片" r:id="rId7" imgW="9410760" imgH="4276800" progId="Word.Picture.8">
                    <p:embed/>
                  </p:oleObj>
                </mc:Choice>
                <mc:Fallback>
                  <p:oleObj name="图片" r:id="rId7" imgW="9410760" imgH="4276800" progId="Word.Picture.8">
                    <p:embed/>
                    <p:pic>
                      <p:nvPicPr>
                        <p:cNvPr id="51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9" y="1281"/>
                          <a:ext cx="5403" cy="246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Rectangle 16">
              <a:extLst>
                <a:ext uri="{FF2B5EF4-FFF2-40B4-BE49-F238E27FC236}">
                  <a16:creationId xmlns:a16="http://schemas.microsoft.com/office/drawing/2014/main" id="{0701EA46-31ED-62DC-0F17-34F9780512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6" y="1141"/>
              <a:ext cx="964" cy="232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 w="19050">
              <a:solidFill>
                <a:srgbClr val="FF0000"/>
              </a:solidFill>
              <a:miter lim="800000"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B</a:t>
              </a:r>
              <a:r>
                <a:rPr kumimoji="0" lang="en-US" altLang="zh-CN" sz="1800" b="1" i="0" u="none" strike="noStrike" kern="0" cap="none" spc="0" normalizeH="0" baseline="-2500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3</a:t>
              </a: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A</a:t>
              </a:r>
              <a:r>
                <a:rPr kumimoji="0" lang="en-US" altLang="zh-CN" sz="1800" b="1" i="0" u="none" strike="noStrike" kern="0" cap="none" spc="0" normalizeH="0" baseline="-2500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3</a:t>
              </a: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~B</a:t>
              </a:r>
              <a:r>
                <a:rPr kumimoji="0" lang="en-US" altLang="zh-CN" sz="1800" b="1" i="0" u="none" strike="noStrike" kern="0" cap="none" spc="0" normalizeH="0" baseline="-2500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0</a:t>
              </a: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A</a:t>
              </a:r>
              <a:r>
                <a:rPr kumimoji="0" lang="en-US" altLang="zh-CN" sz="1800" b="1" i="0" u="none" strike="noStrike" kern="0" cap="none" spc="0" normalizeH="0" baseline="-2500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21" name="Rectangle 17">
              <a:extLst>
                <a:ext uri="{FF2B5EF4-FFF2-40B4-BE49-F238E27FC236}">
                  <a16:creationId xmlns:a16="http://schemas.microsoft.com/office/drawing/2014/main" id="{EE230145-9D99-796A-B1DE-6DEC5D625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8" y="1123"/>
              <a:ext cx="964" cy="232"/>
            </a:xfrm>
            <a:prstGeom prst="rect">
              <a:avLst/>
            </a:prstGeom>
            <a:solidFill>
              <a:srgbClr val="FFFFFF">
                <a:alpha val="50999"/>
              </a:srgbClr>
            </a:solidFill>
            <a:ln w="19050">
              <a:solidFill>
                <a:srgbClr val="FF0000"/>
              </a:solidFill>
              <a:miter lim="800000"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B</a:t>
              </a:r>
              <a:r>
                <a:rPr kumimoji="0" lang="en-US" altLang="zh-CN" sz="1800" b="1" i="0" u="none" strike="noStrike" kern="0" cap="none" spc="0" normalizeH="0" baseline="-2500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7</a:t>
              </a: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A</a:t>
              </a:r>
              <a:r>
                <a:rPr kumimoji="0" lang="en-US" altLang="zh-CN" sz="1800" b="1" i="0" u="none" strike="noStrike" kern="0" cap="none" spc="0" normalizeH="0" baseline="-2500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7</a:t>
              </a: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~B</a:t>
              </a:r>
              <a:r>
                <a:rPr kumimoji="0" lang="en-US" altLang="zh-CN" sz="1800" b="1" i="0" u="none" strike="noStrike" kern="0" cap="none" spc="0" normalizeH="0" baseline="-2500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4</a:t>
              </a: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A</a:t>
              </a:r>
              <a:r>
                <a:rPr kumimoji="0" lang="en-US" altLang="zh-CN" sz="1800" b="1" i="0" u="none" strike="noStrike" kern="0" cap="none" spc="0" normalizeH="0" baseline="-2500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22" name="Rectangle 18">
              <a:extLst>
                <a:ext uri="{FF2B5EF4-FFF2-40B4-BE49-F238E27FC236}">
                  <a16:creationId xmlns:a16="http://schemas.microsoft.com/office/drawing/2014/main" id="{C36A2793-288C-2EAA-F6BC-1616DC58D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" y="1118"/>
              <a:ext cx="964" cy="232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 w="19050">
              <a:solidFill>
                <a:srgbClr val="FF0000"/>
              </a:solidFill>
              <a:miter lim="800000"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B</a:t>
              </a:r>
              <a:r>
                <a:rPr kumimoji="0" lang="en-US" altLang="zh-CN" sz="1800" b="1" i="0" u="none" strike="noStrike" kern="0" cap="none" spc="0" normalizeH="0" baseline="-2500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11</a:t>
              </a: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A</a:t>
              </a:r>
              <a:r>
                <a:rPr kumimoji="0" lang="en-US" altLang="zh-CN" sz="1800" b="1" i="0" u="none" strike="noStrike" kern="0" cap="none" spc="0" normalizeH="0" baseline="-2500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11</a:t>
              </a: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~B</a:t>
              </a:r>
              <a:r>
                <a:rPr kumimoji="0" lang="en-US" altLang="zh-CN" sz="1800" b="1" i="0" u="none" strike="noStrike" kern="0" cap="none" spc="0" normalizeH="0" baseline="-2500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8</a:t>
              </a: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A</a:t>
              </a:r>
              <a:r>
                <a:rPr kumimoji="0" lang="en-US" altLang="zh-CN" sz="1800" b="1" i="0" u="none" strike="noStrike" kern="0" cap="none" spc="0" normalizeH="0" baseline="-2500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23" name="Rectangle 19">
              <a:extLst>
                <a:ext uri="{FF2B5EF4-FFF2-40B4-BE49-F238E27FC236}">
                  <a16:creationId xmlns:a16="http://schemas.microsoft.com/office/drawing/2014/main" id="{1E054554-3FF7-25FE-7294-D7AC44E2E9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" y="1118"/>
              <a:ext cx="964" cy="232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0000"/>
              </a:solidFill>
              <a:miter lim="800000"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B</a:t>
              </a:r>
              <a:r>
                <a:rPr kumimoji="0" lang="en-US" altLang="zh-CN" sz="1800" b="1" i="0" u="none" strike="noStrike" kern="0" cap="none" spc="0" normalizeH="0" baseline="-2500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15</a:t>
              </a: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A</a:t>
              </a:r>
              <a:r>
                <a:rPr kumimoji="0" lang="en-US" altLang="zh-CN" sz="1800" b="1" i="0" u="none" strike="noStrike" kern="0" cap="none" spc="0" normalizeH="0" baseline="-2500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15</a:t>
              </a: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~B</a:t>
              </a:r>
              <a:r>
                <a:rPr kumimoji="0" lang="en-US" altLang="zh-CN" sz="1800" b="1" i="0" u="none" strike="noStrike" kern="0" cap="none" spc="0" normalizeH="0" baseline="-2500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12</a:t>
              </a: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A</a:t>
              </a:r>
              <a:r>
                <a:rPr kumimoji="0" lang="en-US" altLang="zh-CN" sz="1800" b="1" i="0" u="none" strike="noStrike" kern="0" cap="none" spc="0" normalizeH="0" baseline="-2500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12</a:t>
              </a:r>
            </a:p>
          </p:txBody>
        </p:sp>
        <p:grpSp>
          <p:nvGrpSpPr>
            <p:cNvPr id="24" name="Group 20">
              <a:extLst>
                <a:ext uri="{FF2B5EF4-FFF2-40B4-BE49-F238E27FC236}">
                  <a16:creationId xmlns:a16="http://schemas.microsoft.com/office/drawing/2014/main" id="{C049D2D0-BA5A-D7BB-8166-D583CE7A80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1" y="2188"/>
              <a:ext cx="4479" cy="652"/>
              <a:chOff x="2970" y="9673"/>
              <a:chExt cx="12266" cy="1720"/>
            </a:xfrm>
          </p:grpSpPr>
          <p:sp>
            <p:nvSpPr>
              <p:cNvPr id="26" name="Line 21">
                <a:extLst>
                  <a:ext uri="{FF2B5EF4-FFF2-40B4-BE49-F238E27FC236}">
                    <a16:creationId xmlns:a16="http://schemas.microsoft.com/office/drawing/2014/main" id="{CFD2F234-87F8-DB02-0328-1DB9090B74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>
                <a:off x="3603" y="10222"/>
                <a:ext cx="1091" cy="0"/>
              </a:xfrm>
              <a:prstGeom prst="line">
                <a:avLst/>
              </a:prstGeom>
              <a:noFill/>
              <a:ln w="38100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</a:endParaRPr>
              </a:p>
            </p:txBody>
          </p:sp>
          <p:sp>
            <p:nvSpPr>
              <p:cNvPr id="27" name="Line 22">
                <a:extLst>
                  <a:ext uri="{FF2B5EF4-FFF2-40B4-BE49-F238E27FC236}">
                    <a16:creationId xmlns:a16="http://schemas.microsoft.com/office/drawing/2014/main" id="{DB99576B-49B6-3C27-C640-C06CB53BA6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>
                <a:off x="2269" y="10377"/>
                <a:ext cx="1401" cy="0"/>
              </a:xfrm>
              <a:prstGeom prst="line">
                <a:avLst/>
              </a:prstGeom>
              <a:noFill/>
              <a:ln w="38100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</a:endParaRPr>
              </a:p>
            </p:txBody>
          </p:sp>
          <p:sp>
            <p:nvSpPr>
              <p:cNvPr id="28" name="Line 23">
                <a:extLst>
                  <a:ext uri="{FF2B5EF4-FFF2-40B4-BE49-F238E27FC236}">
                    <a16:creationId xmlns:a16="http://schemas.microsoft.com/office/drawing/2014/main" id="{781FFE49-972D-1D60-DD2F-CEBA017854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>
                <a:off x="7593" y="9919"/>
                <a:ext cx="492" cy="0"/>
              </a:xfrm>
              <a:prstGeom prst="line">
                <a:avLst/>
              </a:prstGeom>
              <a:noFill/>
              <a:ln w="38100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</a:endParaRPr>
              </a:p>
            </p:txBody>
          </p:sp>
          <p:sp>
            <p:nvSpPr>
              <p:cNvPr id="29" name="Line 24">
                <a:extLst>
                  <a:ext uri="{FF2B5EF4-FFF2-40B4-BE49-F238E27FC236}">
                    <a16:creationId xmlns:a16="http://schemas.microsoft.com/office/drawing/2014/main" id="{26EB9F5E-F83D-3D56-AF2F-DF9704625F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>
                <a:off x="6272" y="10061"/>
                <a:ext cx="770" cy="0"/>
              </a:xfrm>
              <a:prstGeom prst="line">
                <a:avLst/>
              </a:prstGeom>
              <a:noFill/>
              <a:ln w="38100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</a:endParaRPr>
              </a:p>
            </p:txBody>
          </p:sp>
          <p:sp>
            <p:nvSpPr>
              <p:cNvPr id="30" name="Line 25">
                <a:extLst>
                  <a:ext uri="{FF2B5EF4-FFF2-40B4-BE49-F238E27FC236}">
                    <a16:creationId xmlns:a16="http://schemas.microsoft.com/office/drawing/2014/main" id="{D1381FB1-3F0A-031D-78EE-753C0F60F8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>
                <a:off x="11160" y="10059"/>
                <a:ext cx="772" cy="0"/>
              </a:xfrm>
              <a:prstGeom prst="line">
                <a:avLst/>
              </a:prstGeom>
              <a:noFill/>
              <a:ln w="38100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</a:endParaRPr>
              </a:p>
            </p:txBody>
          </p:sp>
          <p:sp>
            <p:nvSpPr>
              <p:cNvPr id="31" name="Line 26">
                <a:extLst>
                  <a:ext uri="{FF2B5EF4-FFF2-40B4-BE49-F238E27FC236}">
                    <a16:creationId xmlns:a16="http://schemas.microsoft.com/office/drawing/2014/main" id="{16D942CA-3E7E-4B89-5AAF-5F735F5CE4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>
                <a:off x="10122" y="9918"/>
                <a:ext cx="490" cy="0"/>
              </a:xfrm>
              <a:prstGeom prst="line">
                <a:avLst/>
              </a:prstGeom>
              <a:noFill/>
              <a:ln w="38100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</a:endParaRPr>
              </a:p>
            </p:txBody>
          </p:sp>
          <p:sp>
            <p:nvSpPr>
              <p:cNvPr id="32" name="Line 27">
                <a:extLst>
                  <a:ext uri="{FF2B5EF4-FFF2-40B4-BE49-F238E27FC236}">
                    <a16:creationId xmlns:a16="http://schemas.microsoft.com/office/drawing/2014/main" id="{2589ADB9-9619-DEB0-AF72-FB96049A0C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>
                <a:off x="14534" y="10378"/>
                <a:ext cx="1403" cy="0"/>
              </a:xfrm>
              <a:prstGeom prst="line">
                <a:avLst/>
              </a:prstGeom>
              <a:noFill/>
              <a:ln w="38100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</a:endParaRPr>
              </a:p>
            </p:txBody>
          </p:sp>
          <p:sp>
            <p:nvSpPr>
              <p:cNvPr id="33" name="Line 28">
                <a:extLst>
                  <a:ext uri="{FF2B5EF4-FFF2-40B4-BE49-F238E27FC236}">
                    <a16:creationId xmlns:a16="http://schemas.microsoft.com/office/drawing/2014/main" id="{05CF0F40-55CD-D19A-3AAE-19CB623A2B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>
                <a:off x="13509" y="10224"/>
                <a:ext cx="1095" cy="0"/>
              </a:xfrm>
              <a:prstGeom prst="line">
                <a:avLst/>
              </a:prstGeom>
              <a:noFill/>
              <a:ln w="38100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</a:endParaRPr>
              </a:p>
            </p:txBody>
          </p:sp>
          <p:sp>
            <p:nvSpPr>
              <p:cNvPr id="34" name="Line 29">
                <a:extLst>
                  <a:ext uri="{FF2B5EF4-FFF2-40B4-BE49-F238E27FC236}">
                    <a16:creationId xmlns:a16="http://schemas.microsoft.com/office/drawing/2014/main" id="{3C72B3BC-64A1-B814-B19B-118257ECE2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845" y="10165"/>
                <a:ext cx="1166" cy="0"/>
              </a:xfrm>
              <a:prstGeom prst="line">
                <a:avLst/>
              </a:prstGeom>
              <a:noFill/>
              <a:ln w="38100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</a:endParaRPr>
              </a:p>
            </p:txBody>
          </p:sp>
          <p:sp>
            <p:nvSpPr>
              <p:cNvPr id="35" name="Line 30">
                <a:extLst>
                  <a:ext uri="{FF2B5EF4-FFF2-40B4-BE49-F238E27FC236}">
                    <a16:creationId xmlns:a16="http://schemas.microsoft.com/office/drawing/2014/main" id="{E5CF9DA5-262F-B6FC-E709-137063E65F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657" y="10445"/>
                <a:ext cx="2037" cy="0"/>
              </a:xfrm>
              <a:prstGeom prst="line">
                <a:avLst/>
              </a:prstGeom>
              <a:noFill/>
              <a:ln w="38100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</a:endParaRPr>
              </a:p>
            </p:txBody>
          </p:sp>
          <p:sp>
            <p:nvSpPr>
              <p:cNvPr id="36" name="Line 31">
                <a:extLst>
                  <a:ext uri="{FF2B5EF4-FFF2-40B4-BE49-F238E27FC236}">
                    <a16:creationId xmlns:a16="http://schemas.microsoft.com/office/drawing/2014/main" id="{AEA82014-64DE-F94D-9A9F-32A9AD453B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55" y="10770"/>
                <a:ext cx="4252" cy="0"/>
              </a:xfrm>
              <a:prstGeom prst="line">
                <a:avLst/>
              </a:prstGeom>
              <a:noFill/>
              <a:ln w="38100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</a:endParaRPr>
              </a:p>
            </p:txBody>
          </p:sp>
          <p:sp>
            <p:nvSpPr>
              <p:cNvPr id="37" name="Line 32">
                <a:extLst>
                  <a:ext uri="{FF2B5EF4-FFF2-40B4-BE49-F238E27FC236}">
                    <a16:creationId xmlns:a16="http://schemas.microsoft.com/office/drawing/2014/main" id="{B45911E1-EE1D-C380-E981-EB915DED8B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970" y="11079"/>
                <a:ext cx="5129" cy="3"/>
              </a:xfrm>
              <a:prstGeom prst="line">
                <a:avLst/>
              </a:prstGeom>
              <a:noFill/>
              <a:ln w="38100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</a:endParaRPr>
              </a:p>
            </p:txBody>
          </p:sp>
          <p:sp>
            <p:nvSpPr>
              <p:cNvPr id="38" name="Line 33">
                <a:extLst>
                  <a:ext uri="{FF2B5EF4-FFF2-40B4-BE49-F238E27FC236}">
                    <a16:creationId xmlns:a16="http://schemas.microsoft.com/office/drawing/2014/main" id="{2C7FCEAC-C609-9D2D-8AA9-7B84BD4577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>
                <a:off x="7945" y="11240"/>
                <a:ext cx="307" cy="0"/>
              </a:xfrm>
              <a:prstGeom prst="line">
                <a:avLst/>
              </a:prstGeom>
              <a:noFill/>
              <a:ln w="38100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</a:endParaRPr>
              </a:p>
            </p:txBody>
          </p:sp>
          <p:sp>
            <p:nvSpPr>
              <p:cNvPr id="39" name="Line 34">
                <a:extLst>
                  <a:ext uri="{FF2B5EF4-FFF2-40B4-BE49-F238E27FC236}">
                    <a16:creationId xmlns:a16="http://schemas.microsoft.com/office/drawing/2014/main" id="{194780D8-A259-45DF-55CF-1A4D22D5BF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>
                <a:off x="8406" y="10783"/>
                <a:ext cx="1221" cy="0"/>
              </a:xfrm>
              <a:prstGeom prst="line">
                <a:avLst/>
              </a:prstGeom>
              <a:noFill/>
              <a:ln w="38100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</a:endParaRPr>
              </a:p>
            </p:txBody>
          </p:sp>
          <p:sp>
            <p:nvSpPr>
              <p:cNvPr id="40" name="Line 35">
                <a:extLst>
                  <a:ext uri="{FF2B5EF4-FFF2-40B4-BE49-F238E27FC236}">
                    <a16:creationId xmlns:a16="http://schemas.microsoft.com/office/drawing/2014/main" id="{90539F02-F194-407A-8C9E-DDE8C3A80E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>
                <a:off x="8744" y="10778"/>
                <a:ext cx="1230" cy="0"/>
              </a:xfrm>
              <a:prstGeom prst="line">
                <a:avLst/>
              </a:prstGeom>
              <a:noFill/>
              <a:ln w="38100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</a:endParaRPr>
              </a:p>
            </p:txBody>
          </p:sp>
          <p:grpSp>
            <p:nvGrpSpPr>
              <p:cNvPr id="41" name="Group 36">
                <a:extLst>
                  <a:ext uri="{FF2B5EF4-FFF2-40B4-BE49-F238E27FC236}">
                    <a16:creationId xmlns:a16="http://schemas.microsoft.com/office/drawing/2014/main" id="{2E93FCA7-2551-C9A6-C9DC-E46E3325D0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711" y="10449"/>
                <a:ext cx="954" cy="944"/>
                <a:chOff x="6586" y="12415"/>
                <a:chExt cx="795" cy="330"/>
              </a:xfrm>
            </p:grpSpPr>
            <p:sp>
              <p:nvSpPr>
                <p:cNvPr id="49" name="Line 37">
                  <a:extLst>
                    <a:ext uri="{FF2B5EF4-FFF2-40B4-BE49-F238E27FC236}">
                      <a16:creationId xmlns:a16="http://schemas.microsoft.com/office/drawing/2014/main" id="{81FF6C97-89B9-554A-C255-45A9ADFD293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 flipH="1">
                  <a:off x="6421" y="12580"/>
                  <a:ext cx="330" cy="0"/>
                </a:xfrm>
                <a:prstGeom prst="line">
                  <a:avLst/>
                </a:prstGeom>
                <a:noFill/>
                <a:ln w="38100">
                  <a:solidFill>
                    <a:srgbClr val="000099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50" name="Line 38">
                  <a:extLst>
                    <a:ext uri="{FF2B5EF4-FFF2-40B4-BE49-F238E27FC236}">
                      <a16:creationId xmlns:a16="http://schemas.microsoft.com/office/drawing/2014/main" id="{DC728BEA-19A4-5C05-7A1F-CA566E90823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 flipH="1">
                  <a:off x="7216" y="12580"/>
                  <a:ext cx="330" cy="0"/>
                </a:xfrm>
                <a:prstGeom prst="line">
                  <a:avLst/>
                </a:prstGeom>
                <a:noFill/>
                <a:ln w="38100">
                  <a:solidFill>
                    <a:srgbClr val="000099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6020202030204" pitchFamily="34" charset="0"/>
                  </a:endParaRPr>
                </a:p>
              </p:txBody>
            </p:sp>
          </p:grpSp>
          <p:sp>
            <p:nvSpPr>
              <p:cNvPr id="42" name="Line 39">
                <a:extLst>
                  <a:ext uri="{FF2B5EF4-FFF2-40B4-BE49-F238E27FC236}">
                    <a16:creationId xmlns:a16="http://schemas.microsoft.com/office/drawing/2014/main" id="{D1A80525-DA71-34E9-4212-4C72BF3267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>
                <a:off x="8097" y="11084"/>
                <a:ext cx="617" cy="0"/>
              </a:xfrm>
              <a:prstGeom prst="line">
                <a:avLst/>
              </a:prstGeom>
              <a:noFill/>
              <a:ln w="38100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</a:endParaRPr>
              </a:p>
            </p:txBody>
          </p:sp>
          <p:sp>
            <p:nvSpPr>
              <p:cNvPr id="43" name="Line 40">
                <a:extLst>
                  <a:ext uri="{FF2B5EF4-FFF2-40B4-BE49-F238E27FC236}">
                    <a16:creationId xmlns:a16="http://schemas.microsoft.com/office/drawing/2014/main" id="{9E43EE33-66A9-30DF-921C-BDF4ACDB8C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>
                <a:off x="9668" y="11081"/>
                <a:ext cx="623" cy="0"/>
              </a:xfrm>
              <a:prstGeom prst="line">
                <a:avLst/>
              </a:prstGeom>
              <a:noFill/>
              <a:ln w="38100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</a:endParaRPr>
              </a:p>
            </p:txBody>
          </p:sp>
          <p:sp>
            <p:nvSpPr>
              <p:cNvPr id="44" name="Line 41">
                <a:extLst>
                  <a:ext uri="{FF2B5EF4-FFF2-40B4-BE49-F238E27FC236}">
                    <a16:creationId xmlns:a16="http://schemas.microsoft.com/office/drawing/2014/main" id="{76EA4731-AF8E-A593-4E1C-A4A4A7B338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>
                <a:off x="10128" y="11237"/>
                <a:ext cx="313" cy="0"/>
              </a:xfrm>
              <a:prstGeom prst="line">
                <a:avLst/>
              </a:prstGeom>
              <a:noFill/>
              <a:ln w="38100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</a:endParaRPr>
              </a:p>
            </p:txBody>
          </p:sp>
          <p:sp>
            <p:nvSpPr>
              <p:cNvPr id="45" name="Line 42">
                <a:extLst>
                  <a:ext uri="{FF2B5EF4-FFF2-40B4-BE49-F238E27FC236}">
                    <a16:creationId xmlns:a16="http://schemas.microsoft.com/office/drawing/2014/main" id="{8FCFDECB-1852-4052-0065-91563CD39E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295" y="11079"/>
                <a:ext cx="4936" cy="0"/>
              </a:xfrm>
              <a:prstGeom prst="line">
                <a:avLst/>
              </a:prstGeom>
              <a:noFill/>
              <a:ln w="38100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</a:endParaRPr>
              </a:p>
            </p:txBody>
          </p:sp>
          <p:sp>
            <p:nvSpPr>
              <p:cNvPr id="46" name="Line 43">
                <a:extLst>
                  <a:ext uri="{FF2B5EF4-FFF2-40B4-BE49-F238E27FC236}">
                    <a16:creationId xmlns:a16="http://schemas.microsoft.com/office/drawing/2014/main" id="{8558CE52-C75A-A49B-32EE-46F1E5EF7F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984" y="10770"/>
                <a:ext cx="4069" cy="0"/>
              </a:xfrm>
              <a:prstGeom prst="line">
                <a:avLst/>
              </a:prstGeom>
              <a:noFill/>
              <a:ln w="38100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</a:endParaRPr>
              </a:p>
            </p:txBody>
          </p:sp>
          <p:sp>
            <p:nvSpPr>
              <p:cNvPr id="47" name="Line 44">
                <a:extLst>
                  <a:ext uri="{FF2B5EF4-FFF2-40B4-BE49-F238E27FC236}">
                    <a16:creationId xmlns:a16="http://schemas.microsoft.com/office/drawing/2014/main" id="{C270AEE7-597D-E70B-E522-AB92D48D59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663" y="10445"/>
                <a:ext cx="1881" cy="0"/>
              </a:xfrm>
              <a:prstGeom prst="line">
                <a:avLst/>
              </a:prstGeom>
              <a:noFill/>
              <a:ln w="38100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</a:endParaRPr>
              </a:p>
            </p:txBody>
          </p:sp>
          <p:sp>
            <p:nvSpPr>
              <p:cNvPr id="48" name="Line 45">
                <a:extLst>
                  <a:ext uri="{FF2B5EF4-FFF2-40B4-BE49-F238E27FC236}">
                    <a16:creationId xmlns:a16="http://schemas.microsoft.com/office/drawing/2014/main" id="{47FA99E0-BBA8-8640-622F-ABD568C4FB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359" y="10165"/>
                <a:ext cx="1009" cy="0"/>
              </a:xfrm>
              <a:prstGeom prst="line">
                <a:avLst/>
              </a:prstGeom>
              <a:noFill/>
              <a:ln w="38100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</a:endParaRPr>
              </a:p>
            </p:txBody>
          </p:sp>
        </p:grpSp>
        <p:sp>
          <p:nvSpPr>
            <p:cNvPr id="25" name="Rectangle 46">
              <a:extLst>
                <a:ext uri="{FF2B5EF4-FFF2-40B4-BE49-F238E27FC236}">
                  <a16:creationId xmlns:a16="http://schemas.microsoft.com/office/drawing/2014/main" id="{0A79ED01-431D-5DCB-6564-323FDE836B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9" y="3729"/>
              <a:ext cx="538" cy="17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336699"/>
              </a:solidFill>
              <a:miter lim="800000"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</a:rPr>
                <a:t>输出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59961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59DDC-5F0A-C493-9522-4BA8D916F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49FFFCCF-A46C-933C-A2D8-3AF9AE92A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1667490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Verilog?</a:t>
            </a:r>
            <a:endParaRPr lang="zh-CN" altLang="en-US" sz="2935" b="1" dirty="0">
              <a:solidFill>
                <a:srgbClr val="202A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5946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BA088-CCDE-6564-0CDB-9EC4B580F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27D7B438-BFAC-FE4C-32E0-DCA40CBDB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2821588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半加器与全加器</a:t>
            </a:r>
          </a:p>
        </p:txBody>
      </p:sp>
      <p:grpSp>
        <p:nvGrpSpPr>
          <p:cNvPr id="3" name="Group 20">
            <a:extLst>
              <a:ext uri="{FF2B5EF4-FFF2-40B4-BE49-F238E27FC236}">
                <a16:creationId xmlns:a16="http://schemas.microsoft.com/office/drawing/2014/main" id="{F81AE023-C3B9-D199-47A8-451E81EAA977}"/>
              </a:ext>
            </a:extLst>
          </p:cNvPr>
          <p:cNvGrpSpPr>
            <a:grpSpLocks/>
          </p:cNvGrpSpPr>
          <p:nvPr/>
        </p:nvGrpSpPr>
        <p:grpSpPr bwMode="auto">
          <a:xfrm>
            <a:off x="2403445" y="2299642"/>
            <a:ext cx="3429000" cy="1620838"/>
            <a:chOff x="442" y="2387"/>
            <a:chExt cx="2354" cy="1021"/>
          </a:xfrm>
        </p:grpSpPr>
        <p:sp>
          <p:nvSpPr>
            <p:cNvPr id="4" name="AutoShape 21">
              <a:extLst>
                <a:ext uri="{FF2B5EF4-FFF2-40B4-BE49-F238E27FC236}">
                  <a16:creationId xmlns:a16="http://schemas.microsoft.com/office/drawing/2014/main" id="{8EED299D-740B-88A0-1906-1BF64773F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" y="2387"/>
              <a:ext cx="2353" cy="1021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5" name="Object 22">
              <a:extLst>
                <a:ext uri="{FF2B5EF4-FFF2-40B4-BE49-F238E27FC236}">
                  <a16:creationId xmlns:a16="http://schemas.microsoft.com/office/drawing/2014/main" id="{558B06E4-6176-7285-BF05-E2224D29067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0" y="2529"/>
            <a:ext cx="2326" cy="7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图片" r:id="rId3" imgW="2619360" imgH="876240" progId="Word.Picture.8">
                    <p:embed/>
                  </p:oleObj>
                </mc:Choice>
                <mc:Fallback>
                  <p:oleObj name="图片" r:id="rId3" imgW="2619360" imgH="876240" progId="Word.Picture.8">
                    <p:embed/>
                    <p:pic>
                      <p:nvPicPr>
                        <p:cNvPr id="18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0" y="2529"/>
                          <a:ext cx="2326" cy="766"/>
                        </a:xfrm>
                        <a:prstGeom prst="rect">
                          <a:avLst/>
                        </a:prstGeom>
                        <a:solidFill>
                          <a:srgbClr val="FFFFFF">
                            <a:alpha val="0"/>
                          </a:srgbClr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23">
            <a:extLst>
              <a:ext uri="{FF2B5EF4-FFF2-40B4-BE49-F238E27FC236}">
                <a16:creationId xmlns:a16="http://schemas.microsoft.com/office/drawing/2014/main" id="{3DCDF4AC-7604-006E-1E25-30A2F23B342C}"/>
              </a:ext>
            </a:extLst>
          </p:cNvPr>
          <p:cNvGrpSpPr>
            <a:grpSpLocks/>
          </p:cNvGrpSpPr>
          <p:nvPr/>
        </p:nvGrpSpPr>
        <p:grpSpPr bwMode="auto">
          <a:xfrm>
            <a:off x="6146770" y="2299642"/>
            <a:ext cx="3429000" cy="1763713"/>
            <a:chOff x="3050" y="2387"/>
            <a:chExt cx="2212" cy="992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1B5599D6-0446-BFC6-0379-0C5199C31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0" y="2387"/>
              <a:ext cx="2212" cy="992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8" name="Object 25">
              <a:extLst>
                <a:ext uri="{FF2B5EF4-FFF2-40B4-BE49-F238E27FC236}">
                  <a16:creationId xmlns:a16="http://schemas.microsoft.com/office/drawing/2014/main" id="{CC4817E5-900D-D91C-DF10-A750864EC54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76" y="2509"/>
            <a:ext cx="2102" cy="7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图片" r:id="rId5" imgW="2438280" imgH="857160" progId="Word.Picture.8">
                    <p:embed/>
                  </p:oleObj>
                </mc:Choice>
                <mc:Fallback>
                  <p:oleObj name="图片" r:id="rId5" imgW="2438280" imgH="857160" progId="Word.Picture.8">
                    <p:embed/>
                    <p:pic>
                      <p:nvPicPr>
                        <p:cNvPr id="21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6" y="2509"/>
                          <a:ext cx="2102" cy="77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>
                                  <a:alpha val="0"/>
                                </a:srgbClr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Text Box 27">
            <a:extLst>
              <a:ext uri="{FF2B5EF4-FFF2-40B4-BE49-F238E27FC236}">
                <a16:creationId xmlns:a16="http://schemas.microsoft.com/office/drawing/2014/main" id="{EBB17C0A-07CD-3796-71D1-D8DD971230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2342" y="1723380"/>
            <a:ext cx="1649206" cy="476250"/>
          </a:xfrm>
          <a:prstGeom prst="rect">
            <a:avLst/>
          </a:prstGeom>
          <a:solidFill>
            <a:srgbClr val="FFFFFF">
              <a:alpha val="0"/>
            </a:srgbClr>
          </a:solidFill>
          <a:ln w="19050">
            <a:solidFill>
              <a:srgbClr val="FF0000"/>
            </a:solidFill>
            <a:miter lim="800000"/>
            <a:headEnd/>
            <a:tailEnd type="none" w="lg" len="lg"/>
          </a:ln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sz="2400">
                <a:solidFill>
                  <a:srgbClr val="000099"/>
                </a:solidFill>
                <a:latin typeface="Arial" panose="020B0604020202020204" pitchFamily="34" charset="0"/>
                <a:ea typeface="楷体_GB2312" pitchFamily="49" charset="-122"/>
              </a:rPr>
              <a:t>半加器</a:t>
            </a:r>
          </a:p>
        </p:txBody>
      </p:sp>
      <p:sp>
        <p:nvSpPr>
          <p:cNvPr id="10" name="Text Box 28">
            <a:extLst>
              <a:ext uri="{FF2B5EF4-FFF2-40B4-BE49-F238E27FC236}">
                <a16:creationId xmlns:a16="http://schemas.microsoft.com/office/drawing/2014/main" id="{41D29AC6-3077-9EBC-999A-2EFE2E48F0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6671" y="1723380"/>
            <a:ext cx="1587286" cy="476250"/>
          </a:xfrm>
          <a:prstGeom prst="rect">
            <a:avLst/>
          </a:prstGeom>
          <a:solidFill>
            <a:srgbClr val="FFFFFF">
              <a:alpha val="0"/>
            </a:srgbClr>
          </a:solidFill>
          <a:ln w="19050">
            <a:solidFill>
              <a:srgbClr val="FF0000"/>
            </a:solidFill>
            <a:miter lim="800000"/>
            <a:headEnd/>
            <a:tailEnd type="none" w="lg" len="lg"/>
          </a:ln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sz="2400">
                <a:solidFill>
                  <a:srgbClr val="000099"/>
                </a:solidFill>
                <a:latin typeface="Arial" panose="020B0604020202020204" pitchFamily="34" charset="0"/>
                <a:ea typeface="楷体_GB2312" pitchFamily="49" charset="-122"/>
              </a:rPr>
              <a:t>全加器</a:t>
            </a:r>
          </a:p>
        </p:txBody>
      </p:sp>
    </p:spTree>
    <p:extLst>
      <p:ext uri="{BB962C8B-B14F-4D97-AF65-F5344CB8AC3E}">
        <p14:creationId xmlns:p14="http://schemas.microsoft.com/office/powerpoint/2010/main" val="21530754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 autoUpdateAnimBg="0"/>
      <p:bldP spid="10" grpId="0" animBg="1" autoUpdateAnimBg="0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A0FC3-E6CD-04E3-DF13-2AEB09D4A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7B39EAD7-4B96-004A-FBFC-A22B47ECA8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93805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原理</a:t>
            </a:r>
          </a:p>
        </p:txBody>
      </p:sp>
      <p:graphicFrame>
        <p:nvGraphicFramePr>
          <p:cNvPr id="3" name="Object 67">
            <a:extLst>
              <a:ext uri="{FF2B5EF4-FFF2-40B4-BE49-F238E27FC236}">
                <a16:creationId xmlns:a16="http://schemas.microsoft.com/office/drawing/2014/main" id="{BCF2C450-BBAA-C861-38F4-57C0447B3A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2092832"/>
              </p:ext>
            </p:extLst>
          </p:nvPr>
        </p:nvGraphicFramePr>
        <p:xfrm>
          <a:off x="1982914" y="3992381"/>
          <a:ext cx="3666960" cy="2682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图片" r:id="rId3" imgW="1666800" imgH="1219320" progId="Word.Picture.8">
                  <p:embed/>
                </p:oleObj>
              </mc:Choice>
              <mc:Fallback>
                <p:oleObj name="图片" r:id="rId3" imgW="1666800" imgH="1219320" progId="Word.Picture.8">
                  <p:embed/>
                  <p:pic>
                    <p:nvPicPr>
                      <p:cNvPr id="108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-1532"/>
                      <a:stretch>
                        <a:fillRect/>
                      </a:stretch>
                    </p:blipFill>
                    <p:spPr bwMode="auto">
                      <a:xfrm>
                        <a:off x="1982914" y="3992381"/>
                        <a:ext cx="3666960" cy="2682504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41">
            <a:extLst>
              <a:ext uri="{FF2B5EF4-FFF2-40B4-BE49-F238E27FC236}">
                <a16:creationId xmlns:a16="http://schemas.microsoft.com/office/drawing/2014/main" id="{6BCEEDA7-E6F4-012B-1E39-0708D1E78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4061" y="1384051"/>
            <a:ext cx="11128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真值表</a:t>
            </a:r>
          </a:p>
        </p:txBody>
      </p:sp>
      <p:graphicFrame>
        <p:nvGraphicFramePr>
          <p:cNvPr id="5" name="Group 165">
            <a:extLst>
              <a:ext uri="{FF2B5EF4-FFF2-40B4-BE49-F238E27FC236}">
                <a16:creationId xmlns:a16="http://schemas.microsoft.com/office/drawing/2014/main" id="{BFDBF0C2-E368-37DB-EB29-8F85A7AA0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833382"/>
              </p:ext>
            </p:extLst>
          </p:nvPr>
        </p:nvGraphicFramePr>
        <p:xfrm>
          <a:off x="2357224" y="1942430"/>
          <a:ext cx="2584884" cy="2286000"/>
        </p:xfrm>
        <a:graphic>
          <a:graphicData uri="http://schemas.openxmlformats.org/drawingml/2006/table">
            <a:tbl>
              <a:tblPr/>
              <a:tblGrid>
                <a:gridCol w="65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3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31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5988">
                <a:tc>
                  <a:txBody>
                    <a:bodyPr/>
                    <a:lstStyle>
                      <a:lvl1pPr marL="469900" indent="-4699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US" altLang="zh-CN" sz="24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69900" indent="-4699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endParaRPr kumimoji="0" lang="en-US" altLang="zh-CN" sz="24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69900" indent="-4699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endParaRPr kumimoji="0" lang="en-US" altLang="zh-CN" sz="24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69900" indent="-4699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kumimoji="0" lang="en-US" altLang="zh-CN" sz="24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988">
                <a:tc>
                  <a:txBody>
                    <a:bodyPr/>
                    <a:lstStyle>
                      <a:lvl1pPr marL="469900" indent="-4699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69900" indent="-4699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69900" indent="-4699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69900" indent="-4699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988">
                <a:tc>
                  <a:txBody>
                    <a:bodyPr/>
                    <a:lstStyle>
                      <a:lvl1pPr marL="469900" indent="-4699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69900" indent="-4699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69900" indent="-4699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69900" indent="-4699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988">
                <a:tc>
                  <a:txBody>
                    <a:bodyPr/>
                    <a:lstStyle>
                      <a:lvl1pPr marL="469900" indent="-4699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69900" indent="-4699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69900" indent="-4699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69900" indent="-4699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988">
                <a:tc>
                  <a:txBody>
                    <a:bodyPr/>
                    <a:lstStyle>
                      <a:lvl1pPr marL="469900" indent="-4699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69900" indent="-4699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69900" indent="-4699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69900" indent="-4699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F1847D17-974A-AAE4-0723-FE8723ECC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427284"/>
            <a:ext cx="5926349" cy="360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410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7EF24-F06C-28A9-8413-61F70B1C6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91345271-68C4-42F7-0BBD-678DEA4868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2821588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超前进位加法器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1BD69A-3ED8-96BA-1038-D46F2295D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127" y="1624084"/>
            <a:ext cx="3556584" cy="510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164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D34D0-3925-F4B1-4AEB-0B1028D8F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55F54233-B085-10EC-CAF0-6CD3A0240C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9349080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Verilog</a:t>
            </a: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（这里采用层次化建模，</a:t>
            </a:r>
            <a:r>
              <a:rPr lang="zh-CN" altLang="en-US" sz="2935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实践中最常用的方式</a:t>
            </a: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29F7A8-A244-F9D1-0234-D79D3EF30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461" y="1955339"/>
            <a:ext cx="5058215" cy="350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410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7AC7C-21C4-BB5B-7F82-711A47F93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28D5CD10-5A91-0A53-40DA-169C080C57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3951705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第一步：造一个半加器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F09DB9-3ADA-A2AF-9184-FD4205A5F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379" y="4001125"/>
            <a:ext cx="9381866" cy="1927780"/>
          </a:xfrm>
          <a:prstGeom prst="rect">
            <a:avLst/>
          </a:prstGeom>
        </p:spPr>
      </p:pic>
      <p:sp>
        <p:nvSpPr>
          <p:cNvPr id="5" name="矩形 3">
            <a:extLst>
              <a:ext uri="{FF2B5EF4-FFF2-40B4-BE49-F238E27FC236}">
                <a16:creationId xmlns:a16="http://schemas.microsoft.com/office/drawing/2014/main" id="{AE8EABA3-9C38-5096-4975-FC1387FDC0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2421" y="1594469"/>
            <a:ext cx="4705116" cy="1447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结构简单，可以现推电路图</a:t>
            </a:r>
            <a:endParaRPr lang="en-US" altLang="zh-CN" sz="2935" b="1" dirty="0">
              <a:solidFill>
                <a:srgbClr val="202A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None/>
            </a:pPr>
            <a:endParaRPr lang="en-US" altLang="zh-CN" sz="2935" b="1" dirty="0">
              <a:solidFill>
                <a:srgbClr val="202A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方法：</a:t>
            </a:r>
            <a:r>
              <a:rPr lang="zh-CN" altLang="en-US" sz="2000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列真值表然后卡诺图化简</a:t>
            </a:r>
          </a:p>
        </p:txBody>
      </p:sp>
    </p:spTree>
    <p:extLst>
      <p:ext uri="{BB962C8B-B14F-4D97-AF65-F5344CB8AC3E}">
        <p14:creationId xmlns:p14="http://schemas.microsoft.com/office/powerpoint/2010/main" val="16184415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36E2C-DDCF-88C1-48AA-46D5602C6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2299FB8C-2AC3-4316-01CB-71F86D77E7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621193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第二部：用造出的半加器组成全加器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B57242-0714-D883-8578-2EB2A9D78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234" y="3044431"/>
            <a:ext cx="7785531" cy="279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6628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C175E-BDD6-D594-7FA3-C4F0D4F10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E88D27F4-D04F-7C09-9593-BF3D675323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3951705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第三步：全加器的扩展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BC551E-BB72-7ECC-BBD5-97363CED9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691" y="2011680"/>
            <a:ext cx="7066013" cy="356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897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DA509-6F2D-6078-7BBE-5DE719AEC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BC825F34-8F11-9C2A-118F-C248C245B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1691471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总结一下</a:t>
            </a:r>
          </a:p>
        </p:txBody>
      </p:sp>
      <p:sp>
        <p:nvSpPr>
          <p:cNvPr id="34" name="Text Box 31">
            <a:extLst>
              <a:ext uri="{FF2B5EF4-FFF2-40B4-BE49-F238E27FC236}">
                <a16:creationId xmlns:a16="http://schemas.microsoft.com/office/drawing/2014/main" id="{E539E331-2FB8-D300-653A-1A507FAAA7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9065" y="1713154"/>
            <a:ext cx="8757495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由于知识点零散，很难出现在大题，填空题前几道必出</a:t>
            </a:r>
            <a:endParaRPr lang="en-US" altLang="zh-CN" sz="2400" b="1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 fontAlgn="base">
              <a:spcBef>
                <a:spcPct val="50000"/>
              </a:spcBef>
              <a:spcAft>
                <a:spcPct val="0"/>
              </a:spcAft>
            </a:pPr>
            <a:endParaRPr lang="en-US" altLang="zh-CN" sz="2400" b="1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第一章是数电领域的最最最基础知识，比如逻辑门！</a:t>
            </a:r>
            <a:endParaRPr lang="en-US" altLang="zh-CN" sz="2400" b="1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后面的组合电路设计、时序电路设计、储存器、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FPGA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等都要用到</a:t>
            </a:r>
            <a:endParaRPr lang="en-US" altLang="zh-CN" sz="2400" b="1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 fontAlgn="base">
              <a:spcBef>
                <a:spcPct val="50000"/>
              </a:spcBef>
              <a:spcAft>
                <a:spcPct val="0"/>
              </a:spcAft>
            </a:pPr>
            <a:endParaRPr lang="en-US" altLang="zh-CN" sz="2400" b="1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难度不大，记忆和掌握为主</a:t>
            </a:r>
          </a:p>
        </p:txBody>
      </p:sp>
    </p:spTree>
    <p:extLst>
      <p:ext uri="{BB962C8B-B14F-4D97-AF65-F5344CB8AC3E}">
        <p14:creationId xmlns:p14="http://schemas.microsoft.com/office/powerpoint/2010/main" val="42433918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40822-0794-2E4D-C2C3-789F77AB3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59C9924F-8641-A504-92DA-724438177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1314765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寄存器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DDE70045-4805-EF55-CF6E-36F04CE86C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6172" y="1489587"/>
            <a:ext cx="7956562" cy="10402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tIns="76176" bIns="76176" anchor="ctr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例</a:t>
            </a:r>
            <a:r>
              <a:rPr kumimoji="1" lang="en-US" altLang="zh-CN" sz="2400" b="1" dirty="0">
                <a:solidFill>
                  <a:srgbClr val="000099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:   </a:t>
            </a:r>
            <a:r>
              <a:rPr kumimoji="1"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时序脉冲产生器。电路如图所示。画出 </a:t>
            </a:r>
            <a:r>
              <a:rPr kumimoji="1" lang="en-US" altLang="zh-CN" sz="2400" b="1" i="1" dirty="0">
                <a:solidFill>
                  <a:srgbClr val="000099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Q</a:t>
            </a:r>
            <a:r>
              <a:rPr kumimoji="1" lang="en-US" altLang="zh-CN" sz="2400" b="1" baseline="-25000" dirty="0">
                <a:solidFill>
                  <a:srgbClr val="000099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0</a:t>
            </a:r>
            <a:r>
              <a:rPr kumimoji="1"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～</a:t>
            </a:r>
            <a:r>
              <a:rPr kumimoji="1" lang="en-US" altLang="zh-CN" sz="2400" b="1" i="1" dirty="0">
                <a:solidFill>
                  <a:srgbClr val="000099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Q</a:t>
            </a:r>
            <a:r>
              <a:rPr kumimoji="1" lang="en-US" altLang="zh-CN" sz="2400" b="1" baseline="-25000" dirty="0">
                <a:solidFill>
                  <a:srgbClr val="000099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波形，分析逻辑功能。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2C407C5E-7E52-82AC-114C-1B4562AF24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7421347"/>
              </p:ext>
            </p:extLst>
          </p:nvPr>
        </p:nvGraphicFramePr>
        <p:xfrm>
          <a:off x="3180636" y="2959999"/>
          <a:ext cx="4975628" cy="27495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3" imgW="3554020" imgH="1963969" progId="Word.Picture.8">
                  <p:embed/>
                </p:oleObj>
              </mc:Choice>
              <mc:Fallback>
                <p:oleObj name="Picture" r:id="rId3" imgW="3554020" imgH="1963969" progId="Word.Picture.8">
                  <p:embed/>
                  <p:pic>
                    <p:nvPicPr>
                      <p:cNvPr id="26" name="对象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0636" y="2959999"/>
                        <a:ext cx="4975628" cy="274955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37546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3D82B-3192-9994-1801-50517B76B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CD754DFA-A46E-7746-6F69-DC84902A90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6965350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寄存器（知道芯片引脚含义和功能即可）</a:t>
            </a:r>
          </a:p>
        </p:txBody>
      </p:sp>
      <p:pic>
        <p:nvPicPr>
          <p:cNvPr id="3" name="Picture 46" descr="未标题-1">
            <a:extLst>
              <a:ext uri="{FF2B5EF4-FFF2-40B4-BE49-F238E27FC236}">
                <a16:creationId xmlns:a16="http://schemas.microsoft.com/office/drawing/2014/main" id="{E6D8E2F7-0F65-5C0A-59F0-8F22DC6FC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770" y="1745176"/>
            <a:ext cx="6834187" cy="45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0B82B89-FC1D-1251-9EFD-4CD71DF72DA5}"/>
              </a:ext>
            </a:extLst>
          </p:cNvPr>
          <p:cNvSpPr txBox="1"/>
          <p:nvPr/>
        </p:nvSpPr>
        <p:spPr>
          <a:xfrm>
            <a:off x="6139957" y="1610256"/>
            <a:ext cx="129614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并行输出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A5B42DD-EAA0-5BF7-82FD-B5F96F62D069}"/>
              </a:ext>
            </a:extLst>
          </p:cNvPr>
          <p:cNvSpPr txBox="1"/>
          <p:nvPr/>
        </p:nvSpPr>
        <p:spPr>
          <a:xfrm>
            <a:off x="8768249" y="5754448"/>
            <a:ext cx="82809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左移串行输入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FBC1B13-8C12-231B-4B8B-F940E23BED01}"/>
              </a:ext>
            </a:extLst>
          </p:cNvPr>
          <p:cNvSpPr txBox="1"/>
          <p:nvPr/>
        </p:nvSpPr>
        <p:spPr>
          <a:xfrm>
            <a:off x="3274818" y="5669612"/>
            <a:ext cx="82809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右移串行输入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F51AC45-5071-C25D-2FD2-B24537AFA1EA}"/>
              </a:ext>
            </a:extLst>
          </p:cNvPr>
          <p:cNvSpPr txBox="1"/>
          <p:nvPr/>
        </p:nvSpPr>
        <p:spPr>
          <a:xfrm>
            <a:off x="5887929" y="6146760"/>
            <a:ext cx="129614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并行输入</a:t>
            </a:r>
          </a:p>
        </p:txBody>
      </p:sp>
      <p:sp>
        <p:nvSpPr>
          <p:cNvPr id="8" name="AutoShape 42">
            <a:extLst>
              <a:ext uri="{FF2B5EF4-FFF2-40B4-BE49-F238E27FC236}">
                <a16:creationId xmlns:a16="http://schemas.microsoft.com/office/drawing/2014/main" id="{889C6543-F955-193D-9725-CD71EAE427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0737" y="1721284"/>
            <a:ext cx="1801875" cy="346234"/>
          </a:xfrm>
          <a:prstGeom prst="wedgeEllipseCallout">
            <a:avLst>
              <a:gd name="adj1" fmla="val 58548"/>
              <a:gd name="adj2" fmla="val 80570"/>
            </a:avLst>
          </a:prstGeom>
          <a:solidFill>
            <a:srgbClr val="CCFFCC"/>
          </a:solidFill>
          <a:ln w="9525">
            <a:solidFill>
              <a:srgbClr val="9C087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eaLnBrk="0" fontAlgn="ctr" hangingPunct="0"/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左移串行输出</a:t>
            </a:r>
            <a:endParaRPr kumimoji="1" lang="en-US" altLang="zh-CN" sz="16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9" name="AutoShape 43">
            <a:extLst>
              <a:ext uri="{FF2B5EF4-FFF2-40B4-BE49-F238E27FC236}">
                <a16:creationId xmlns:a16="http://schemas.microsoft.com/office/drawing/2014/main" id="{E51D7627-9F1F-B75A-6677-20D233C5E2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4869" y="1745176"/>
            <a:ext cx="1746511" cy="346234"/>
          </a:xfrm>
          <a:prstGeom prst="wedgeEllipseCallout">
            <a:avLst>
              <a:gd name="adj1" fmla="val -55648"/>
              <a:gd name="adj2" fmla="val 97060"/>
            </a:avLst>
          </a:prstGeom>
          <a:solidFill>
            <a:srgbClr val="CCFFCC"/>
          </a:solidFill>
          <a:ln w="9525">
            <a:solidFill>
              <a:srgbClr val="9C087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eaLnBrk="0" fontAlgn="ctr" hangingPunct="0"/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右移串行输出</a:t>
            </a:r>
            <a:endParaRPr kumimoji="1" lang="en-US" altLang="zh-CN" sz="1600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46809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9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122F8-32F6-EDFD-6935-1F234BF20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EB054D7E-40BD-599D-C71B-F17426B53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1314765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寄存器</a:t>
            </a:r>
          </a:p>
        </p:txBody>
      </p:sp>
      <p:grpSp>
        <p:nvGrpSpPr>
          <p:cNvPr id="3" name="Group 32">
            <a:extLst>
              <a:ext uri="{FF2B5EF4-FFF2-40B4-BE49-F238E27FC236}">
                <a16:creationId xmlns:a16="http://schemas.microsoft.com/office/drawing/2014/main" id="{066018C1-DF44-5391-37A7-2FDFA42B8048}"/>
              </a:ext>
            </a:extLst>
          </p:cNvPr>
          <p:cNvGrpSpPr>
            <a:grpSpLocks/>
          </p:cNvGrpSpPr>
          <p:nvPr/>
        </p:nvGrpSpPr>
        <p:grpSpPr bwMode="auto">
          <a:xfrm>
            <a:off x="2441271" y="1430870"/>
            <a:ext cx="8892450" cy="4911706"/>
            <a:chOff x="-23" y="1035"/>
            <a:chExt cx="5737" cy="3098"/>
          </a:xfrm>
        </p:grpSpPr>
        <p:graphicFrame>
          <p:nvGraphicFramePr>
            <p:cNvPr id="4" name="Object 33">
              <a:extLst>
                <a:ext uri="{FF2B5EF4-FFF2-40B4-BE49-F238E27FC236}">
                  <a16:creationId xmlns:a16="http://schemas.microsoft.com/office/drawing/2014/main" id="{3FE7A03F-0EA6-3709-175B-D9D04F5A955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96971243"/>
                </p:ext>
              </p:extLst>
            </p:nvPr>
          </p:nvGraphicFramePr>
          <p:xfrm>
            <a:off x="3740" y="1797"/>
            <a:ext cx="393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" imgW="304560" imgH="215640" progId="Equation.3">
                    <p:embed/>
                  </p:oleObj>
                </mc:Choice>
                <mc:Fallback>
                  <p:oleObj name="公式" r:id="rId3" imgW="304560" imgH="215640" progId="Equation.3">
                    <p:embed/>
                    <p:pic>
                      <p:nvPicPr>
                        <p:cNvPr id="186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0" y="1797"/>
                          <a:ext cx="393" cy="2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Object 34">
              <a:extLst>
                <a:ext uri="{FF2B5EF4-FFF2-40B4-BE49-F238E27FC236}">
                  <a16:creationId xmlns:a16="http://schemas.microsoft.com/office/drawing/2014/main" id="{FA42D925-7048-7871-B2C7-D9F4FBAF533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26109579"/>
                </p:ext>
              </p:extLst>
            </p:nvPr>
          </p:nvGraphicFramePr>
          <p:xfrm>
            <a:off x="4112" y="1797"/>
            <a:ext cx="393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5" imgW="304560" imgH="215640" progId="Equation.3">
                    <p:embed/>
                  </p:oleObj>
                </mc:Choice>
                <mc:Fallback>
                  <p:oleObj name="公式" r:id="rId5" imgW="304560" imgH="215640" progId="Equation.3">
                    <p:embed/>
                    <p:pic>
                      <p:nvPicPr>
                        <p:cNvPr id="187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12" y="1797"/>
                          <a:ext cx="393" cy="2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35">
              <a:extLst>
                <a:ext uri="{FF2B5EF4-FFF2-40B4-BE49-F238E27FC236}">
                  <a16:creationId xmlns:a16="http://schemas.microsoft.com/office/drawing/2014/main" id="{458F3A97-FC55-BF37-8443-1D0A6CA8C1A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24268303"/>
                </p:ext>
              </p:extLst>
            </p:nvPr>
          </p:nvGraphicFramePr>
          <p:xfrm>
            <a:off x="4483" y="1797"/>
            <a:ext cx="393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7" imgW="304560" imgH="215640" progId="Equation.3">
                    <p:embed/>
                  </p:oleObj>
                </mc:Choice>
                <mc:Fallback>
                  <p:oleObj name="公式" r:id="rId7" imgW="304560" imgH="215640" progId="Equation.3">
                    <p:embed/>
                    <p:pic>
                      <p:nvPicPr>
                        <p:cNvPr id="188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83" y="1797"/>
                          <a:ext cx="393" cy="2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36">
              <a:extLst>
                <a:ext uri="{FF2B5EF4-FFF2-40B4-BE49-F238E27FC236}">
                  <a16:creationId xmlns:a16="http://schemas.microsoft.com/office/drawing/2014/main" id="{801D51B7-319E-C6FF-2221-9A06E34E64E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96903038"/>
                </p:ext>
              </p:extLst>
            </p:nvPr>
          </p:nvGraphicFramePr>
          <p:xfrm>
            <a:off x="4878" y="1797"/>
            <a:ext cx="393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9" imgW="304560" imgH="215640" progId="Equation.3">
                    <p:embed/>
                  </p:oleObj>
                </mc:Choice>
                <mc:Fallback>
                  <p:oleObj name="公式" r:id="rId9" imgW="304560" imgH="215640" progId="Equation.3">
                    <p:embed/>
                    <p:pic>
                      <p:nvPicPr>
                        <p:cNvPr id="189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78" y="1797"/>
                          <a:ext cx="393" cy="2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37">
              <a:extLst>
                <a:ext uri="{FF2B5EF4-FFF2-40B4-BE49-F238E27FC236}">
                  <a16:creationId xmlns:a16="http://schemas.microsoft.com/office/drawing/2014/main" id="{923C66A3-7BFE-39CF-3917-BD439338F67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2245648"/>
                </p:ext>
              </p:extLst>
            </p:nvPr>
          </p:nvGraphicFramePr>
          <p:xfrm>
            <a:off x="47" y="1907"/>
            <a:ext cx="278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1" imgW="215640" imgH="203040" progId="Equation.3">
                    <p:embed/>
                  </p:oleObj>
                </mc:Choice>
                <mc:Fallback>
                  <p:oleObj name="公式" r:id="rId11" imgW="215640" imgH="203040" progId="Equation.3">
                    <p:embed/>
                    <p:pic>
                      <p:nvPicPr>
                        <p:cNvPr id="190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" y="1907"/>
                          <a:ext cx="278" cy="25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38">
              <a:extLst>
                <a:ext uri="{FF2B5EF4-FFF2-40B4-BE49-F238E27FC236}">
                  <a16:creationId xmlns:a16="http://schemas.microsoft.com/office/drawing/2014/main" id="{69E906C1-360A-6865-29F2-8CDD12A66E3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38463619"/>
                </p:ext>
              </p:extLst>
            </p:nvPr>
          </p:nvGraphicFramePr>
          <p:xfrm>
            <a:off x="4134" y="2817"/>
            <a:ext cx="262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3" imgW="203040" imgH="215640" progId="Equation.3">
                    <p:embed/>
                  </p:oleObj>
                </mc:Choice>
                <mc:Fallback>
                  <p:oleObj name="公式" r:id="rId13" imgW="203040" imgH="215640" progId="Equation.3">
                    <p:embed/>
                    <p:pic>
                      <p:nvPicPr>
                        <p:cNvPr id="191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34" y="2817"/>
                          <a:ext cx="262" cy="2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39">
              <a:extLst>
                <a:ext uri="{FF2B5EF4-FFF2-40B4-BE49-F238E27FC236}">
                  <a16:creationId xmlns:a16="http://schemas.microsoft.com/office/drawing/2014/main" id="{1C2D1BA5-7144-D364-881A-42C59F264E5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40717862"/>
                </p:ext>
              </p:extLst>
            </p:nvPr>
          </p:nvGraphicFramePr>
          <p:xfrm>
            <a:off x="4134" y="2568"/>
            <a:ext cx="262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5" imgW="203040" imgH="215640" progId="Equation.3">
                    <p:embed/>
                  </p:oleObj>
                </mc:Choice>
                <mc:Fallback>
                  <p:oleObj name="公式" r:id="rId15" imgW="203040" imgH="215640" progId="Equation.3">
                    <p:embed/>
                    <p:pic>
                      <p:nvPicPr>
                        <p:cNvPr id="192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34" y="2568"/>
                          <a:ext cx="262" cy="2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40">
              <a:extLst>
                <a:ext uri="{FF2B5EF4-FFF2-40B4-BE49-F238E27FC236}">
                  <a16:creationId xmlns:a16="http://schemas.microsoft.com/office/drawing/2014/main" id="{A9BA1726-00A3-2994-3EC9-74DBFC74C83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03366722"/>
                </p:ext>
              </p:extLst>
            </p:nvPr>
          </p:nvGraphicFramePr>
          <p:xfrm>
            <a:off x="4134" y="3339"/>
            <a:ext cx="262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7" imgW="203040" imgH="215640" progId="Equation.3">
                    <p:embed/>
                  </p:oleObj>
                </mc:Choice>
                <mc:Fallback>
                  <p:oleObj name="公式" r:id="rId17" imgW="203040" imgH="215640" progId="Equation.3">
                    <p:embed/>
                    <p:pic>
                      <p:nvPicPr>
                        <p:cNvPr id="193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34" y="3339"/>
                          <a:ext cx="262" cy="2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41">
              <a:extLst>
                <a:ext uri="{FF2B5EF4-FFF2-40B4-BE49-F238E27FC236}">
                  <a16:creationId xmlns:a16="http://schemas.microsoft.com/office/drawing/2014/main" id="{F578D5AA-7DF5-7FDA-760D-9313029F6A0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74179715"/>
                </p:ext>
              </p:extLst>
            </p:nvPr>
          </p:nvGraphicFramePr>
          <p:xfrm>
            <a:off x="4490" y="3339"/>
            <a:ext cx="262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9" imgW="203040" imgH="215640" progId="Equation.3">
                    <p:embed/>
                  </p:oleObj>
                </mc:Choice>
                <mc:Fallback>
                  <p:oleObj name="公式" r:id="rId19" imgW="203040" imgH="215640" progId="Equation.3">
                    <p:embed/>
                    <p:pic>
                      <p:nvPicPr>
                        <p:cNvPr id="194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90" y="3339"/>
                          <a:ext cx="262" cy="2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42">
              <a:extLst>
                <a:ext uri="{FF2B5EF4-FFF2-40B4-BE49-F238E27FC236}">
                  <a16:creationId xmlns:a16="http://schemas.microsoft.com/office/drawing/2014/main" id="{87429993-ECE9-D246-E86A-66D6BD01DBE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57785469"/>
                </p:ext>
              </p:extLst>
            </p:nvPr>
          </p:nvGraphicFramePr>
          <p:xfrm>
            <a:off x="3769" y="3338"/>
            <a:ext cx="262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1" imgW="203040" imgH="215640" progId="Equation.3">
                    <p:embed/>
                  </p:oleObj>
                </mc:Choice>
                <mc:Fallback>
                  <p:oleObj name="公式" r:id="rId21" imgW="203040" imgH="215640" progId="Equation.3">
                    <p:embed/>
                    <p:pic>
                      <p:nvPicPr>
                        <p:cNvPr id="195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69" y="3338"/>
                          <a:ext cx="262" cy="2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43">
              <a:extLst>
                <a:ext uri="{FF2B5EF4-FFF2-40B4-BE49-F238E27FC236}">
                  <a16:creationId xmlns:a16="http://schemas.microsoft.com/office/drawing/2014/main" id="{537FAFA5-6744-FD93-E4AF-5CF943C33E0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52199481"/>
                </p:ext>
              </p:extLst>
            </p:nvPr>
          </p:nvGraphicFramePr>
          <p:xfrm>
            <a:off x="4134" y="3612"/>
            <a:ext cx="262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3" imgW="203040" imgH="215640" progId="Equation.3">
                    <p:embed/>
                  </p:oleObj>
                </mc:Choice>
                <mc:Fallback>
                  <p:oleObj name="公式" r:id="rId23" imgW="203040" imgH="215640" progId="Equation.3">
                    <p:embed/>
                    <p:pic>
                      <p:nvPicPr>
                        <p:cNvPr id="196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34" y="3612"/>
                          <a:ext cx="262" cy="2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44">
              <a:extLst>
                <a:ext uri="{FF2B5EF4-FFF2-40B4-BE49-F238E27FC236}">
                  <a16:creationId xmlns:a16="http://schemas.microsoft.com/office/drawing/2014/main" id="{595ABB09-EE46-1FFD-6F6C-E814EBA2D29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73597382"/>
                </p:ext>
              </p:extLst>
            </p:nvPr>
          </p:nvGraphicFramePr>
          <p:xfrm>
            <a:off x="3769" y="2591"/>
            <a:ext cx="262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5" imgW="203040" imgH="215640" progId="Equation.3">
                    <p:embed/>
                  </p:oleObj>
                </mc:Choice>
                <mc:Fallback>
                  <p:oleObj name="公式" r:id="rId25" imgW="203040" imgH="215640" progId="Equation.3">
                    <p:embed/>
                    <p:pic>
                      <p:nvPicPr>
                        <p:cNvPr id="197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69" y="2591"/>
                          <a:ext cx="262" cy="2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45">
              <a:extLst>
                <a:ext uri="{FF2B5EF4-FFF2-40B4-BE49-F238E27FC236}">
                  <a16:creationId xmlns:a16="http://schemas.microsoft.com/office/drawing/2014/main" id="{59F2C28C-1BCE-11DF-ABD7-713315035DC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99344271"/>
                </p:ext>
              </p:extLst>
            </p:nvPr>
          </p:nvGraphicFramePr>
          <p:xfrm>
            <a:off x="3769" y="3634"/>
            <a:ext cx="262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7" imgW="203040" imgH="215640" progId="Equation.3">
                    <p:embed/>
                  </p:oleObj>
                </mc:Choice>
                <mc:Fallback>
                  <p:oleObj name="公式" r:id="rId27" imgW="203040" imgH="215640" progId="Equation.3">
                    <p:embed/>
                    <p:pic>
                      <p:nvPicPr>
                        <p:cNvPr id="198" name="Object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69" y="3634"/>
                          <a:ext cx="262" cy="2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46">
              <a:extLst>
                <a:ext uri="{FF2B5EF4-FFF2-40B4-BE49-F238E27FC236}">
                  <a16:creationId xmlns:a16="http://schemas.microsoft.com/office/drawing/2014/main" id="{B62C07B6-5739-61DF-D609-10DDA69905B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41246861"/>
                </p:ext>
              </p:extLst>
            </p:nvPr>
          </p:nvGraphicFramePr>
          <p:xfrm>
            <a:off x="4490" y="2591"/>
            <a:ext cx="262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9" imgW="203040" imgH="215640" progId="Equation.3">
                    <p:embed/>
                  </p:oleObj>
                </mc:Choice>
                <mc:Fallback>
                  <p:oleObj name="公式" r:id="rId29" imgW="203040" imgH="215640" progId="Equation.3">
                    <p:embed/>
                    <p:pic>
                      <p:nvPicPr>
                        <p:cNvPr id="199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90" y="2591"/>
                          <a:ext cx="262" cy="2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47">
              <a:extLst>
                <a:ext uri="{FF2B5EF4-FFF2-40B4-BE49-F238E27FC236}">
                  <a16:creationId xmlns:a16="http://schemas.microsoft.com/office/drawing/2014/main" id="{2C629AD1-F8FE-CBD9-4607-1E15121FB44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97168520"/>
                </p:ext>
              </p:extLst>
            </p:nvPr>
          </p:nvGraphicFramePr>
          <p:xfrm>
            <a:off x="4889" y="2594"/>
            <a:ext cx="262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1" imgW="203040" imgH="215640" progId="Equation.3">
                    <p:embed/>
                  </p:oleObj>
                </mc:Choice>
                <mc:Fallback>
                  <p:oleObj name="公式" r:id="rId31" imgW="203040" imgH="215640" progId="Equation.3">
                    <p:embed/>
                    <p:pic>
                      <p:nvPicPr>
                        <p:cNvPr id="200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89" y="2594"/>
                          <a:ext cx="262" cy="2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48">
              <a:extLst>
                <a:ext uri="{FF2B5EF4-FFF2-40B4-BE49-F238E27FC236}">
                  <a16:creationId xmlns:a16="http://schemas.microsoft.com/office/drawing/2014/main" id="{1D3316CE-18D0-2BDA-2211-0122F83E052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35687214"/>
                </p:ext>
              </p:extLst>
            </p:nvPr>
          </p:nvGraphicFramePr>
          <p:xfrm>
            <a:off x="4490" y="2840"/>
            <a:ext cx="262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3" imgW="203040" imgH="215640" progId="Equation.3">
                    <p:embed/>
                  </p:oleObj>
                </mc:Choice>
                <mc:Fallback>
                  <p:oleObj name="公式" r:id="rId33" imgW="203040" imgH="215640" progId="Equation.3">
                    <p:embed/>
                    <p:pic>
                      <p:nvPicPr>
                        <p:cNvPr id="201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90" y="2840"/>
                          <a:ext cx="262" cy="2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49">
              <a:extLst>
                <a:ext uri="{FF2B5EF4-FFF2-40B4-BE49-F238E27FC236}">
                  <a16:creationId xmlns:a16="http://schemas.microsoft.com/office/drawing/2014/main" id="{EC6640F2-A3E4-8909-D819-E8E69804D28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18028596"/>
                </p:ext>
              </p:extLst>
            </p:nvPr>
          </p:nvGraphicFramePr>
          <p:xfrm>
            <a:off x="4889" y="2840"/>
            <a:ext cx="262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5" imgW="203040" imgH="215640" progId="Equation.3">
                    <p:embed/>
                  </p:oleObj>
                </mc:Choice>
                <mc:Fallback>
                  <p:oleObj name="公式" r:id="rId35" imgW="203040" imgH="215640" progId="Equation.3">
                    <p:embed/>
                    <p:pic>
                      <p:nvPicPr>
                        <p:cNvPr id="202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89" y="2840"/>
                          <a:ext cx="262" cy="2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ct 50">
              <a:extLst>
                <a:ext uri="{FF2B5EF4-FFF2-40B4-BE49-F238E27FC236}">
                  <a16:creationId xmlns:a16="http://schemas.microsoft.com/office/drawing/2014/main" id="{56758A5B-B818-AB95-919F-5BAF96830F0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02692080"/>
                </p:ext>
              </p:extLst>
            </p:nvPr>
          </p:nvGraphicFramePr>
          <p:xfrm>
            <a:off x="4490" y="3605"/>
            <a:ext cx="262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7" imgW="203040" imgH="215640" progId="Equation.3">
                    <p:embed/>
                  </p:oleObj>
                </mc:Choice>
                <mc:Fallback>
                  <p:oleObj name="公式" r:id="rId37" imgW="203040" imgH="215640" progId="Equation.3">
                    <p:embed/>
                    <p:pic>
                      <p:nvPicPr>
                        <p:cNvPr id="203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90" y="3605"/>
                          <a:ext cx="262" cy="2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Rectangle 52">
              <a:extLst>
                <a:ext uri="{FF2B5EF4-FFF2-40B4-BE49-F238E27FC236}">
                  <a16:creationId xmlns:a16="http://schemas.microsoft.com/office/drawing/2014/main" id="{E0097215-8FCC-E1D1-EB4E-B2B5C8933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" y="3861"/>
              <a:ext cx="424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D</a:t>
              </a:r>
              <a:r>
                <a:rPr kumimoji="0" lang="en-US" altLang="zh-CN" sz="2000" b="1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I</a:t>
              </a:r>
              <a:r>
                <a:rPr kumimoji="0" lang="en-US" altLang="zh-CN" sz="2000" b="1" i="0" u="none" strike="noStrike" kern="0" cap="none" spc="0" normalizeH="0" baseline="-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23" name="Rectangle 53">
              <a:extLst>
                <a:ext uri="{FF2B5EF4-FFF2-40B4-BE49-F238E27FC236}">
                  <a16:creationId xmlns:a16="http://schemas.microsoft.com/office/drawing/2014/main" id="{B0489276-AC1F-ECC3-4B4E-99EBBA5824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" y="3861"/>
              <a:ext cx="422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D</a:t>
              </a:r>
              <a:r>
                <a:rPr kumimoji="0" lang="en-US" altLang="zh-CN" sz="2000" b="1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I</a:t>
              </a:r>
              <a:r>
                <a:rPr kumimoji="0" lang="en-US" altLang="zh-CN" sz="2000" b="1" i="0" u="none" strike="noStrike" kern="0" cap="none" spc="0" normalizeH="0" baseline="-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4" name="Rectangle 54">
              <a:extLst>
                <a:ext uri="{FF2B5EF4-FFF2-40B4-BE49-F238E27FC236}">
                  <a16:creationId xmlns:a16="http://schemas.microsoft.com/office/drawing/2014/main" id="{1C0DA8E3-C2F3-6E5C-560F-11CDD92B81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8" y="3861"/>
              <a:ext cx="434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D</a:t>
              </a:r>
              <a:r>
                <a:rPr kumimoji="0" lang="en-US" altLang="zh-CN" sz="2000" b="1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I</a:t>
              </a:r>
              <a:r>
                <a:rPr kumimoji="0" lang="en-US" altLang="zh-CN" sz="2000" b="1" i="0" u="none" strike="noStrike" kern="0" cap="none" spc="0" normalizeH="0" baseline="-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5" name="Rectangle 55">
              <a:extLst>
                <a:ext uri="{FF2B5EF4-FFF2-40B4-BE49-F238E27FC236}">
                  <a16:creationId xmlns:a16="http://schemas.microsoft.com/office/drawing/2014/main" id="{3AC496D9-CEE7-D6DD-A1B1-70FEE87DE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5" y="3861"/>
              <a:ext cx="342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D</a:t>
              </a:r>
              <a:r>
                <a:rPr kumimoji="0" lang="en-US" altLang="zh-CN" sz="2000" b="1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I</a:t>
              </a:r>
              <a:r>
                <a:rPr kumimoji="0" lang="en-US" altLang="zh-CN" sz="2000" b="1" i="0" u="none" strike="noStrike" kern="0" cap="none" spc="0" normalizeH="0" baseline="-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26" name="Rectangle 56">
              <a:extLst>
                <a:ext uri="{FF2B5EF4-FFF2-40B4-BE49-F238E27FC236}">
                  <a16:creationId xmlns:a16="http://schemas.microsoft.com/office/drawing/2014/main" id="{207275E9-B449-CAB6-05A2-785D09266D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5" y="3861"/>
              <a:ext cx="44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D</a:t>
              </a:r>
              <a:r>
                <a:rPr kumimoji="0" lang="en-US" altLang="zh-CN" sz="20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I3</a:t>
              </a: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*</a:t>
              </a:r>
            </a:p>
          </p:txBody>
        </p:sp>
        <p:sp>
          <p:nvSpPr>
            <p:cNvPr id="27" name="Rectangle 57">
              <a:extLst>
                <a:ext uri="{FF2B5EF4-FFF2-40B4-BE49-F238E27FC236}">
                  <a16:creationId xmlns:a16="http://schemas.microsoft.com/office/drawing/2014/main" id="{C739D14A-A996-2A21-7E71-23E1BA8C3C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6" y="3861"/>
              <a:ext cx="474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D</a:t>
              </a:r>
              <a:r>
                <a:rPr kumimoji="0" lang="en-US" altLang="zh-CN" sz="20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I</a:t>
              </a:r>
              <a:r>
                <a:rPr kumimoji="0" lang="en-US" altLang="zh-CN" sz="2000" b="1" i="0" u="none" strike="noStrike" kern="0" cap="none" spc="0" normalizeH="0" baseline="-30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2</a:t>
              </a: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*</a:t>
              </a:r>
            </a:p>
          </p:txBody>
        </p:sp>
        <p:sp>
          <p:nvSpPr>
            <p:cNvPr id="28" name="Rectangle 58">
              <a:extLst>
                <a:ext uri="{FF2B5EF4-FFF2-40B4-BE49-F238E27FC236}">
                  <a16:creationId xmlns:a16="http://schemas.microsoft.com/office/drawing/2014/main" id="{7A763444-ABA9-46CC-989E-3F6F188E0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5" y="3861"/>
              <a:ext cx="527" cy="2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D</a:t>
              </a:r>
              <a:r>
                <a:rPr kumimoji="0" lang="en-US" altLang="zh-CN" sz="20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I</a:t>
              </a:r>
              <a:r>
                <a:rPr kumimoji="0" lang="en-US" altLang="zh-CN" sz="2000" b="1" i="0" u="none" strike="noStrike" kern="0" cap="none" spc="0" normalizeH="0" baseline="-30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1</a:t>
              </a: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*</a:t>
              </a:r>
            </a:p>
          </p:txBody>
        </p:sp>
        <p:sp>
          <p:nvSpPr>
            <p:cNvPr id="29" name="Rectangle 59">
              <a:extLst>
                <a:ext uri="{FF2B5EF4-FFF2-40B4-BE49-F238E27FC236}">
                  <a16:creationId xmlns:a16="http://schemas.microsoft.com/office/drawing/2014/main" id="{41CD1DBC-CE99-04E4-1079-FA1CF2A99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5" y="3861"/>
              <a:ext cx="471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D</a:t>
              </a:r>
              <a:r>
                <a:rPr kumimoji="0" lang="en-US" altLang="zh-CN" sz="20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I</a:t>
              </a:r>
              <a:r>
                <a:rPr kumimoji="0" lang="en-US" altLang="zh-CN" sz="2000" b="1" i="0" u="none" strike="noStrike" kern="0" cap="none" spc="0" normalizeH="0" baseline="-30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0</a:t>
              </a: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*</a:t>
              </a:r>
            </a:p>
          </p:txBody>
        </p:sp>
        <p:sp>
          <p:nvSpPr>
            <p:cNvPr id="30" name="Rectangle 60">
              <a:extLst>
                <a:ext uri="{FF2B5EF4-FFF2-40B4-BE49-F238E27FC236}">
                  <a16:creationId xmlns:a16="http://schemas.microsoft.com/office/drawing/2014/main" id="{843474EA-8128-4673-A44E-2D2980C1B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0" y="3861"/>
              <a:ext cx="43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↑</a:t>
              </a:r>
            </a:p>
          </p:txBody>
        </p:sp>
        <p:sp>
          <p:nvSpPr>
            <p:cNvPr id="31" name="Rectangle 61">
              <a:extLst>
                <a:ext uri="{FF2B5EF4-FFF2-40B4-BE49-F238E27FC236}">
                  <a16:creationId xmlns:a16="http://schemas.microsoft.com/office/drawing/2014/main" id="{D69AA048-2082-3FFA-FBDC-0963D26C5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9" y="3861"/>
              <a:ext cx="371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×</a:t>
              </a:r>
            </a:p>
          </p:txBody>
        </p:sp>
        <p:sp>
          <p:nvSpPr>
            <p:cNvPr id="32" name="Rectangle 62">
              <a:extLst>
                <a:ext uri="{FF2B5EF4-FFF2-40B4-BE49-F238E27FC236}">
                  <a16:creationId xmlns:a16="http://schemas.microsoft.com/office/drawing/2014/main" id="{0742BCAF-15E6-D134-E697-9E7832A2F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8" y="3861"/>
              <a:ext cx="371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×</a:t>
              </a:r>
            </a:p>
          </p:txBody>
        </p:sp>
        <p:sp>
          <p:nvSpPr>
            <p:cNvPr id="33" name="Rectangle 63">
              <a:extLst>
                <a:ext uri="{FF2B5EF4-FFF2-40B4-BE49-F238E27FC236}">
                  <a16:creationId xmlns:a16="http://schemas.microsoft.com/office/drawing/2014/main" id="{3180B378-E2E9-3869-4BEE-05D86437FD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" y="3861"/>
              <a:ext cx="351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E74ED83A-3D58-6CD8-62E7-87FF82F18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" y="3861"/>
              <a:ext cx="354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35" name="Rectangle 65">
              <a:extLst>
                <a:ext uri="{FF2B5EF4-FFF2-40B4-BE49-F238E27FC236}">
                  <a16:creationId xmlns:a16="http://schemas.microsoft.com/office/drawing/2014/main" id="{D015EA94-2A27-43D5-DA16-8CE98D94E0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3" y="3861"/>
              <a:ext cx="39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36" name="Rectangle 67">
              <a:extLst>
                <a:ext uri="{FF2B5EF4-FFF2-40B4-BE49-F238E27FC236}">
                  <a16:creationId xmlns:a16="http://schemas.microsoft.com/office/drawing/2014/main" id="{5A8A08E9-5EC1-DDB0-034F-C77A8536B8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" y="3612"/>
              <a:ext cx="424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H </a:t>
              </a:r>
            </a:p>
          </p:txBody>
        </p:sp>
        <p:sp>
          <p:nvSpPr>
            <p:cNvPr id="37" name="Rectangle 70">
              <a:extLst>
                <a:ext uri="{FF2B5EF4-FFF2-40B4-BE49-F238E27FC236}">
                  <a16:creationId xmlns:a16="http://schemas.microsoft.com/office/drawing/2014/main" id="{D7F5E005-4107-E82B-C663-915EA2F0C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5" y="3612"/>
              <a:ext cx="370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×</a:t>
              </a:r>
            </a:p>
          </p:txBody>
        </p:sp>
        <p:sp>
          <p:nvSpPr>
            <p:cNvPr id="38" name="Rectangle 71">
              <a:extLst>
                <a:ext uri="{FF2B5EF4-FFF2-40B4-BE49-F238E27FC236}">
                  <a16:creationId xmlns:a16="http://schemas.microsoft.com/office/drawing/2014/main" id="{7E142302-D974-5364-B43E-F18CA5C76C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6" y="3612"/>
              <a:ext cx="369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×</a:t>
              </a:r>
            </a:p>
          </p:txBody>
        </p:sp>
        <p:sp>
          <p:nvSpPr>
            <p:cNvPr id="39" name="Rectangle 72">
              <a:extLst>
                <a:ext uri="{FF2B5EF4-FFF2-40B4-BE49-F238E27FC236}">
                  <a16:creationId xmlns:a16="http://schemas.microsoft.com/office/drawing/2014/main" id="{00BE2D26-5236-81F7-5070-9E7DD2B943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5" y="3612"/>
              <a:ext cx="371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×</a:t>
              </a:r>
            </a:p>
          </p:txBody>
        </p:sp>
        <p:sp>
          <p:nvSpPr>
            <p:cNvPr id="40" name="Rectangle 73">
              <a:extLst>
                <a:ext uri="{FF2B5EF4-FFF2-40B4-BE49-F238E27FC236}">
                  <a16:creationId xmlns:a16="http://schemas.microsoft.com/office/drawing/2014/main" id="{785B8604-4676-7AD9-BC31-2AF23F962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5" y="3612"/>
              <a:ext cx="370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×</a:t>
              </a:r>
            </a:p>
          </p:txBody>
        </p:sp>
        <p:sp>
          <p:nvSpPr>
            <p:cNvPr id="41" name="Rectangle 74">
              <a:extLst>
                <a:ext uri="{FF2B5EF4-FFF2-40B4-BE49-F238E27FC236}">
                  <a16:creationId xmlns:a16="http://schemas.microsoft.com/office/drawing/2014/main" id="{A74683AC-9933-9FAF-C7B5-88530E68C1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0" y="3612"/>
              <a:ext cx="43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↑</a:t>
              </a:r>
            </a:p>
          </p:txBody>
        </p:sp>
        <p:sp>
          <p:nvSpPr>
            <p:cNvPr id="42" name="Rectangle 75">
              <a:extLst>
                <a:ext uri="{FF2B5EF4-FFF2-40B4-BE49-F238E27FC236}">
                  <a16:creationId xmlns:a16="http://schemas.microsoft.com/office/drawing/2014/main" id="{18F9EA36-17DC-95DF-90DE-525240383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9" y="3612"/>
              <a:ext cx="371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43" name="Rectangle 76">
              <a:extLst>
                <a:ext uri="{FF2B5EF4-FFF2-40B4-BE49-F238E27FC236}">
                  <a16:creationId xmlns:a16="http://schemas.microsoft.com/office/drawing/2014/main" id="{7F8903B6-8AEA-F883-1E63-36651D2E6B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8" y="3612"/>
              <a:ext cx="371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×</a:t>
              </a:r>
            </a:p>
          </p:txBody>
        </p:sp>
        <p:sp>
          <p:nvSpPr>
            <p:cNvPr id="44" name="Rectangle 77">
              <a:extLst>
                <a:ext uri="{FF2B5EF4-FFF2-40B4-BE49-F238E27FC236}">
                  <a16:creationId xmlns:a16="http://schemas.microsoft.com/office/drawing/2014/main" id="{13559F4D-E88B-E7B2-C196-B03C2B5E4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" y="3612"/>
              <a:ext cx="351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45" name="Rectangle 78">
              <a:extLst>
                <a:ext uri="{FF2B5EF4-FFF2-40B4-BE49-F238E27FC236}">
                  <a16:creationId xmlns:a16="http://schemas.microsoft.com/office/drawing/2014/main" id="{095D83BB-8510-B084-8A00-9B882F329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" y="3612"/>
              <a:ext cx="354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46" name="Rectangle 79">
              <a:extLst>
                <a:ext uri="{FF2B5EF4-FFF2-40B4-BE49-F238E27FC236}">
                  <a16:creationId xmlns:a16="http://schemas.microsoft.com/office/drawing/2014/main" id="{78202724-B126-1C16-CD20-6866771A01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3" y="3612"/>
              <a:ext cx="39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47" name="Rectangle 81">
              <a:extLst>
                <a:ext uri="{FF2B5EF4-FFF2-40B4-BE49-F238E27FC236}">
                  <a16:creationId xmlns:a16="http://schemas.microsoft.com/office/drawing/2014/main" id="{4A19E870-6EDF-FFC2-0FDC-02CBDAA133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" y="3363"/>
              <a:ext cx="424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48" name="Rectangle 84">
              <a:extLst>
                <a:ext uri="{FF2B5EF4-FFF2-40B4-BE49-F238E27FC236}">
                  <a16:creationId xmlns:a16="http://schemas.microsoft.com/office/drawing/2014/main" id="{AF0299CE-C2BC-8222-DB2D-2BD536ADC2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5" y="3363"/>
              <a:ext cx="370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×</a:t>
              </a:r>
            </a:p>
          </p:txBody>
        </p:sp>
        <p:sp>
          <p:nvSpPr>
            <p:cNvPr id="49" name="Rectangle 85">
              <a:extLst>
                <a:ext uri="{FF2B5EF4-FFF2-40B4-BE49-F238E27FC236}">
                  <a16:creationId xmlns:a16="http://schemas.microsoft.com/office/drawing/2014/main" id="{E0972A87-929E-D4B4-783B-1717776285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6" y="3363"/>
              <a:ext cx="369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×</a:t>
              </a:r>
            </a:p>
          </p:txBody>
        </p:sp>
        <p:sp>
          <p:nvSpPr>
            <p:cNvPr id="50" name="Rectangle 86">
              <a:extLst>
                <a:ext uri="{FF2B5EF4-FFF2-40B4-BE49-F238E27FC236}">
                  <a16:creationId xmlns:a16="http://schemas.microsoft.com/office/drawing/2014/main" id="{20C7ACB9-3185-7BA6-851A-8F1E1CD6C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5" y="3363"/>
              <a:ext cx="371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×</a:t>
              </a:r>
            </a:p>
          </p:txBody>
        </p:sp>
        <p:sp>
          <p:nvSpPr>
            <p:cNvPr id="51" name="Rectangle 87">
              <a:extLst>
                <a:ext uri="{FF2B5EF4-FFF2-40B4-BE49-F238E27FC236}">
                  <a16:creationId xmlns:a16="http://schemas.microsoft.com/office/drawing/2014/main" id="{9CD5643B-2807-9AF6-5EBB-998310B6A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5" y="3363"/>
              <a:ext cx="370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×</a:t>
              </a:r>
            </a:p>
          </p:txBody>
        </p:sp>
        <p:sp>
          <p:nvSpPr>
            <p:cNvPr id="52" name="Rectangle 88">
              <a:extLst>
                <a:ext uri="{FF2B5EF4-FFF2-40B4-BE49-F238E27FC236}">
                  <a16:creationId xmlns:a16="http://schemas.microsoft.com/office/drawing/2014/main" id="{E83EDDDC-E9BD-383C-2372-094739EE05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0" y="3363"/>
              <a:ext cx="43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↑</a:t>
              </a:r>
            </a:p>
          </p:txBody>
        </p:sp>
        <p:sp>
          <p:nvSpPr>
            <p:cNvPr id="53" name="Rectangle 89">
              <a:extLst>
                <a:ext uri="{FF2B5EF4-FFF2-40B4-BE49-F238E27FC236}">
                  <a16:creationId xmlns:a16="http://schemas.microsoft.com/office/drawing/2014/main" id="{6E8F5E22-4C6E-7B58-3495-507A92247C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9" y="3363"/>
              <a:ext cx="371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54" name="Rectangle 90">
              <a:extLst>
                <a:ext uri="{FF2B5EF4-FFF2-40B4-BE49-F238E27FC236}">
                  <a16:creationId xmlns:a16="http://schemas.microsoft.com/office/drawing/2014/main" id="{9B760209-AE41-0FAE-6EA9-E3061FF61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8" y="3363"/>
              <a:ext cx="371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×</a:t>
              </a:r>
            </a:p>
          </p:txBody>
        </p:sp>
        <p:sp>
          <p:nvSpPr>
            <p:cNvPr id="55" name="Rectangle 91">
              <a:extLst>
                <a:ext uri="{FF2B5EF4-FFF2-40B4-BE49-F238E27FC236}">
                  <a16:creationId xmlns:a16="http://schemas.microsoft.com/office/drawing/2014/main" id="{B53AB8ED-52EB-3522-1C1C-CF20C8E737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" y="3363"/>
              <a:ext cx="351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56" name="Rectangle 92">
              <a:extLst>
                <a:ext uri="{FF2B5EF4-FFF2-40B4-BE49-F238E27FC236}">
                  <a16:creationId xmlns:a16="http://schemas.microsoft.com/office/drawing/2014/main" id="{B27AF4AB-A5A4-C7F1-9791-E964C5C533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" y="3363"/>
              <a:ext cx="354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7" name="Rectangle 93">
              <a:extLst>
                <a:ext uri="{FF2B5EF4-FFF2-40B4-BE49-F238E27FC236}">
                  <a16:creationId xmlns:a16="http://schemas.microsoft.com/office/drawing/2014/main" id="{FE0EF1EF-5FA1-807C-20AE-2B32DA1CB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3" y="3363"/>
              <a:ext cx="39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8" name="Rectangle 95">
              <a:extLst>
                <a:ext uri="{FF2B5EF4-FFF2-40B4-BE49-F238E27FC236}">
                  <a16:creationId xmlns:a16="http://schemas.microsoft.com/office/drawing/2014/main" id="{A16F3F87-59E7-323A-75F7-4B2780A74E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6" y="3114"/>
              <a:ext cx="424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4714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90963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30651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16954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1526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6098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0670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5242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59" name="Rectangle 96">
              <a:extLst>
                <a:ext uri="{FF2B5EF4-FFF2-40B4-BE49-F238E27FC236}">
                  <a16:creationId xmlns:a16="http://schemas.microsoft.com/office/drawing/2014/main" id="{EB47D6C3-9046-E4EA-F15C-A583EEAD4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" y="3114"/>
              <a:ext cx="422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4714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90963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30651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16954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1526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6098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0670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5242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60" name="Rectangle 97">
              <a:extLst>
                <a:ext uri="{FF2B5EF4-FFF2-40B4-BE49-F238E27FC236}">
                  <a16:creationId xmlns:a16="http://schemas.microsoft.com/office/drawing/2014/main" id="{F88EEFE4-0103-EAEC-0BAE-F72EA312D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0" y="3114"/>
              <a:ext cx="434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4714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90963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30651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16954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1526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26098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0670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5242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61" name="Rectangle 98">
              <a:extLst>
                <a:ext uri="{FF2B5EF4-FFF2-40B4-BE49-F238E27FC236}">
                  <a16:creationId xmlns:a16="http://schemas.microsoft.com/office/drawing/2014/main" id="{19B19453-375E-BEF0-A2AB-0B3844DE1A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3" y="3114"/>
              <a:ext cx="4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62" name="Rectangle 99">
              <a:extLst>
                <a:ext uri="{FF2B5EF4-FFF2-40B4-BE49-F238E27FC236}">
                  <a16:creationId xmlns:a16="http://schemas.microsoft.com/office/drawing/2014/main" id="{7F6BD043-22F1-4127-E190-69F4C98256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5" y="3114"/>
              <a:ext cx="370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×</a:t>
              </a:r>
            </a:p>
          </p:txBody>
        </p:sp>
        <p:sp>
          <p:nvSpPr>
            <p:cNvPr id="63" name="Rectangle 100">
              <a:extLst>
                <a:ext uri="{FF2B5EF4-FFF2-40B4-BE49-F238E27FC236}">
                  <a16:creationId xmlns:a16="http://schemas.microsoft.com/office/drawing/2014/main" id="{FAD8B436-8AE1-B0D1-77F6-DC0ADC8BDF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6" y="3114"/>
              <a:ext cx="369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×</a:t>
              </a:r>
            </a:p>
          </p:txBody>
        </p:sp>
        <p:sp>
          <p:nvSpPr>
            <p:cNvPr id="64" name="Rectangle 101">
              <a:extLst>
                <a:ext uri="{FF2B5EF4-FFF2-40B4-BE49-F238E27FC236}">
                  <a16:creationId xmlns:a16="http://schemas.microsoft.com/office/drawing/2014/main" id="{2DA207B6-31C0-347A-BDF2-AAA186F674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5" y="3114"/>
              <a:ext cx="371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×</a:t>
              </a:r>
            </a:p>
          </p:txBody>
        </p:sp>
        <p:sp>
          <p:nvSpPr>
            <p:cNvPr id="65" name="Rectangle 102">
              <a:extLst>
                <a:ext uri="{FF2B5EF4-FFF2-40B4-BE49-F238E27FC236}">
                  <a16:creationId xmlns:a16="http://schemas.microsoft.com/office/drawing/2014/main" id="{2524DC4D-A82E-612F-F92F-17A7AE516E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5" y="3114"/>
              <a:ext cx="370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×</a:t>
              </a:r>
            </a:p>
          </p:txBody>
        </p:sp>
        <p:sp>
          <p:nvSpPr>
            <p:cNvPr id="66" name="Rectangle 103">
              <a:extLst>
                <a:ext uri="{FF2B5EF4-FFF2-40B4-BE49-F238E27FC236}">
                  <a16:creationId xmlns:a16="http://schemas.microsoft.com/office/drawing/2014/main" id="{93FBC912-81F1-C252-8485-6BF56F944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0" y="3114"/>
              <a:ext cx="43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↑</a:t>
              </a:r>
            </a:p>
          </p:txBody>
        </p:sp>
        <p:sp>
          <p:nvSpPr>
            <p:cNvPr id="67" name="Rectangle 104">
              <a:extLst>
                <a:ext uri="{FF2B5EF4-FFF2-40B4-BE49-F238E27FC236}">
                  <a16:creationId xmlns:a16="http://schemas.microsoft.com/office/drawing/2014/main" id="{0F407B73-C525-B295-59D7-4DF6E2D9D9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9" y="3114"/>
              <a:ext cx="371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×</a:t>
              </a:r>
            </a:p>
          </p:txBody>
        </p:sp>
        <p:sp>
          <p:nvSpPr>
            <p:cNvPr id="68" name="Rectangle 105">
              <a:extLst>
                <a:ext uri="{FF2B5EF4-FFF2-40B4-BE49-F238E27FC236}">
                  <a16:creationId xmlns:a16="http://schemas.microsoft.com/office/drawing/2014/main" id="{1DE86EB1-8B4B-9EE9-9970-6FBD69052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8" y="3114"/>
              <a:ext cx="371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69" name="Rectangle 106">
              <a:extLst>
                <a:ext uri="{FF2B5EF4-FFF2-40B4-BE49-F238E27FC236}">
                  <a16:creationId xmlns:a16="http://schemas.microsoft.com/office/drawing/2014/main" id="{B26DB18C-5FC1-AEDD-26C0-D0392CAD3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" y="3114"/>
              <a:ext cx="351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70" name="Rectangle 107">
              <a:extLst>
                <a:ext uri="{FF2B5EF4-FFF2-40B4-BE49-F238E27FC236}">
                  <a16:creationId xmlns:a16="http://schemas.microsoft.com/office/drawing/2014/main" id="{45E2CCC1-5EBF-73E7-3F9D-E5D788FA31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" y="3114"/>
              <a:ext cx="354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71" name="Rectangle 108">
              <a:extLst>
                <a:ext uri="{FF2B5EF4-FFF2-40B4-BE49-F238E27FC236}">
                  <a16:creationId xmlns:a16="http://schemas.microsoft.com/office/drawing/2014/main" id="{9EB7F716-4F12-C96E-5CDA-F21C209AF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3" y="3114"/>
              <a:ext cx="39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72" name="Rectangle 113">
              <a:extLst>
                <a:ext uri="{FF2B5EF4-FFF2-40B4-BE49-F238E27FC236}">
                  <a16:creationId xmlns:a16="http://schemas.microsoft.com/office/drawing/2014/main" id="{39D6C89C-7518-CAD0-8D9F-AFF27CB7F0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3" y="2865"/>
              <a:ext cx="4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73" name="Rectangle 114">
              <a:extLst>
                <a:ext uri="{FF2B5EF4-FFF2-40B4-BE49-F238E27FC236}">
                  <a16:creationId xmlns:a16="http://schemas.microsoft.com/office/drawing/2014/main" id="{54AFB879-1D5E-F535-5957-951AC445E1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5" y="2865"/>
              <a:ext cx="370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×</a:t>
              </a:r>
            </a:p>
          </p:txBody>
        </p:sp>
        <p:sp>
          <p:nvSpPr>
            <p:cNvPr id="74" name="Rectangle 115">
              <a:extLst>
                <a:ext uri="{FF2B5EF4-FFF2-40B4-BE49-F238E27FC236}">
                  <a16:creationId xmlns:a16="http://schemas.microsoft.com/office/drawing/2014/main" id="{21201AA7-4D5C-4E84-378F-31ACFE434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6" y="2865"/>
              <a:ext cx="369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×</a:t>
              </a:r>
            </a:p>
          </p:txBody>
        </p:sp>
        <p:sp>
          <p:nvSpPr>
            <p:cNvPr id="75" name="Rectangle 116">
              <a:extLst>
                <a:ext uri="{FF2B5EF4-FFF2-40B4-BE49-F238E27FC236}">
                  <a16:creationId xmlns:a16="http://schemas.microsoft.com/office/drawing/2014/main" id="{9DF50BDF-0298-4AA3-FAD8-868996EED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5" y="2865"/>
              <a:ext cx="371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×</a:t>
              </a:r>
            </a:p>
          </p:txBody>
        </p:sp>
        <p:sp>
          <p:nvSpPr>
            <p:cNvPr id="76" name="Rectangle 117">
              <a:extLst>
                <a:ext uri="{FF2B5EF4-FFF2-40B4-BE49-F238E27FC236}">
                  <a16:creationId xmlns:a16="http://schemas.microsoft.com/office/drawing/2014/main" id="{FF404A11-0D28-E0CC-6209-31FDA412C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5" y="2865"/>
              <a:ext cx="370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×</a:t>
              </a:r>
            </a:p>
          </p:txBody>
        </p:sp>
        <p:sp>
          <p:nvSpPr>
            <p:cNvPr id="77" name="Rectangle 118">
              <a:extLst>
                <a:ext uri="{FF2B5EF4-FFF2-40B4-BE49-F238E27FC236}">
                  <a16:creationId xmlns:a16="http://schemas.microsoft.com/office/drawing/2014/main" id="{B3DC3415-07C3-41FD-BE67-FE5895B05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0" y="2865"/>
              <a:ext cx="43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↑</a:t>
              </a:r>
            </a:p>
          </p:txBody>
        </p:sp>
        <p:sp>
          <p:nvSpPr>
            <p:cNvPr id="78" name="Rectangle 119">
              <a:extLst>
                <a:ext uri="{FF2B5EF4-FFF2-40B4-BE49-F238E27FC236}">
                  <a16:creationId xmlns:a16="http://schemas.microsoft.com/office/drawing/2014/main" id="{920BEC07-CF3C-AE89-58BB-9AEF16A02A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9" y="2865"/>
              <a:ext cx="371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×</a:t>
              </a:r>
            </a:p>
          </p:txBody>
        </p:sp>
        <p:sp>
          <p:nvSpPr>
            <p:cNvPr id="79" name="Rectangle 120">
              <a:extLst>
                <a:ext uri="{FF2B5EF4-FFF2-40B4-BE49-F238E27FC236}">
                  <a16:creationId xmlns:a16="http://schemas.microsoft.com/office/drawing/2014/main" id="{CCD7522D-FB72-7DC3-82BC-A05E17991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8" y="2865"/>
              <a:ext cx="371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80" name="Rectangle 121">
              <a:extLst>
                <a:ext uri="{FF2B5EF4-FFF2-40B4-BE49-F238E27FC236}">
                  <a16:creationId xmlns:a16="http://schemas.microsoft.com/office/drawing/2014/main" id="{C04713D1-9665-B7A8-0F83-26F207FCB9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" y="2865"/>
              <a:ext cx="351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81" name="Rectangle 122">
              <a:extLst>
                <a:ext uri="{FF2B5EF4-FFF2-40B4-BE49-F238E27FC236}">
                  <a16:creationId xmlns:a16="http://schemas.microsoft.com/office/drawing/2014/main" id="{71BC8F6D-646D-8BFC-5846-76392F6C9F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" y="2865"/>
              <a:ext cx="354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82" name="Rectangle 123">
              <a:extLst>
                <a:ext uri="{FF2B5EF4-FFF2-40B4-BE49-F238E27FC236}">
                  <a16:creationId xmlns:a16="http://schemas.microsoft.com/office/drawing/2014/main" id="{144A5FDC-51F8-7AF5-28F1-89B046E95A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3" y="2865"/>
              <a:ext cx="39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83" name="Rectangle 129">
              <a:extLst>
                <a:ext uri="{FF2B5EF4-FFF2-40B4-BE49-F238E27FC236}">
                  <a16:creationId xmlns:a16="http://schemas.microsoft.com/office/drawing/2014/main" id="{41BB148E-9B45-A2C7-8ECB-6C4C197B2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5" y="2616"/>
              <a:ext cx="370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×</a:t>
              </a:r>
            </a:p>
          </p:txBody>
        </p:sp>
        <p:sp>
          <p:nvSpPr>
            <p:cNvPr id="84" name="Rectangle 130">
              <a:extLst>
                <a:ext uri="{FF2B5EF4-FFF2-40B4-BE49-F238E27FC236}">
                  <a16:creationId xmlns:a16="http://schemas.microsoft.com/office/drawing/2014/main" id="{22EE615C-4E8D-7ABC-2B9F-B1A4CB6EF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6" y="2616"/>
              <a:ext cx="369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×</a:t>
              </a:r>
            </a:p>
          </p:txBody>
        </p:sp>
        <p:sp>
          <p:nvSpPr>
            <p:cNvPr id="85" name="Rectangle 131">
              <a:extLst>
                <a:ext uri="{FF2B5EF4-FFF2-40B4-BE49-F238E27FC236}">
                  <a16:creationId xmlns:a16="http://schemas.microsoft.com/office/drawing/2014/main" id="{3A9E7263-749A-CBFA-E7CF-C9B5AA0340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5" y="2616"/>
              <a:ext cx="371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×</a:t>
              </a:r>
            </a:p>
          </p:txBody>
        </p:sp>
        <p:sp>
          <p:nvSpPr>
            <p:cNvPr id="86" name="Rectangle 132">
              <a:extLst>
                <a:ext uri="{FF2B5EF4-FFF2-40B4-BE49-F238E27FC236}">
                  <a16:creationId xmlns:a16="http://schemas.microsoft.com/office/drawing/2014/main" id="{F22E20BD-E067-BFC6-3F20-42B93340C4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5" y="2616"/>
              <a:ext cx="370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×</a:t>
              </a:r>
            </a:p>
          </p:txBody>
        </p:sp>
        <p:sp>
          <p:nvSpPr>
            <p:cNvPr id="87" name="Rectangle 133">
              <a:extLst>
                <a:ext uri="{FF2B5EF4-FFF2-40B4-BE49-F238E27FC236}">
                  <a16:creationId xmlns:a16="http://schemas.microsoft.com/office/drawing/2014/main" id="{DA1E97CD-B5BA-41F1-F463-AA8676F4E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0" y="2616"/>
              <a:ext cx="43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×</a:t>
              </a:r>
            </a:p>
          </p:txBody>
        </p:sp>
        <p:sp>
          <p:nvSpPr>
            <p:cNvPr id="88" name="Rectangle 134">
              <a:extLst>
                <a:ext uri="{FF2B5EF4-FFF2-40B4-BE49-F238E27FC236}">
                  <a16:creationId xmlns:a16="http://schemas.microsoft.com/office/drawing/2014/main" id="{5C14DA5B-5994-E62C-02BB-6FE71BF77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9" y="2616"/>
              <a:ext cx="371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×</a:t>
              </a:r>
            </a:p>
          </p:txBody>
        </p:sp>
        <p:sp>
          <p:nvSpPr>
            <p:cNvPr id="89" name="Rectangle 135">
              <a:extLst>
                <a:ext uri="{FF2B5EF4-FFF2-40B4-BE49-F238E27FC236}">
                  <a16:creationId xmlns:a16="http://schemas.microsoft.com/office/drawing/2014/main" id="{0EC3853D-6D33-6B50-6430-8CE28C23E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8" y="2616"/>
              <a:ext cx="371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×</a:t>
              </a:r>
            </a:p>
          </p:txBody>
        </p:sp>
        <p:sp>
          <p:nvSpPr>
            <p:cNvPr id="90" name="Rectangle 136">
              <a:extLst>
                <a:ext uri="{FF2B5EF4-FFF2-40B4-BE49-F238E27FC236}">
                  <a16:creationId xmlns:a16="http://schemas.microsoft.com/office/drawing/2014/main" id="{066D8D15-7031-CDA3-375F-3608EC089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" y="2616"/>
              <a:ext cx="351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91" name="Rectangle 137">
              <a:extLst>
                <a:ext uri="{FF2B5EF4-FFF2-40B4-BE49-F238E27FC236}">
                  <a16:creationId xmlns:a16="http://schemas.microsoft.com/office/drawing/2014/main" id="{82F14155-A30C-5F1F-85C0-6B4C45A0B7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" y="2616"/>
              <a:ext cx="354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92" name="Rectangle 138">
              <a:extLst>
                <a:ext uri="{FF2B5EF4-FFF2-40B4-BE49-F238E27FC236}">
                  <a16:creationId xmlns:a16="http://schemas.microsoft.com/office/drawing/2014/main" id="{5C274389-2ADF-05D6-42FC-807C291BCF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3" y="2616"/>
              <a:ext cx="39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93" name="Rectangle 140">
              <a:extLst>
                <a:ext uri="{FF2B5EF4-FFF2-40B4-BE49-F238E27FC236}">
                  <a16:creationId xmlns:a16="http://schemas.microsoft.com/office/drawing/2014/main" id="{72C50362-473D-CC07-738A-116DA7A06C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" y="2367"/>
              <a:ext cx="424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94" name="Rectangle 141">
              <a:extLst>
                <a:ext uri="{FF2B5EF4-FFF2-40B4-BE49-F238E27FC236}">
                  <a16:creationId xmlns:a16="http://schemas.microsoft.com/office/drawing/2014/main" id="{C778C173-FA2F-8D7D-D0E8-829F172AE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" y="2367"/>
              <a:ext cx="422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95" name="Rectangle 142">
              <a:extLst>
                <a:ext uri="{FF2B5EF4-FFF2-40B4-BE49-F238E27FC236}">
                  <a16:creationId xmlns:a16="http://schemas.microsoft.com/office/drawing/2014/main" id="{FBC98CF6-AFA7-4000-FEE9-4DF9D1224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8" y="2367"/>
              <a:ext cx="434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96" name="Rectangle 143">
              <a:extLst>
                <a:ext uri="{FF2B5EF4-FFF2-40B4-BE49-F238E27FC236}">
                  <a16:creationId xmlns:a16="http://schemas.microsoft.com/office/drawing/2014/main" id="{81540AD1-EC8B-78CF-C250-451BFE8E8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3" y="2367"/>
              <a:ext cx="4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97" name="Rectangle 144">
              <a:extLst>
                <a:ext uri="{FF2B5EF4-FFF2-40B4-BE49-F238E27FC236}">
                  <a16:creationId xmlns:a16="http://schemas.microsoft.com/office/drawing/2014/main" id="{AD6CB6D8-A892-2003-5DCF-8D969A7E3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5" y="2367"/>
              <a:ext cx="370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×</a:t>
              </a:r>
            </a:p>
          </p:txBody>
        </p:sp>
        <p:sp>
          <p:nvSpPr>
            <p:cNvPr id="98" name="Rectangle 145">
              <a:extLst>
                <a:ext uri="{FF2B5EF4-FFF2-40B4-BE49-F238E27FC236}">
                  <a16:creationId xmlns:a16="http://schemas.microsoft.com/office/drawing/2014/main" id="{4DE317A8-4D0B-09E1-22B7-6392204FE6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6" y="2367"/>
              <a:ext cx="369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×</a:t>
              </a:r>
            </a:p>
          </p:txBody>
        </p:sp>
        <p:sp>
          <p:nvSpPr>
            <p:cNvPr id="99" name="Rectangle 146">
              <a:extLst>
                <a:ext uri="{FF2B5EF4-FFF2-40B4-BE49-F238E27FC236}">
                  <a16:creationId xmlns:a16="http://schemas.microsoft.com/office/drawing/2014/main" id="{BB96098F-A5DD-84A3-24F7-8B137E731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5" y="2367"/>
              <a:ext cx="371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×</a:t>
              </a:r>
            </a:p>
          </p:txBody>
        </p:sp>
        <p:sp>
          <p:nvSpPr>
            <p:cNvPr id="100" name="Rectangle 147">
              <a:extLst>
                <a:ext uri="{FF2B5EF4-FFF2-40B4-BE49-F238E27FC236}">
                  <a16:creationId xmlns:a16="http://schemas.microsoft.com/office/drawing/2014/main" id="{A770ED36-5C80-F855-34AF-136489214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5" y="2367"/>
              <a:ext cx="370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×</a:t>
              </a:r>
            </a:p>
          </p:txBody>
        </p:sp>
        <p:sp>
          <p:nvSpPr>
            <p:cNvPr id="101" name="Rectangle 148">
              <a:extLst>
                <a:ext uri="{FF2B5EF4-FFF2-40B4-BE49-F238E27FC236}">
                  <a16:creationId xmlns:a16="http://schemas.microsoft.com/office/drawing/2014/main" id="{BCD708BC-05E2-8D86-828B-B2E1EBB9C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0" y="2367"/>
              <a:ext cx="43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×</a:t>
              </a:r>
            </a:p>
          </p:txBody>
        </p:sp>
        <p:sp>
          <p:nvSpPr>
            <p:cNvPr id="102" name="Rectangle 149">
              <a:extLst>
                <a:ext uri="{FF2B5EF4-FFF2-40B4-BE49-F238E27FC236}">
                  <a16:creationId xmlns:a16="http://schemas.microsoft.com/office/drawing/2014/main" id="{420B3081-CC9A-4A68-F58D-921BC2195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9" y="2367"/>
              <a:ext cx="371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×</a:t>
              </a:r>
            </a:p>
          </p:txBody>
        </p:sp>
        <p:sp>
          <p:nvSpPr>
            <p:cNvPr id="103" name="Rectangle 150">
              <a:extLst>
                <a:ext uri="{FF2B5EF4-FFF2-40B4-BE49-F238E27FC236}">
                  <a16:creationId xmlns:a16="http://schemas.microsoft.com/office/drawing/2014/main" id="{6D66E57A-2E21-D10E-DB5A-7929C1251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8" y="2367"/>
              <a:ext cx="371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×</a:t>
              </a:r>
            </a:p>
          </p:txBody>
        </p:sp>
        <p:sp>
          <p:nvSpPr>
            <p:cNvPr id="104" name="Rectangle 151">
              <a:extLst>
                <a:ext uri="{FF2B5EF4-FFF2-40B4-BE49-F238E27FC236}">
                  <a16:creationId xmlns:a16="http://schemas.microsoft.com/office/drawing/2014/main" id="{1B20C161-1FD0-222D-6DC8-86467892BE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" y="2367"/>
              <a:ext cx="351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×</a:t>
              </a:r>
            </a:p>
          </p:txBody>
        </p:sp>
        <p:sp>
          <p:nvSpPr>
            <p:cNvPr id="105" name="Rectangle 152">
              <a:extLst>
                <a:ext uri="{FF2B5EF4-FFF2-40B4-BE49-F238E27FC236}">
                  <a16:creationId xmlns:a16="http://schemas.microsoft.com/office/drawing/2014/main" id="{02E76CF5-1041-EB15-935B-AAE59A09EB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" y="2367"/>
              <a:ext cx="354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×</a:t>
              </a:r>
            </a:p>
          </p:txBody>
        </p:sp>
        <p:sp>
          <p:nvSpPr>
            <p:cNvPr id="106" name="Rectangle 153">
              <a:extLst>
                <a:ext uri="{FF2B5EF4-FFF2-40B4-BE49-F238E27FC236}">
                  <a16:creationId xmlns:a16="http://schemas.microsoft.com/office/drawing/2014/main" id="{237A78C8-CB40-30C1-106E-A26DC5D94B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3" y="2367"/>
              <a:ext cx="39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107" name="Rectangle 154">
              <a:extLst>
                <a:ext uri="{FF2B5EF4-FFF2-40B4-BE49-F238E27FC236}">
                  <a16:creationId xmlns:a16="http://schemas.microsoft.com/office/drawing/2014/main" id="{645BEC5E-8C5B-4813-0456-ACF8B9DE0C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5" y="1734"/>
              <a:ext cx="370" cy="6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D</a:t>
              </a:r>
              <a:r>
                <a:rPr kumimoji="0" lang="en-US" altLang="zh-CN" sz="2000" b="1" i="0" u="none" strike="noStrike" kern="0" cap="none" spc="0" normalizeH="0" baseline="-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3</a:t>
              </a:r>
              <a:endPara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8" name="Rectangle 155">
              <a:extLst>
                <a:ext uri="{FF2B5EF4-FFF2-40B4-BE49-F238E27FC236}">
                  <a16:creationId xmlns:a16="http://schemas.microsoft.com/office/drawing/2014/main" id="{72876D0E-E16B-E7DD-D8B5-A5FEAB383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6" y="1734"/>
              <a:ext cx="369" cy="6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D</a:t>
              </a:r>
              <a:r>
                <a:rPr kumimoji="0" lang="en-US" altLang="zh-CN" sz="2000" b="1" i="0" u="none" strike="noStrike" kern="0" cap="none" spc="0" normalizeH="0" baseline="-30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2</a:t>
              </a:r>
              <a:endPara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9" name="Rectangle 156">
              <a:extLst>
                <a:ext uri="{FF2B5EF4-FFF2-40B4-BE49-F238E27FC236}">
                  <a16:creationId xmlns:a16="http://schemas.microsoft.com/office/drawing/2014/main" id="{4AD35FAD-2831-DE51-5740-4B1399652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5" y="1734"/>
              <a:ext cx="371" cy="6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D</a:t>
              </a:r>
              <a:r>
                <a:rPr kumimoji="0" lang="en-US" altLang="zh-CN" sz="2000" b="1" i="0" u="none" strike="noStrike" kern="0" cap="none" spc="0" normalizeH="0" baseline="-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0" name="Rectangle 157">
              <a:extLst>
                <a:ext uri="{FF2B5EF4-FFF2-40B4-BE49-F238E27FC236}">
                  <a16:creationId xmlns:a16="http://schemas.microsoft.com/office/drawing/2014/main" id="{B1741878-DE4A-8572-8B16-EF2AC210E2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5" y="1734"/>
              <a:ext cx="370" cy="6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D</a:t>
              </a:r>
              <a:r>
                <a:rPr kumimoji="0" lang="en-US" altLang="zh-CN" sz="2000" b="1" i="0" u="none" strike="noStrike" kern="0" cap="none" spc="0" normalizeH="0" baseline="-30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0</a:t>
              </a:r>
              <a:endPara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1" name="Rectangle 158">
              <a:extLst>
                <a:ext uri="{FF2B5EF4-FFF2-40B4-BE49-F238E27FC236}">
                  <a16:creationId xmlns:a16="http://schemas.microsoft.com/office/drawing/2014/main" id="{A3DB5CED-8B78-1B6B-DBCF-D6193A891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9" y="1734"/>
              <a:ext cx="371" cy="6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左移</a:t>
              </a:r>
              <a:r>
                <a:rPr kumimoji="0" lang="en-US" altLang="zh-CN" sz="18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D</a:t>
              </a:r>
              <a:r>
                <a:rPr kumimoji="0" lang="en-US" altLang="zh-CN" sz="1800" b="1" i="0" u="none" strike="noStrike" kern="0" cap="none" spc="0" normalizeH="0" baseline="-30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SL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2" name="Rectangle 159">
              <a:extLst>
                <a:ext uri="{FF2B5EF4-FFF2-40B4-BE49-F238E27FC236}">
                  <a16:creationId xmlns:a16="http://schemas.microsoft.com/office/drawing/2014/main" id="{EE0787B2-81F1-19DD-345B-F00695E6C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8" y="1734"/>
              <a:ext cx="371" cy="6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右移</a:t>
              </a:r>
              <a:r>
                <a:rPr kumimoji="0" lang="en-US" altLang="zh-CN" sz="18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D</a:t>
              </a:r>
              <a:r>
                <a:rPr kumimoji="0" lang="en-US" altLang="zh-CN" sz="1800" b="1" i="0" u="none" strike="noStrike" kern="0" cap="none" spc="0" normalizeH="0" baseline="-30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SR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3" name="Rectangle 160">
              <a:extLst>
                <a:ext uri="{FF2B5EF4-FFF2-40B4-BE49-F238E27FC236}">
                  <a16:creationId xmlns:a16="http://schemas.microsoft.com/office/drawing/2014/main" id="{0C2B79C1-30DB-2D41-3D21-8B7A019259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" y="1734"/>
              <a:ext cx="351" cy="6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S</a:t>
              </a:r>
              <a:r>
                <a:rPr kumimoji="0" lang="en-US" altLang="zh-CN" sz="2000" b="1" i="0" u="none" strike="noStrike" kern="0" cap="none" spc="0" normalizeH="0" baseline="-30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0</a:t>
              </a:r>
              <a:endPara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4" name="Rectangle 161">
              <a:extLst>
                <a:ext uri="{FF2B5EF4-FFF2-40B4-BE49-F238E27FC236}">
                  <a16:creationId xmlns:a16="http://schemas.microsoft.com/office/drawing/2014/main" id="{DBD19033-0E09-9439-3D79-7D00B17BD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" y="1734"/>
              <a:ext cx="354" cy="6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S</a:t>
              </a:r>
              <a:r>
                <a:rPr kumimoji="0" lang="en-US" altLang="zh-CN" sz="2000" b="1" i="0" u="none" strike="noStrike" kern="0" cap="none" spc="0" normalizeH="0" baseline="-30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5" name="Rectangle 167">
              <a:extLst>
                <a:ext uri="{FF2B5EF4-FFF2-40B4-BE49-F238E27FC236}">
                  <a16:creationId xmlns:a16="http://schemas.microsoft.com/office/drawing/2014/main" id="{96F4C59E-1AD2-8E12-2E92-E292797456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5" y="1293"/>
              <a:ext cx="1480" cy="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并行输入</a:t>
              </a:r>
            </a:p>
          </p:txBody>
        </p:sp>
        <p:sp>
          <p:nvSpPr>
            <p:cNvPr id="116" name="Rectangle 168">
              <a:extLst>
                <a:ext uri="{FF2B5EF4-FFF2-40B4-BE49-F238E27FC236}">
                  <a16:creationId xmlns:a16="http://schemas.microsoft.com/office/drawing/2014/main" id="{9270F0F1-3181-740E-2D0C-B6E8FB2E08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0" y="1293"/>
              <a:ext cx="435" cy="10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时钟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CP</a:t>
              </a:r>
              <a:endPara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7" name="Rectangle 169">
              <a:extLst>
                <a:ext uri="{FF2B5EF4-FFF2-40B4-BE49-F238E27FC236}">
                  <a16:creationId xmlns:a16="http://schemas.microsoft.com/office/drawing/2014/main" id="{5766BB8F-10B8-89A0-219D-ABEFE79CA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8" y="1293"/>
              <a:ext cx="742" cy="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串行输入</a:t>
              </a:r>
            </a:p>
          </p:txBody>
        </p:sp>
        <p:sp>
          <p:nvSpPr>
            <p:cNvPr id="118" name="Rectangle 170">
              <a:extLst>
                <a:ext uri="{FF2B5EF4-FFF2-40B4-BE49-F238E27FC236}">
                  <a16:creationId xmlns:a16="http://schemas.microsoft.com/office/drawing/2014/main" id="{824E7D7E-3F38-45A9-F1CB-679CBEB793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" y="1293"/>
              <a:ext cx="705" cy="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Arial" panose="020B0604020202020204" pitchFamily="34" charset="0"/>
                </a:rPr>
                <a:t>控制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Arial" panose="020B0604020202020204" pitchFamily="34" charset="0"/>
                </a:rPr>
                <a:t>信号</a:t>
              </a:r>
            </a:p>
          </p:txBody>
        </p:sp>
        <p:sp>
          <p:nvSpPr>
            <p:cNvPr id="119" name="Rectangle 171">
              <a:extLst>
                <a:ext uri="{FF2B5EF4-FFF2-40B4-BE49-F238E27FC236}">
                  <a16:creationId xmlns:a16="http://schemas.microsoft.com/office/drawing/2014/main" id="{146BB181-2C51-666F-5212-944795284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3" y="1293"/>
              <a:ext cx="396" cy="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清零</a:t>
              </a:r>
            </a:p>
          </p:txBody>
        </p:sp>
        <p:sp>
          <p:nvSpPr>
            <p:cNvPr id="120" name="Rectangle 173">
              <a:extLst>
                <a:ext uri="{FF2B5EF4-FFF2-40B4-BE49-F238E27FC236}">
                  <a16:creationId xmlns:a16="http://schemas.microsoft.com/office/drawing/2014/main" id="{89D0B743-AB82-6456-CDB7-50E866055A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5" y="1044"/>
              <a:ext cx="169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输    出</a:t>
              </a:r>
            </a:p>
          </p:txBody>
        </p:sp>
        <p:sp>
          <p:nvSpPr>
            <p:cNvPr id="121" name="Rectangle 174">
              <a:extLst>
                <a:ext uri="{FF2B5EF4-FFF2-40B4-BE49-F238E27FC236}">
                  <a16:creationId xmlns:a16="http://schemas.microsoft.com/office/drawing/2014/main" id="{6750849C-0F08-7318-65FF-DCAC864BB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3" y="1044"/>
              <a:ext cx="3758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输    入</a:t>
              </a:r>
            </a:p>
          </p:txBody>
        </p:sp>
        <p:sp>
          <p:nvSpPr>
            <p:cNvPr id="122" name="Line 175">
              <a:extLst>
                <a:ext uri="{FF2B5EF4-FFF2-40B4-BE49-F238E27FC236}">
                  <a16:creationId xmlns:a16="http://schemas.microsoft.com/office/drawing/2014/main" id="{ACCAAAF6-BBBC-248D-90F3-345D477671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3" y="1044"/>
              <a:ext cx="5737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123" name="Line 176">
              <a:extLst>
                <a:ext uri="{FF2B5EF4-FFF2-40B4-BE49-F238E27FC236}">
                  <a16:creationId xmlns:a16="http://schemas.microsoft.com/office/drawing/2014/main" id="{01418985-55E0-0DA3-A816-E07136781D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" y="4110"/>
              <a:ext cx="5708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124" name="Line 177">
              <a:extLst>
                <a:ext uri="{FF2B5EF4-FFF2-40B4-BE49-F238E27FC236}">
                  <a16:creationId xmlns:a16="http://schemas.microsoft.com/office/drawing/2014/main" id="{4EA2425B-6EBD-8744-ADC2-D639C01774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3" y="1044"/>
              <a:ext cx="0" cy="3066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125" name="Line 179">
              <a:extLst>
                <a:ext uri="{FF2B5EF4-FFF2-40B4-BE49-F238E27FC236}">
                  <a16:creationId xmlns:a16="http://schemas.microsoft.com/office/drawing/2014/main" id="{0426B57B-829D-B2FA-0475-8F61BFB817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3" y="1293"/>
              <a:ext cx="5294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126" name="Line 180">
              <a:extLst>
                <a:ext uri="{FF2B5EF4-FFF2-40B4-BE49-F238E27FC236}">
                  <a16:creationId xmlns:a16="http://schemas.microsoft.com/office/drawing/2014/main" id="{B6CE5BDA-B91B-F9CB-7290-E1751496A9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5" y="1044"/>
              <a:ext cx="0" cy="3066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127" name="Line 181">
              <a:extLst>
                <a:ext uri="{FF2B5EF4-FFF2-40B4-BE49-F238E27FC236}">
                  <a16:creationId xmlns:a16="http://schemas.microsoft.com/office/drawing/2014/main" id="{166A675D-62FC-2DE6-0B63-D470D02D95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3" y="1044"/>
              <a:ext cx="0" cy="3066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128" name="Line 182">
              <a:extLst>
                <a:ext uri="{FF2B5EF4-FFF2-40B4-BE49-F238E27FC236}">
                  <a16:creationId xmlns:a16="http://schemas.microsoft.com/office/drawing/2014/main" id="{AA13647B-FF4E-6D45-912A-8E4C2B5AEA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3" y="1734"/>
              <a:ext cx="184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129" name="Line 183">
              <a:extLst>
                <a:ext uri="{FF2B5EF4-FFF2-40B4-BE49-F238E27FC236}">
                  <a16:creationId xmlns:a16="http://schemas.microsoft.com/office/drawing/2014/main" id="{7C1C9668-7458-25B0-FCE4-26B568F96E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" y="1293"/>
              <a:ext cx="0" cy="2817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130" name="Line 184">
              <a:extLst>
                <a:ext uri="{FF2B5EF4-FFF2-40B4-BE49-F238E27FC236}">
                  <a16:creationId xmlns:a16="http://schemas.microsoft.com/office/drawing/2014/main" id="{5816E168-5083-3B82-DC8F-C58419EF6C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8" y="1293"/>
              <a:ext cx="0" cy="2817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131" name="Line 185">
              <a:extLst>
                <a:ext uri="{FF2B5EF4-FFF2-40B4-BE49-F238E27FC236}">
                  <a16:creationId xmlns:a16="http://schemas.microsoft.com/office/drawing/2014/main" id="{5C51E7E6-4815-08F4-91F1-213A667457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0" y="1293"/>
              <a:ext cx="0" cy="2817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132" name="Line 186">
              <a:extLst>
                <a:ext uri="{FF2B5EF4-FFF2-40B4-BE49-F238E27FC236}">
                  <a16:creationId xmlns:a16="http://schemas.microsoft.com/office/drawing/2014/main" id="{DC2EB58E-2560-1331-9BF7-F4C7EF47B8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5" y="1293"/>
              <a:ext cx="0" cy="2817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133" name="Line 189">
              <a:extLst>
                <a:ext uri="{FF2B5EF4-FFF2-40B4-BE49-F238E27FC236}">
                  <a16:creationId xmlns:a16="http://schemas.microsoft.com/office/drawing/2014/main" id="{7C46323C-7C31-42DB-C25C-329F06A38F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9" y="1734"/>
              <a:ext cx="0" cy="63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134" name="Line 190">
              <a:extLst>
                <a:ext uri="{FF2B5EF4-FFF2-40B4-BE49-F238E27FC236}">
                  <a16:creationId xmlns:a16="http://schemas.microsoft.com/office/drawing/2014/main" id="{33FA2D6B-64A5-DD73-9E1E-70D5330215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5" y="1734"/>
              <a:ext cx="148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135" name="Line 191">
              <a:extLst>
                <a:ext uri="{FF2B5EF4-FFF2-40B4-BE49-F238E27FC236}">
                  <a16:creationId xmlns:a16="http://schemas.microsoft.com/office/drawing/2014/main" id="{4DFEFB3C-EAA8-7CBC-A699-16389182BA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3" y="2367"/>
              <a:ext cx="5737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graphicFrame>
          <p:nvGraphicFramePr>
            <p:cNvPr id="136" name="Object 192">
              <a:extLst>
                <a:ext uri="{FF2B5EF4-FFF2-40B4-BE49-F238E27FC236}">
                  <a16:creationId xmlns:a16="http://schemas.microsoft.com/office/drawing/2014/main" id="{55CA7181-B6C0-D44B-4DB1-E6107BD8030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85368203"/>
                </p:ext>
              </p:extLst>
            </p:nvPr>
          </p:nvGraphicFramePr>
          <p:xfrm>
            <a:off x="4134" y="3066"/>
            <a:ext cx="262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9" imgW="203040" imgH="215640" progId="Equation.3">
                    <p:embed/>
                  </p:oleObj>
                </mc:Choice>
                <mc:Fallback>
                  <p:oleObj name="公式" r:id="rId39" imgW="203040" imgH="215640" progId="Equation.3">
                    <p:embed/>
                    <p:pic>
                      <p:nvPicPr>
                        <p:cNvPr id="345" name="Object 19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34" y="3066"/>
                          <a:ext cx="262" cy="2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7" name="Object 193">
              <a:extLst>
                <a:ext uri="{FF2B5EF4-FFF2-40B4-BE49-F238E27FC236}">
                  <a16:creationId xmlns:a16="http://schemas.microsoft.com/office/drawing/2014/main" id="{B8196473-CCBC-1723-0F6D-E4257490C0E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08971355"/>
                </p:ext>
              </p:extLst>
            </p:nvPr>
          </p:nvGraphicFramePr>
          <p:xfrm>
            <a:off x="4490" y="3068"/>
            <a:ext cx="262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0" imgW="203040" imgH="215640" progId="Equation.3">
                    <p:embed/>
                  </p:oleObj>
                </mc:Choice>
                <mc:Fallback>
                  <p:oleObj name="公式" r:id="rId40" imgW="203040" imgH="215640" progId="Equation.3">
                    <p:embed/>
                    <p:pic>
                      <p:nvPicPr>
                        <p:cNvPr id="346" name="Object 19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90" y="3068"/>
                          <a:ext cx="262" cy="2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8" name="Object 194">
              <a:extLst>
                <a:ext uri="{FF2B5EF4-FFF2-40B4-BE49-F238E27FC236}">
                  <a16:creationId xmlns:a16="http://schemas.microsoft.com/office/drawing/2014/main" id="{955619CF-E7D5-4D15-369D-EC655B35777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5918016"/>
                </p:ext>
              </p:extLst>
            </p:nvPr>
          </p:nvGraphicFramePr>
          <p:xfrm>
            <a:off x="4889" y="3089"/>
            <a:ext cx="262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1" imgW="203040" imgH="215640" progId="Equation.3">
                    <p:embed/>
                  </p:oleObj>
                </mc:Choice>
                <mc:Fallback>
                  <p:oleObj name="公式" r:id="rId41" imgW="203040" imgH="215640" progId="Equation.3">
                    <p:embed/>
                    <p:pic>
                      <p:nvPicPr>
                        <p:cNvPr id="347" name="Object 19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89" y="3089"/>
                          <a:ext cx="262" cy="2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9" name="Line 181">
              <a:extLst>
                <a:ext uri="{FF2B5EF4-FFF2-40B4-BE49-F238E27FC236}">
                  <a16:creationId xmlns:a16="http://schemas.microsoft.com/office/drawing/2014/main" id="{764689B0-475A-9878-6BBF-3FA2349F3A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14" y="1035"/>
              <a:ext cx="0" cy="3066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140" name="Rectangle 173">
              <a:extLst>
                <a:ext uri="{FF2B5EF4-FFF2-40B4-BE49-F238E27FC236}">
                  <a16:creationId xmlns:a16="http://schemas.microsoft.com/office/drawing/2014/main" id="{51722948-8E40-728B-1385-334B6B370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2" y="1553"/>
              <a:ext cx="452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功能</a:t>
              </a:r>
            </a:p>
          </p:txBody>
        </p:sp>
        <p:sp>
          <p:nvSpPr>
            <p:cNvPr id="141" name="Rectangle 173">
              <a:extLst>
                <a:ext uri="{FF2B5EF4-FFF2-40B4-BE49-F238E27FC236}">
                  <a16:creationId xmlns:a16="http://schemas.microsoft.com/office/drawing/2014/main" id="{B080C6CF-B026-CDC4-BEB4-D2D2A9AD1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4" y="2365"/>
              <a:ext cx="452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清零</a:t>
              </a:r>
            </a:p>
          </p:txBody>
        </p:sp>
        <p:sp>
          <p:nvSpPr>
            <p:cNvPr id="142" name="Rectangle 173">
              <a:extLst>
                <a:ext uri="{FF2B5EF4-FFF2-40B4-BE49-F238E27FC236}">
                  <a16:creationId xmlns:a16="http://schemas.microsoft.com/office/drawing/2014/main" id="{9E721F17-84EB-44B0-F2E2-33A61D0AA2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600"/>
              <a:ext cx="452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保持</a:t>
              </a:r>
            </a:p>
          </p:txBody>
        </p:sp>
        <p:sp>
          <p:nvSpPr>
            <p:cNvPr id="143" name="Rectangle 173">
              <a:extLst>
                <a:ext uri="{FF2B5EF4-FFF2-40B4-BE49-F238E27FC236}">
                  <a16:creationId xmlns:a16="http://schemas.microsoft.com/office/drawing/2014/main" id="{3E304D59-66D1-1CB6-EE25-42ACF947D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2843"/>
              <a:ext cx="452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右移</a:t>
              </a:r>
            </a:p>
          </p:txBody>
        </p:sp>
        <p:sp>
          <p:nvSpPr>
            <p:cNvPr id="144" name="Rectangle 173">
              <a:extLst>
                <a:ext uri="{FF2B5EF4-FFF2-40B4-BE49-F238E27FC236}">
                  <a16:creationId xmlns:a16="http://schemas.microsoft.com/office/drawing/2014/main" id="{2D6FEFDA-BBBD-A54D-3107-0049B3612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3" y="3078"/>
              <a:ext cx="452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右移</a:t>
              </a:r>
            </a:p>
          </p:txBody>
        </p:sp>
        <p:sp>
          <p:nvSpPr>
            <p:cNvPr id="145" name="Rectangle 173">
              <a:extLst>
                <a:ext uri="{FF2B5EF4-FFF2-40B4-BE49-F238E27FC236}">
                  <a16:creationId xmlns:a16="http://schemas.microsoft.com/office/drawing/2014/main" id="{BFAA2347-176D-636D-9D0C-DD0FBA200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2" y="3354"/>
              <a:ext cx="452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左移</a:t>
              </a:r>
            </a:p>
          </p:txBody>
        </p:sp>
        <p:sp>
          <p:nvSpPr>
            <p:cNvPr id="146" name="Rectangle 173">
              <a:extLst>
                <a:ext uri="{FF2B5EF4-FFF2-40B4-BE49-F238E27FC236}">
                  <a16:creationId xmlns:a16="http://schemas.microsoft.com/office/drawing/2014/main" id="{5E75AFBF-2506-65E8-E0D2-19F180A00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9" y="3589"/>
              <a:ext cx="452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左移</a:t>
              </a:r>
            </a:p>
          </p:txBody>
        </p:sp>
        <p:sp>
          <p:nvSpPr>
            <p:cNvPr id="147" name="Rectangle 173">
              <a:extLst>
                <a:ext uri="{FF2B5EF4-FFF2-40B4-BE49-F238E27FC236}">
                  <a16:creationId xmlns:a16="http://schemas.microsoft.com/office/drawing/2014/main" id="{BD6F11D5-F3BA-DF4F-A97B-CB94AE152C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5" y="3866"/>
              <a:ext cx="452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置数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21478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897B2-39C4-A60A-720F-3D5AE1328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0184E60F-EA3D-1EA5-7D95-0432678E0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93805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举例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1776238-6AAF-FA6F-6C98-EFB36BC56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6172" y="1489587"/>
            <a:ext cx="7956562" cy="10402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tIns="76176" bIns="76176" anchor="ctr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例</a:t>
            </a:r>
            <a:r>
              <a:rPr kumimoji="1" lang="en-US" altLang="zh-CN" sz="2400" b="1" dirty="0">
                <a:solidFill>
                  <a:srgbClr val="000099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:   </a:t>
            </a:r>
            <a:r>
              <a:rPr kumimoji="1"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时序脉冲产生器。电路如图所示。画出 </a:t>
            </a:r>
            <a:r>
              <a:rPr kumimoji="1" lang="en-US" altLang="zh-CN" sz="2400" b="1" i="1" dirty="0">
                <a:solidFill>
                  <a:srgbClr val="000099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Q</a:t>
            </a:r>
            <a:r>
              <a:rPr kumimoji="1" lang="en-US" altLang="zh-CN" sz="2400" b="1" baseline="-25000" dirty="0">
                <a:solidFill>
                  <a:srgbClr val="000099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0</a:t>
            </a:r>
            <a:r>
              <a:rPr kumimoji="1"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～</a:t>
            </a:r>
            <a:r>
              <a:rPr kumimoji="1" lang="en-US" altLang="zh-CN" sz="2400" b="1" i="1" dirty="0">
                <a:solidFill>
                  <a:srgbClr val="000099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Q</a:t>
            </a:r>
            <a:r>
              <a:rPr kumimoji="1" lang="en-US" altLang="zh-CN" sz="2400" b="1" baseline="-25000" dirty="0">
                <a:solidFill>
                  <a:srgbClr val="000099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波形，分析逻辑功能。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B2B057F4-CFF5-B12C-8BCD-DFBCAB33F05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80636" y="2959999"/>
          <a:ext cx="4975628" cy="27495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3" imgW="3554020" imgH="1963969" progId="Word.Picture.8">
                  <p:embed/>
                </p:oleObj>
              </mc:Choice>
              <mc:Fallback>
                <p:oleObj name="Picture" r:id="rId3" imgW="3554020" imgH="1963969" progId="Word.Picture.8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2C407C5E-7E52-82AC-114C-1B4562AF24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0636" y="2959999"/>
                        <a:ext cx="4975628" cy="274955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68473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B62F5-1AC3-E806-EAA2-8705743AB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F7BA6E2C-9BF1-EF28-C6E8-942866C78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93805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举例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21EEAA8A-9F20-9573-3A97-A24B26D8BE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2376" y="2148575"/>
            <a:ext cx="8318500" cy="3797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F4111F38-8CCF-94D8-58C9-539C549620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1662105"/>
              </p:ext>
            </p:extLst>
          </p:nvPr>
        </p:nvGraphicFramePr>
        <p:xfrm>
          <a:off x="2661764" y="2442263"/>
          <a:ext cx="8101012" cy="326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图片" r:id="rId3" imgW="3343680" imgH="1932480" progId="Word.Picture.8">
                  <p:embed/>
                </p:oleObj>
              </mc:Choice>
              <mc:Fallback>
                <p:oleObj name="图片" r:id="rId3" imgW="3343680" imgH="1932480" progId="Word.Picture.8">
                  <p:embed/>
                  <p:pic>
                    <p:nvPicPr>
                      <p:cNvPr id="2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1764" y="2442263"/>
                        <a:ext cx="8101012" cy="3268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Line 4">
            <a:extLst>
              <a:ext uri="{FF2B5EF4-FFF2-40B4-BE49-F238E27FC236}">
                <a16:creationId xmlns:a16="http://schemas.microsoft.com/office/drawing/2014/main" id="{D53ED35D-CA32-88A1-D91B-01EC1C3283D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99976" y="2770875"/>
            <a:ext cx="12700" cy="965200"/>
          </a:xfrm>
          <a:prstGeom prst="line">
            <a:avLst/>
          </a:prstGeom>
          <a:noFill/>
          <a:ln w="28575">
            <a:solidFill>
              <a:srgbClr val="CC33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62A1BEF0-6D28-6C10-9028-01E100B9E50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38176" y="2783575"/>
            <a:ext cx="12700" cy="1574800"/>
          </a:xfrm>
          <a:prstGeom prst="line">
            <a:avLst/>
          </a:prstGeom>
          <a:noFill/>
          <a:ln w="28575">
            <a:solidFill>
              <a:srgbClr val="CC33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23A7E3AD-3381-B101-9D11-0C888918CE5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01776" y="2796275"/>
            <a:ext cx="12700" cy="2311400"/>
          </a:xfrm>
          <a:prstGeom prst="line">
            <a:avLst/>
          </a:prstGeom>
          <a:noFill/>
          <a:ln w="28575">
            <a:solidFill>
              <a:srgbClr val="CC33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Line 7">
            <a:extLst>
              <a:ext uri="{FF2B5EF4-FFF2-40B4-BE49-F238E27FC236}">
                <a16:creationId xmlns:a16="http://schemas.microsoft.com/office/drawing/2014/main" id="{46C00A0D-686D-92B5-6080-CA514CF38F0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78076" y="2796275"/>
            <a:ext cx="12700" cy="2311400"/>
          </a:xfrm>
          <a:prstGeom prst="line">
            <a:avLst/>
          </a:prstGeom>
          <a:noFill/>
          <a:ln w="28575">
            <a:solidFill>
              <a:srgbClr val="CC33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E318BFE4-2C2D-C42D-8BD4-6F773FC1C5C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16276" y="2796275"/>
            <a:ext cx="12700" cy="990600"/>
          </a:xfrm>
          <a:prstGeom prst="line">
            <a:avLst/>
          </a:prstGeom>
          <a:noFill/>
          <a:ln w="28575">
            <a:solidFill>
              <a:srgbClr val="CC33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Line 9">
            <a:extLst>
              <a:ext uri="{FF2B5EF4-FFF2-40B4-BE49-F238E27FC236}">
                <a16:creationId xmlns:a16="http://schemas.microsoft.com/office/drawing/2014/main" id="{0E1E9600-BE07-A336-B6A3-C73EE6D6CE5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05276" y="2834375"/>
            <a:ext cx="0" cy="1511300"/>
          </a:xfrm>
          <a:prstGeom prst="line">
            <a:avLst/>
          </a:prstGeom>
          <a:noFill/>
          <a:ln w="28575">
            <a:solidFill>
              <a:srgbClr val="CC33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99CF86C3-BA5B-1AA8-D892-7DCFB734DA2C}"/>
              </a:ext>
            </a:extLst>
          </p:cNvPr>
          <p:cNvSpPr>
            <a:spLocks noChangeShapeType="1"/>
          </p:cNvSpPr>
          <p:nvPr/>
        </p:nvSpPr>
        <p:spPr bwMode="auto">
          <a:xfrm>
            <a:off x="8743476" y="2821675"/>
            <a:ext cx="76200" cy="2413000"/>
          </a:xfrm>
          <a:prstGeom prst="line">
            <a:avLst/>
          </a:prstGeom>
          <a:noFill/>
          <a:ln w="28575">
            <a:solidFill>
              <a:srgbClr val="CC33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Line 11">
            <a:extLst>
              <a:ext uri="{FF2B5EF4-FFF2-40B4-BE49-F238E27FC236}">
                <a16:creationId xmlns:a16="http://schemas.microsoft.com/office/drawing/2014/main" id="{76AE8A95-02A3-EEC2-8158-9C61752A6902}"/>
              </a:ext>
            </a:extLst>
          </p:cNvPr>
          <p:cNvSpPr>
            <a:spLocks noChangeShapeType="1"/>
          </p:cNvSpPr>
          <p:nvPr/>
        </p:nvSpPr>
        <p:spPr bwMode="auto">
          <a:xfrm>
            <a:off x="9657876" y="2732775"/>
            <a:ext cx="76200" cy="2413000"/>
          </a:xfrm>
          <a:prstGeom prst="line">
            <a:avLst/>
          </a:prstGeom>
          <a:noFill/>
          <a:ln w="28575">
            <a:solidFill>
              <a:srgbClr val="CC33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4" name="Text Box 12">
            <a:extLst>
              <a:ext uri="{FF2B5EF4-FFF2-40B4-BE49-F238E27FC236}">
                <a16:creationId xmlns:a16="http://schemas.microsoft.com/office/drawing/2014/main" id="{BE73E673-5419-29BC-29C2-9EC8BF8650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8976" y="3131026"/>
            <a:ext cx="406400" cy="2538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0</a:t>
            </a:r>
          </a:p>
          <a:p>
            <a:pPr fontAlgn="base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</a:p>
          <a:p>
            <a:pPr fontAlgn="base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</a:p>
          <a:p>
            <a:pPr fontAlgn="base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5" name="Text Box 13">
            <a:extLst>
              <a:ext uri="{FF2B5EF4-FFF2-40B4-BE49-F238E27FC236}">
                <a16:creationId xmlns:a16="http://schemas.microsoft.com/office/drawing/2014/main" id="{8FAC538E-F030-21B7-3A1B-74487B6BC6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3676" y="3095022"/>
            <a:ext cx="406400" cy="2538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</a:p>
          <a:p>
            <a:pPr fontAlgn="base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0</a:t>
            </a:r>
          </a:p>
          <a:p>
            <a:pPr fontAlgn="base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</a:p>
          <a:p>
            <a:pPr fontAlgn="base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6" name="Text Box 14">
            <a:extLst>
              <a:ext uri="{FF2B5EF4-FFF2-40B4-BE49-F238E27FC236}">
                <a16:creationId xmlns:a16="http://schemas.microsoft.com/office/drawing/2014/main" id="{4A05D774-5F57-CEDB-B8D9-9078E9819F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2976" y="3113155"/>
            <a:ext cx="406400" cy="2538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</a:p>
          <a:p>
            <a:pPr fontAlgn="base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</a:p>
          <a:p>
            <a:pPr fontAlgn="base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0</a:t>
            </a:r>
          </a:p>
          <a:p>
            <a:pPr fontAlgn="base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7" name="Text Box 15">
            <a:extLst>
              <a:ext uri="{FF2B5EF4-FFF2-40B4-BE49-F238E27FC236}">
                <a16:creationId xmlns:a16="http://schemas.microsoft.com/office/drawing/2014/main" id="{A5C7AE7F-3E24-5187-8ACD-2F8A68E3FA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0376" y="3077151"/>
            <a:ext cx="406400" cy="2538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</a:p>
          <a:p>
            <a:pPr fontAlgn="base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</a:p>
          <a:p>
            <a:pPr fontAlgn="base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</a:p>
          <a:p>
            <a:pPr fontAlgn="base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8" name="Text Box 16">
            <a:extLst>
              <a:ext uri="{FF2B5EF4-FFF2-40B4-BE49-F238E27FC236}">
                <a16:creationId xmlns:a16="http://schemas.microsoft.com/office/drawing/2014/main" id="{F390DAC7-27F6-957A-00B4-C80426D23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8576" y="3113155"/>
            <a:ext cx="406400" cy="2538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0</a:t>
            </a:r>
          </a:p>
          <a:p>
            <a:pPr fontAlgn="base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</a:p>
          <a:p>
            <a:pPr fontAlgn="base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</a:p>
          <a:p>
            <a:pPr fontAlgn="base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9" name="Rectangle 17">
            <a:extLst>
              <a:ext uri="{FF2B5EF4-FFF2-40B4-BE49-F238E27FC236}">
                <a16:creationId xmlns:a16="http://schemas.microsoft.com/office/drawing/2014/main" id="{9EF45936-89EC-9C0C-BCB3-07E5B0C95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0001" y="3040750"/>
            <a:ext cx="712788" cy="25939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20" name="Rectangle 18">
            <a:extLst>
              <a:ext uri="{FF2B5EF4-FFF2-40B4-BE49-F238E27FC236}">
                <a16:creationId xmlns:a16="http://schemas.microsoft.com/office/drawing/2014/main" id="{D6022999-EE9E-2ABD-6874-85659530C2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0489" y="2969313"/>
            <a:ext cx="506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b="1" i="1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Q</a:t>
            </a:r>
            <a:r>
              <a:rPr kumimoji="1" lang="en-US" altLang="zh-CN" sz="2400" b="1" baseline="-2500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0</a:t>
            </a:r>
          </a:p>
        </p:txBody>
      </p:sp>
      <p:sp>
        <p:nvSpPr>
          <p:cNvPr id="21" name="Rectangle 19">
            <a:extLst>
              <a:ext uri="{FF2B5EF4-FFF2-40B4-BE49-F238E27FC236}">
                <a16:creationId xmlns:a16="http://schemas.microsoft.com/office/drawing/2014/main" id="{B788C3BD-48EB-E02C-8786-F05CDBDA93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0489" y="5004488"/>
            <a:ext cx="506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b="1" i="1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Q</a:t>
            </a:r>
            <a:r>
              <a:rPr kumimoji="1" lang="en-US" altLang="zh-CN" sz="2400" b="1" baseline="-2500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</a:p>
        </p:txBody>
      </p:sp>
      <p:sp>
        <p:nvSpPr>
          <p:cNvPr id="22" name="Rectangle 20">
            <a:extLst>
              <a:ext uri="{FF2B5EF4-FFF2-40B4-BE49-F238E27FC236}">
                <a16:creationId xmlns:a16="http://schemas.microsoft.com/office/drawing/2014/main" id="{1513E845-BD49-CD3B-F7A9-14520A41F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0489" y="4325038"/>
            <a:ext cx="506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b="1" i="1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Q</a:t>
            </a:r>
            <a:r>
              <a:rPr kumimoji="1" lang="en-US" altLang="zh-CN" sz="2400" b="1" baseline="-2500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</a:p>
        </p:txBody>
      </p:sp>
      <p:sp>
        <p:nvSpPr>
          <p:cNvPr id="23" name="Rectangle 21">
            <a:extLst>
              <a:ext uri="{FF2B5EF4-FFF2-40B4-BE49-F238E27FC236}">
                <a16:creationId xmlns:a16="http://schemas.microsoft.com/office/drawing/2014/main" id="{6F720AA2-DD70-CC48-6B76-86B51D0A3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0489" y="3647175"/>
            <a:ext cx="506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b="1" i="1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Q</a:t>
            </a:r>
            <a:r>
              <a:rPr kumimoji="1" lang="en-US" altLang="zh-CN" sz="2400" b="1" baseline="-2500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</a:p>
        </p:txBody>
      </p:sp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4B78EE94-EFBA-D025-C022-3205CCD500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0137621"/>
              </p:ext>
            </p:extLst>
          </p:nvPr>
        </p:nvGraphicFramePr>
        <p:xfrm>
          <a:off x="6054522" y="-16782"/>
          <a:ext cx="4975628" cy="27495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5" imgW="3554020" imgH="1963969" progId="Word.Picture.8">
                  <p:embed/>
                </p:oleObj>
              </mc:Choice>
              <mc:Fallback>
                <p:oleObj name="Picture" r:id="rId5" imgW="3554020" imgH="1963969" progId="Word.Picture.8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B2B057F4-CFF5-B12C-8BCD-DFBCAB33F0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4522" y="-16782"/>
                        <a:ext cx="4975628" cy="274955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03086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utoUpdateAnimBg="0"/>
      <p:bldP spid="15" grpId="0" autoUpdateAnimBg="0"/>
      <p:bldP spid="16" grpId="0" autoUpdateAnimBg="0"/>
      <p:bldP spid="17" grpId="0" autoUpdateAnimBg="0"/>
      <p:bldP spid="18" grpId="0" autoUpdateAnimBg="0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70C66-7B22-424E-3C07-333B27FFE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33BD4D91-9673-43A5-6906-072FA780F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332178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Verilog</a:t>
            </a: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行为级描述</a:t>
            </a:r>
          </a:p>
        </p:txBody>
      </p:sp>
      <p:sp>
        <p:nvSpPr>
          <p:cNvPr id="3" name="Rectangle 34">
            <a:extLst>
              <a:ext uri="{FF2B5EF4-FFF2-40B4-BE49-F238E27FC236}">
                <a16:creationId xmlns:a16="http://schemas.microsoft.com/office/drawing/2014/main" id="{A2AA9C24-4820-1B9A-32F1-D224DC7E05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1405521"/>
            <a:ext cx="8318217" cy="5324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module shift74x194_beh (   //Verilog 2001, 2005 syntax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   input S1, S0,           //</a:t>
            </a:r>
            <a:r>
              <a:rPr lang="zh-CN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选择输入端口声明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   </a:t>
            </a:r>
            <a:r>
              <a:rPr lang="en-US" altLang="zh-CN" sz="20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input </a:t>
            </a:r>
            <a:r>
              <a:rPr lang="en-US" altLang="zh-CN" sz="2000" b="1" dirty="0" err="1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Dsl</a:t>
            </a:r>
            <a:r>
              <a:rPr lang="en-US" altLang="zh-CN" sz="20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, </a:t>
            </a:r>
            <a:r>
              <a:rPr lang="en-US" altLang="zh-CN" sz="2000" b="1" dirty="0" err="1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Dsr</a:t>
            </a:r>
            <a:r>
              <a:rPr lang="en-US" altLang="zh-CN" sz="20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,        //</a:t>
            </a:r>
            <a:r>
              <a:rPr lang="zh-CN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串行数据输入    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   </a:t>
            </a:r>
            <a:r>
              <a:rPr lang="en-US" altLang="zh-CN" sz="20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input CP, CR,        //</a:t>
            </a:r>
            <a:r>
              <a:rPr lang="zh-CN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时钟和清零输入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   </a:t>
            </a:r>
            <a:r>
              <a:rPr lang="en-US" altLang="zh-CN" sz="20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input [3:0] D, 	        //</a:t>
            </a:r>
            <a:r>
              <a:rPr lang="zh-CN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并行数据输入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   </a:t>
            </a:r>
            <a:r>
              <a:rPr lang="en-US" altLang="zh-CN" sz="20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output </a:t>
            </a:r>
            <a:r>
              <a:rPr lang="en-US" altLang="zh-CN" sz="2000" b="1" dirty="0" err="1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reg</a:t>
            </a:r>
            <a:r>
              <a:rPr lang="en-US" altLang="zh-CN" sz="20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 [3:0] Q	//</a:t>
            </a:r>
            <a:r>
              <a:rPr lang="zh-CN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输出端口及变量的数据类型声明</a:t>
            </a:r>
            <a:r>
              <a:rPr lang="en-US" altLang="zh-CN" sz="20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,</a:t>
            </a:r>
            <a:r>
              <a:rPr lang="zh-CN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最左侧是</a:t>
            </a:r>
            <a:r>
              <a:rPr lang="en-US" altLang="zh-CN" sz="20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Q3</a:t>
            </a:r>
            <a:endParaRPr lang="zh-CN" altLang="en-US" sz="2000" b="1" dirty="0">
              <a:solidFill>
                <a:srgbClr val="000066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);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   always @ (</a:t>
            </a:r>
            <a:r>
              <a:rPr lang="en-US" altLang="zh-CN" sz="2000" b="1" dirty="0" err="1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posedge</a:t>
            </a:r>
            <a:r>
              <a:rPr lang="en-US" altLang="zh-CN" sz="20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 CP, </a:t>
            </a:r>
            <a:r>
              <a:rPr lang="en-US" altLang="zh-CN" sz="2000" b="1" dirty="0" err="1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negedge</a:t>
            </a:r>
            <a:r>
              <a:rPr lang="en-US" altLang="zh-CN" sz="20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 CR)    //Verilog 2001, 2005 syntax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      if (~CR) Q &lt;= 4'b0000;     //</a:t>
            </a:r>
            <a:r>
              <a:rPr lang="zh-CN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实现异步清零功能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      </a:t>
            </a:r>
            <a:r>
              <a:rPr lang="en-US" altLang="zh-CN" sz="20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else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case ({S1,S0})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2'b00: Q &lt;= Q;             //</a:t>
            </a:r>
            <a:r>
              <a:rPr lang="zh-CN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输出保持不变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</a:t>
            </a:r>
            <a:r>
              <a:rPr lang="en-US" altLang="zh-CN" sz="20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2‘b01: Q &lt;= {Q[2:0], </a:t>
            </a:r>
            <a:r>
              <a:rPr lang="en-US" altLang="zh-CN" sz="2000" b="1" dirty="0" err="1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Dsr</a:t>
            </a:r>
            <a:r>
              <a:rPr lang="en-US" altLang="zh-CN" sz="20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};     //</a:t>
            </a:r>
            <a:r>
              <a:rPr lang="zh-CN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右移，外部输入移至</a:t>
            </a:r>
            <a:r>
              <a:rPr lang="en-US" altLang="zh-CN" sz="20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Q0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2'b10: Q &lt;= {</a:t>
            </a:r>
            <a:r>
              <a:rPr lang="en-US" altLang="zh-CN" sz="2000" b="1" dirty="0" err="1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Dsl</a:t>
            </a:r>
            <a:r>
              <a:rPr lang="en-US" altLang="zh-CN" sz="20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, Q[3:1]};     //</a:t>
            </a:r>
            <a:r>
              <a:rPr lang="zh-CN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左移 ，外部输入移至</a:t>
            </a:r>
            <a:r>
              <a:rPr lang="en-US" altLang="zh-CN" sz="20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Q3</a:t>
            </a:r>
            <a:endParaRPr lang="zh-CN" altLang="en-US" sz="2000" b="1" dirty="0">
              <a:solidFill>
                <a:srgbClr val="000066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</a:t>
            </a:r>
            <a:r>
              <a:rPr lang="en-US" altLang="zh-CN" sz="20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2'b11: Q &lt;= D;             //</a:t>
            </a:r>
            <a:r>
              <a:rPr lang="zh-CN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并行置数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</a:t>
            </a:r>
            <a:r>
              <a:rPr lang="en-US" altLang="zh-CN" sz="2000" b="1" dirty="0" err="1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endcase</a:t>
            </a:r>
            <a:endParaRPr lang="en-US" altLang="zh-CN" sz="2000" b="1" dirty="0">
              <a:solidFill>
                <a:srgbClr val="000066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 err="1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endmodule</a:t>
            </a:r>
            <a:r>
              <a:rPr lang="en-US" altLang="zh-CN" sz="20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96768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785A6-C8FA-06DC-365C-62F66B52F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311E2312-0572-2771-5BBC-DEEE0C331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1314765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计数器</a:t>
            </a: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72044703-05F0-1D6C-B39F-766D39640A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3508464"/>
              </p:ext>
            </p:extLst>
          </p:nvPr>
        </p:nvGraphicFramePr>
        <p:xfrm>
          <a:off x="2711607" y="2261563"/>
          <a:ext cx="6072073" cy="3903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图片" r:id="rId3" imgW="2381400" imgH="1533600" progId="Word.Picture.8">
                  <p:embed/>
                </p:oleObj>
              </mc:Choice>
              <mc:Fallback>
                <p:oleObj name="图片" r:id="rId3" imgW="2381400" imgH="1533600" progId="Word.Picture.8">
                  <p:embed/>
                  <p:pic>
                    <p:nvPicPr>
                      <p:cNvPr id="4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1607" y="2261563"/>
                        <a:ext cx="6072073" cy="390366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84209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EE743-FAF8-F926-FAB0-07ED3DC41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20941688-AD78-BACC-90FA-07807707B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93805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举例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49FDF73-7EAF-ECBF-7234-005C699F8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742" y="1988636"/>
            <a:ext cx="699566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algn="l">
              <a:tabLst>
                <a:tab pos="50482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algn="l">
              <a:tabLst>
                <a:tab pos="50482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l">
              <a:tabLst>
                <a:tab pos="50482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l">
              <a:tabLst>
                <a:tab pos="50482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l">
              <a:tabLst>
                <a:tab pos="50482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0482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0482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0482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0482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0" lang="zh-CN" altLang="en-US" b="1" dirty="0">
                <a:solidFill>
                  <a:srgbClr val="000066"/>
                </a:solidFill>
                <a:ea typeface="楷体_GB2312" pitchFamily="49" charset="-122"/>
              </a:rPr>
              <a:t>集成</a:t>
            </a:r>
            <a:r>
              <a:rPr kumimoji="0" lang="en-US" altLang="zh-CN" b="1" dirty="0">
                <a:solidFill>
                  <a:srgbClr val="000066"/>
                </a:solidFill>
                <a:ea typeface="楷体_GB2312" pitchFamily="49" charset="-122"/>
              </a:rPr>
              <a:t>4</a:t>
            </a:r>
            <a:r>
              <a:rPr kumimoji="0" lang="zh-CN" altLang="en-US" b="1" dirty="0">
                <a:solidFill>
                  <a:srgbClr val="000066"/>
                </a:solidFill>
                <a:ea typeface="楷体_GB2312" pitchFamily="49" charset="-122"/>
              </a:rPr>
              <a:t>位二进制同步加计数器</a:t>
            </a:r>
            <a:r>
              <a:rPr kumimoji="0" lang="en-US" altLang="zh-CN" b="1" dirty="0">
                <a:solidFill>
                  <a:srgbClr val="000066"/>
                </a:solidFill>
                <a:ea typeface="楷体_GB2312" pitchFamily="49" charset="-122"/>
              </a:rPr>
              <a:t>74LVC161</a:t>
            </a:r>
            <a:r>
              <a:rPr kumimoji="0" lang="zh-CN" altLang="en-US" b="1" dirty="0">
                <a:solidFill>
                  <a:srgbClr val="000066"/>
                </a:solidFill>
                <a:ea typeface="楷体_GB2312" pitchFamily="49" charset="-122"/>
              </a:rPr>
              <a:t>功能表</a:t>
            </a:r>
          </a:p>
        </p:txBody>
      </p:sp>
      <p:graphicFrame>
        <p:nvGraphicFramePr>
          <p:cNvPr id="4" name="Group 125">
            <a:extLst>
              <a:ext uri="{FF2B5EF4-FFF2-40B4-BE49-F238E27FC236}">
                <a16:creationId xmlns:a16="http://schemas.microsoft.com/office/drawing/2014/main" id="{80FD942F-BCB4-1939-3052-256810602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528284"/>
              </p:ext>
            </p:extLst>
          </p:nvPr>
        </p:nvGraphicFramePr>
        <p:xfrm>
          <a:off x="2711607" y="2501649"/>
          <a:ext cx="7560840" cy="3474720"/>
        </p:xfrm>
        <a:graphic>
          <a:graphicData uri="http://schemas.openxmlformats.org/drawingml/2006/table">
            <a:tbl>
              <a:tblPr/>
              <a:tblGrid>
                <a:gridCol w="544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4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78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92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0">
                <a:tc gridSpan="9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输     入</a:t>
                      </a:r>
                    </a:p>
                  </a:txBody>
                  <a:tcPr marL="36000" marR="3600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输   出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85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清零</a:t>
                      </a:r>
                    </a:p>
                  </a:txBody>
                  <a:tcPr marL="36000" marR="36000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预置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使能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时钟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预置数据输入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计  数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进位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en-GB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36000" marR="36000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en-GB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CEP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CET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CP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20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20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20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20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TC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5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L="36000" marR="3600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marL="36000" marR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marL="36000" marR="360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marL="36000" marR="360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marL="36000" marR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L="36000" marR="360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L="36000" marR="360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L="36000" marR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H</a:t>
                      </a:r>
                    </a:p>
                  </a:txBody>
                  <a:tcPr marL="36000" marR="3600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marL="36000" marR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H</a:t>
                      </a:r>
                    </a:p>
                  </a:txBody>
                  <a:tcPr marL="36000" marR="3600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H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marL="36000" marR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marL="36000" marR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marL="36000" marR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marL="36000" marR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en-GB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保</a:t>
                      </a:r>
                    </a:p>
                  </a:txBody>
                  <a:tcPr marL="36000" marR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持</a:t>
                      </a:r>
                    </a:p>
                  </a:txBody>
                  <a:tcPr marL="36000" marR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en-GB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36000" marR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H</a:t>
                      </a:r>
                    </a:p>
                  </a:txBody>
                  <a:tcPr marL="36000" marR="3600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H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L="36000" marR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marL="36000" marR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marL="36000" marR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marL="36000" marR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en-GB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保</a:t>
                      </a:r>
                    </a:p>
                  </a:txBody>
                  <a:tcPr marL="36000" marR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持</a:t>
                      </a:r>
                    </a:p>
                  </a:txBody>
                  <a:tcPr marL="36000" marR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en-GB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36000" marR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7234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H</a:t>
                      </a:r>
                    </a:p>
                  </a:txBody>
                  <a:tcPr marL="36000" marR="3600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H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H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H</a:t>
                      </a:r>
                    </a:p>
                  </a:txBody>
                  <a:tcPr marL="36000" marR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marL="36000" marR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marL="36000" marR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marL="36000" marR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en-GB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计</a:t>
                      </a:r>
                    </a:p>
                  </a:txBody>
                  <a:tcPr marL="36000" marR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数</a:t>
                      </a:r>
                    </a:p>
                  </a:txBody>
                  <a:tcPr marL="36000" marR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en-GB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36000" marR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5319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8FE93-96A3-8D93-B43A-DB7F05E32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16FB242F-CC59-C6D4-B09A-A04C6CE3AB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93805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举例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813B5A0-E3CB-B7CE-9454-09C8EB6D91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5151" y="1417197"/>
            <a:ext cx="8353425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3800" b="1">
                <a:solidFill>
                  <a:schemeClr val="tx2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algn="l">
              <a:defRPr sz="3800" b="1">
                <a:solidFill>
                  <a:schemeClr val="tx2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algn="l">
              <a:defRPr sz="3800" b="1">
                <a:solidFill>
                  <a:schemeClr val="tx2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algn="l">
              <a:defRPr sz="3800" b="1">
                <a:solidFill>
                  <a:schemeClr val="tx2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algn="l">
              <a:defRPr sz="3800" b="1">
                <a:solidFill>
                  <a:schemeClr val="tx2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例：分析下图所示的时序逻辑电路，试画出其状态图和在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CP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脉冲作用下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2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2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2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2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的波形，并指出计数器的模是多少？</a:t>
            </a: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747C4209-6B92-60CE-ADA8-3B85EE2214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0721452"/>
              </p:ext>
            </p:extLst>
          </p:nvPr>
        </p:nvGraphicFramePr>
        <p:xfrm>
          <a:off x="6579376" y="2894927"/>
          <a:ext cx="3553658" cy="2402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3" imgW="1776829" imgH="1201445" progId="Word.Picture.8">
                  <p:embed/>
                </p:oleObj>
              </mc:Choice>
              <mc:Fallback>
                <p:oleObj name="Picture" r:id="rId3" imgW="1776829" imgH="1201445" progId="Word.Picture.8">
                  <p:embed/>
                  <p:pic>
                    <p:nvPicPr>
                      <p:cNvPr id="18" name="对象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9376" y="2894927"/>
                        <a:ext cx="3553658" cy="24028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085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2BB3A-AA16-C0D1-D540-0501556D3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EAA4516D-7B25-C368-C8E5-CD6D25F9B4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93805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举例</a:t>
            </a:r>
          </a:p>
        </p:txBody>
      </p:sp>
      <p:sp>
        <p:nvSpPr>
          <p:cNvPr id="3" name="Rectangle 22">
            <a:extLst>
              <a:ext uri="{FF2B5EF4-FFF2-40B4-BE49-F238E27FC236}">
                <a16:creationId xmlns:a16="http://schemas.microsoft.com/office/drawing/2014/main" id="{2F4F252E-405C-FAA9-8888-68E3EB9C8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1665456"/>
            <a:ext cx="5476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tabLst>
                <a:tab pos="50482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algn="l">
              <a:tabLst>
                <a:tab pos="50482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l">
              <a:tabLst>
                <a:tab pos="50482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l">
              <a:tabLst>
                <a:tab pos="50482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l">
              <a:tabLst>
                <a:tab pos="50482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0482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0482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0482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04825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ea typeface="华文楷体" panose="02010600040101010101" pitchFamily="2" charset="-122"/>
                <a:cs typeface="Times New Roman" panose="02020603050405020304" pitchFamily="18" charset="0"/>
              </a:rPr>
              <a:t>例   用</a:t>
            </a:r>
            <a:r>
              <a:rPr lang="en-US" altLang="zh-CN" b="1" dirty="0">
                <a:ea typeface="华文楷体" panose="02010600040101010101" pitchFamily="2" charset="-122"/>
                <a:cs typeface="Times New Roman" panose="02020603050405020304" pitchFamily="18" charset="0"/>
              </a:rPr>
              <a:t>74LVC161</a:t>
            </a:r>
            <a:r>
              <a:rPr lang="zh-CN" altLang="en-US" b="1" dirty="0">
                <a:ea typeface="华文楷体" panose="02010600040101010101" pitchFamily="2" charset="-122"/>
                <a:cs typeface="Times New Roman" panose="02020603050405020304" pitchFamily="18" charset="0"/>
              </a:rPr>
              <a:t>构成十进制加计数器。</a:t>
            </a:r>
          </a:p>
        </p:txBody>
      </p:sp>
      <p:sp>
        <p:nvSpPr>
          <p:cNvPr id="4" name="Rectangle 87">
            <a:extLst>
              <a:ext uri="{FF2B5EF4-FFF2-40B4-BE49-F238E27FC236}">
                <a16:creationId xmlns:a16="http://schemas.microsoft.com/office/drawing/2014/main" id="{BDBF1E44-4B25-FD1B-C890-02985EC3E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2728701"/>
            <a:ext cx="8255000" cy="90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20000"/>
              </a:lnSpc>
              <a:spcAft>
                <a:spcPct val="0"/>
              </a:spcAft>
            </a:pPr>
            <a:r>
              <a:rPr lang="en-US" altLang="zh-CN" sz="2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(a) </a:t>
            </a:r>
            <a:r>
              <a:rPr lang="zh-CN" altLang="en-US" sz="2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反馈清零法：利用异步置零输入端，在</a:t>
            </a:r>
            <a:r>
              <a:rPr lang="en-US" altLang="zh-CN" sz="22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2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进制计数器的计数过程中，跳过</a:t>
            </a:r>
            <a:r>
              <a:rPr lang="en-US" altLang="zh-CN" sz="22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2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sz="22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个状态，得到</a:t>
            </a:r>
            <a:r>
              <a:rPr lang="en-US" altLang="zh-CN" sz="22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进制计数器的方法。</a:t>
            </a:r>
          </a:p>
        </p:txBody>
      </p:sp>
      <p:sp>
        <p:nvSpPr>
          <p:cNvPr id="5" name="Rectangle 109">
            <a:extLst>
              <a:ext uri="{FF2B5EF4-FFF2-40B4-BE49-F238E27FC236}">
                <a16:creationId xmlns:a16="http://schemas.microsoft.com/office/drawing/2014/main" id="{336CEF81-1E5B-B03A-92BB-4A0A204D5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3880920"/>
            <a:ext cx="8353425" cy="90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20000"/>
              </a:lnSpc>
              <a:spcAft>
                <a:spcPct val="0"/>
              </a:spcAft>
            </a:pPr>
            <a:r>
              <a:rPr lang="en-US" altLang="zh-CN" sz="2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(b) </a:t>
            </a:r>
            <a:r>
              <a:rPr lang="zh-CN" altLang="en-US" sz="2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反馈置数法</a:t>
            </a:r>
            <a:r>
              <a:rPr lang="en-US" altLang="zh-CN" sz="2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:</a:t>
            </a:r>
            <a:r>
              <a:rPr lang="zh-CN" altLang="en-US" sz="2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利用同步置数端，在</a:t>
            </a:r>
            <a:r>
              <a:rPr lang="en-US" altLang="zh-CN" sz="22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2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进制计数器的计数过程中，跳过</a:t>
            </a:r>
            <a:r>
              <a:rPr lang="en-US" altLang="zh-CN" sz="22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2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sz="22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个状态，得到</a:t>
            </a:r>
            <a:r>
              <a:rPr lang="en-US" altLang="zh-CN" sz="22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进制计数器的方法。</a:t>
            </a:r>
          </a:p>
        </p:txBody>
      </p:sp>
    </p:spTree>
    <p:extLst>
      <p:ext uri="{BB962C8B-B14F-4D97-AF65-F5344CB8AC3E}">
        <p14:creationId xmlns:p14="http://schemas.microsoft.com/office/powerpoint/2010/main" val="27877635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481F0D-E08D-45D5-A2D4-53B44C2DC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2232"/>
            <a:ext cx="10515600" cy="1325563"/>
          </a:xfrm>
        </p:spPr>
        <p:txBody>
          <a:bodyPr/>
          <a:lstStyle/>
          <a:p>
            <a:r>
              <a:rPr lang="zh-CN" altLang="en-US" b="1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C8D386-2D8B-411E-B014-D4DDF8100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8466" y="1901687"/>
            <a:ext cx="11033237" cy="431103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第一章：数字逻辑基础</a:t>
            </a:r>
            <a:r>
              <a:rPr lang="zh-CN" altLang="en-US" sz="2000" dirty="0">
                <a:solidFill>
                  <a:srgbClr val="C00000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★</a:t>
            </a:r>
            <a:endParaRPr lang="en-US" altLang="zh-CN" sz="2000" dirty="0">
              <a:solidFill>
                <a:srgbClr val="C00000"/>
              </a:solidFill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第二章：逻辑代数与硬件描述语言</a:t>
            </a:r>
            <a:r>
              <a:rPr lang="zh-CN" altLang="en-US" sz="2000" dirty="0">
                <a:solidFill>
                  <a:srgbClr val="C00000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★</a:t>
            </a:r>
            <a:endParaRPr lang="en-US" altLang="zh-CN" sz="2000" dirty="0">
              <a:solidFill>
                <a:srgbClr val="C00000"/>
              </a:solidFill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第三章：逻辑门电路</a:t>
            </a:r>
            <a:endParaRPr lang="en-US" altLang="zh-CN" sz="2000" dirty="0"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第四章：组合逻辑电路</a:t>
            </a:r>
            <a:r>
              <a:rPr lang="zh-CN" altLang="en-US" sz="2000" dirty="0">
                <a:solidFill>
                  <a:srgbClr val="C00000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★★★</a:t>
            </a:r>
            <a:endParaRPr lang="en-US" altLang="zh-CN" sz="2000" dirty="0">
              <a:solidFill>
                <a:srgbClr val="C00000"/>
              </a:solidFill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第五章：锁存器与触发器</a:t>
            </a:r>
            <a:r>
              <a:rPr lang="zh-CN" altLang="en-US" sz="2000" dirty="0">
                <a:solidFill>
                  <a:srgbClr val="C00000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★★★</a:t>
            </a:r>
            <a:endParaRPr lang="en-US" altLang="zh-CN" sz="2000" dirty="0">
              <a:solidFill>
                <a:srgbClr val="C00000"/>
              </a:solidFill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第六章：时序逻辑电路分析与设计</a:t>
            </a:r>
            <a:r>
              <a:rPr lang="zh-CN" altLang="en-US" sz="2000" dirty="0">
                <a:solidFill>
                  <a:srgbClr val="C00000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★★★</a:t>
            </a:r>
            <a:endParaRPr lang="en-US" altLang="zh-CN" sz="2000" dirty="0">
              <a:solidFill>
                <a:srgbClr val="C00000"/>
              </a:solidFill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第七、八章：存储器、</a:t>
            </a:r>
            <a:r>
              <a:rPr lang="en-US" altLang="zh-CN" sz="20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CPLD</a:t>
            </a:r>
            <a:r>
              <a:rPr lang="zh-CN" altLang="en-US" sz="20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、</a:t>
            </a:r>
            <a:r>
              <a:rPr lang="en-US" altLang="zh-CN" sz="20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FPGA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第九章：脉冲波形变换与产生</a:t>
            </a:r>
            <a:endParaRPr lang="en-US" altLang="zh-CN" sz="2000" dirty="0"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第十章：数模与模数转换器</a:t>
            </a:r>
            <a:endParaRPr lang="en-US" altLang="zh-CN" sz="2000" dirty="0"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C00000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附录：</a:t>
            </a:r>
            <a:r>
              <a:rPr lang="en-US" altLang="zh-CN" sz="2000" dirty="0">
                <a:solidFill>
                  <a:srgbClr val="C00000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Verilog HDL</a:t>
            </a:r>
            <a:r>
              <a:rPr lang="zh-CN" altLang="en-US" sz="2000" dirty="0">
                <a:solidFill>
                  <a:srgbClr val="C00000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与典型组合逻辑电路</a:t>
            </a:r>
            <a:endParaRPr lang="en-US" altLang="zh-CN" sz="2000" dirty="0">
              <a:solidFill>
                <a:srgbClr val="C00000"/>
              </a:solidFill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  <a:p>
            <a:pPr marL="0" indent="0">
              <a:buNone/>
            </a:pPr>
            <a:endParaRPr lang="en-US" altLang="zh-CN" sz="2400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sz="2400" dirty="0"/>
          </a:p>
        </p:txBody>
      </p:sp>
      <p:sp>
        <p:nvSpPr>
          <p:cNvPr id="4" name="左大括号 3">
            <a:extLst>
              <a:ext uri="{FF2B5EF4-FFF2-40B4-BE49-F238E27FC236}">
                <a16:creationId xmlns:a16="http://schemas.microsoft.com/office/drawing/2014/main" id="{5E5FAD96-73A8-AC15-D4B4-FF6ECA46DC4C}"/>
              </a:ext>
            </a:extLst>
          </p:cNvPr>
          <p:cNvSpPr/>
          <p:nvPr/>
        </p:nvSpPr>
        <p:spPr>
          <a:xfrm>
            <a:off x="5477775" y="1824298"/>
            <a:ext cx="797775" cy="4465811"/>
          </a:xfrm>
          <a:prstGeom prst="leftBrace">
            <a:avLst>
              <a:gd name="adj1" fmla="val 89746"/>
              <a:gd name="adj2" fmla="val 49843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2DB7FA29-339A-CFD5-845A-6E21FA0572FD}"/>
              </a:ext>
            </a:extLst>
          </p:cNvPr>
          <p:cNvSpPr txBox="1">
            <a:spLocks/>
          </p:cNvSpPr>
          <p:nvPr/>
        </p:nvSpPr>
        <p:spPr>
          <a:xfrm>
            <a:off x="3496954" y="1468941"/>
            <a:ext cx="2296212" cy="5274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ea"/>
              <a:buAutoNum type="circleNumDbPlain"/>
            </a:pPr>
            <a:r>
              <a:rPr lang="zh-CN" altLang="en-US" sz="20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题型分析</a:t>
            </a:r>
            <a:endParaRPr lang="en-US" altLang="zh-CN" sz="2000" dirty="0"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  <a:p>
            <a:pPr marL="457200" indent="-457200">
              <a:buFont typeface="+mj-ea"/>
              <a:buAutoNum type="circleNumDbPlain"/>
            </a:pPr>
            <a:endParaRPr lang="en-US" altLang="zh-CN" sz="2000" dirty="0"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  <a:p>
            <a:pPr marL="457200" indent="-457200">
              <a:buFont typeface="+mj-ea"/>
              <a:buAutoNum type="circleNumDbPlain"/>
            </a:pPr>
            <a:endParaRPr lang="en-US" altLang="zh-CN" sz="2000" dirty="0"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  <a:p>
            <a:pPr marL="457200" indent="-457200">
              <a:buFont typeface="+mj-ea"/>
              <a:buAutoNum type="circleNumDbPlain"/>
            </a:pPr>
            <a:endParaRPr lang="en-US" altLang="zh-CN" sz="2000" dirty="0"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  <a:p>
            <a:pPr marL="457200" indent="-457200">
              <a:buFont typeface="+mj-ea"/>
              <a:buAutoNum type="circleNumDbPlain"/>
            </a:pPr>
            <a:endParaRPr lang="en-US" altLang="zh-CN" sz="2000" dirty="0"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  <a:p>
            <a:pPr marL="457200" indent="-457200">
              <a:buFont typeface="+mj-ea"/>
              <a:buAutoNum type="circleNumDbPlain"/>
            </a:pPr>
            <a:endParaRPr lang="en-US" altLang="zh-CN" sz="2000" dirty="0"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sz="20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知识点汇总</a:t>
            </a:r>
            <a:endParaRPr lang="en-US" altLang="zh-CN" sz="2000" dirty="0"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  <a:p>
            <a:pPr marL="457200" indent="-457200">
              <a:buFont typeface="+mj-ea"/>
              <a:buAutoNum type="circleNumDbPlain"/>
            </a:pPr>
            <a:endParaRPr lang="en-US" altLang="zh-CN" sz="2000" dirty="0"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  <a:p>
            <a:pPr marL="457200" indent="-457200">
              <a:buFont typeface="+mj-ea"/>
              <a:buAutoNum type="circleNumDbPlain"/>
            </a:pPr>
            <a:endParaRPr lang="en-US" altLang="zh-CN" sz="2000" dirty="0"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  <a:p>
            <a:pPr marL="457200" indent="-457200">
              <a:buFont typeface="+mj-ea"/>
              <a:buAutoNum type="circleNumDbPlain"/>
            </a:pPr>
            <a:endParaRPr lang="en-US" altLang="zh-CN" sz="2000" dirty="0"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  <a:p>
            <a:pPr marL="457200" indent="-457200">
              <a:buFont typeface="+mj-ea"/>
              <a:buAutoNum type="circleNumDbPlain"/>
            </a:pPr>
            <a:endParaRPr lang="en-US" altLang="zh-CN" sz="2000" dirty="0"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sz="20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例题</a:t>
            </a:r>
            <a:endParaRPr lang="en-US" altLang="zh-CN" sz="2000" dirty="0"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sz="2400" dirty="0"/>
          </a:p>
        </p:txBody>
      </p:sp>
      <p:sp>
        <p:nvSpPr>
          <p:cNvPr id="6" name="左大括号 5">
            <a:extLst>
              <a:ext uri="{FF2B5EF4-FFF2-40B4-BE49-F238E27FC236}">
                <a16:creationId xmlns:a16="http://schemas.microsoft.com/office/drawing/2014/main" id="{1C744506-84AD-717A-AF4E-E84C251B6235}"/>
              </a:ext>
            </a:extLst>
          </p:cNvPr>
          <p:cNvSpPr/>
          <p:nvPr/>
        </p:nvSpPr>
        <p:spPr>
          <a:xfrm>
            <a:off x="3014570" y="1468941"/>
            <a:ext cx="482384" cy="4902362"/>
          </a:xfrm>
          <a:prstGeom prst="leftBrace">
            <a:avLst>
              <a:gd name="adj1" fmla="val 60930"/>
              <a:gd name="adj2" fmla="val 4896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934A7D0-BC18-B653-EB9A-24D5170C4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3136" y="1634209"/>
            <a:ext cx="4365559" cy="436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34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14D7C-7BF9-BB0C-0FB1-D6A1C91D8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3F676761-9A64-F0CE-8A19-D869AD63C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93805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例题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D68781-9C41-3E4D-5C90-F72D8A40F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555" y="1596789"/>
            <a:ext cx="8530912" cy="104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801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62005-29D7-2D38-B76C-2BA72D8AA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E1268AC3-6A23-2C59-73A2-5D9BDB041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3198293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举例，怎么求模？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AA76F44-2DD9-1FD7-8AD5-61BF261EBC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1659674"/>
              </p:ext>
            </p:extLst>
          </p:nvPr>
        </p:nvGraphicFramePr>
        <p:xfrm>
          <a:off x="3649666" y="1390883"/>
          <a:ext cx="3605212" cy="231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图片" r:id="rId3" imgW="2381400" imgH="1533600" progId="Word.Picture.8">
                  <p:embed/>
                </p:oleObj>
              </mc:Choice>
              <mc:Fallback>
                <p:oleObj name="图片" r:id="rId3" imgW="2381400" imgH="1533600" progId="Word.Picture.8">
                  <p:embed/>
                  <p:pic>
                    <p:nvPicPr>
                      <p:cNvPr id="4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9666" y="1390883"/>
                        <a:ext cx="3605212" cy="2317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6AA589B3-F564-553D-AAF8-893925D6DF68}"/>
              </a:ext>
            </a:extLst>
          </p:cNvPr>
          <p:cNvGrpSpPr>
            <a:grpSpLocks/>
          </p:cNvGrpSpPr>
          <p:nvPr/>
        </p:nvGrpSpPr>
        <p:grpSpPr bwMode="auto">
          <a:xfrm>
            <a:off x="3461125" y="1881346"/>
            <a:ext cx="584200" cy="1017587"/>
            <a:chOff x="2938" y="2071"/>
            <a:chExt cx="368" cy="641"/>
          </a:xfrm>
        </p:grpSpPr>
        <p:sp>
          <p:nvSpPr>
            <p:cNvPr id="7" name="Text Box 6">
              <a:extLst>
                <a:ext uri="{FF2B5EF4-FFF2-40B4-BE49-F238E27FC236}">
                  <a16:creationId xmlns:a16="http://schemas.microsoft.com/office/drawing/2014/main" id="{10E68F2F-2361-9563-5EC0-C86A4E73AB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8" y="2071"/>
              <a:ext cx="368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>
                  <a:solidFill>
                    <a:srgbClr val="0000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</a:t>
              </a:r>
            </a:p>
          </p:txBody>
        </p:sp>
        <p:sp>
          <p:nvSpPr>
            <p:cNvPr id="8" name="Text Box 7">
              <a:extLst>
                <a:ext uri="{FF2B5EF4-FFF2-40B4-BE49-F238E27FC236}">
                  <a16:creationId xmlns:a16="http://schemas.microsoft.com/office/drawing/2014/main" id="{4B1BD16B-6FCF-B6FF-C41E-0CF0360B17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8" y="2306"/>
              <a:ext cx="368" cy="1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>
                  <a:solidFill>
                    <a:srgbClr val="0000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</a:t>
              </a:r>
            </a:p>
          </p:txBody>
        </p:sp>
        <p:sp>
          <p:nvSpPr>
            <p:cNvPr id="9" name="Text Box 8">
              <a:extLst>
                <a:ext uri="{FF2B5EF4-FFF2-40B4-BE49-F238E27FC236}">
                  <a16:creationId xmlns:a16="http://schemas.microsoft.com/office/drawing/2014/main" id="{760EF68F-5AB6-3975-B68F-7959A2C374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67" y="2542"/>
              <a:ext cx="312" cy="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i="1" dirty="0">
                  <a:solidFill>
                    <a:srgbClr val="0000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CP</a:t>
              </a:r>
              <a:endParaRPr lang="en-US" altLang="zh-CN" sz="3600" b="1" i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grpSp>
        <p:nvGrpSpPr>
          <p:cNvPr id="10" name="Group 18">
            <a:extLst>
              <a:ext uri="{FF2B5EF4-FFF2-40B4-BE49-F238E27FC236}">
                <a16:creationId xmlns:a16="http://schemas.microsoft.com/office/drawing/2014/main" id="{3299AE19-B94B-C232-2052-6D40B7CFD4DC}"/>
              </a:ext>
            </a:extLst>
          </p:cNvPr>
          <p:cNvGrpSpPr>
            <a:grpSpLocks/>
          </p:cNvGrpSpPr>
          <p:nvPr/>
        </p:nvGrpSpPr>
        <p:grpSpPr bwMode="auto">
          <a:xfrm>
            <a:off x="4735516" y="1444858"/>
            <a:ext cx="2519362" cy="2117725"/>
            <a:chOff x="3957" y="2018"/>
            <a:chExt cx="1587" cy="1334"/>
          </a:xfrm>
        </p:grpSpPr>
        <p:sp>
          <p:nvSpPr>
            <p:cNvPr id="11" name="Line 19">
              <a:extLst>
                <a:ext uri="{FF2B5EF4-FFF2-40B4-BE49-F238E27FC236}">
                  <a16:creationId xmlns:a16="http://schemas.microsoft.com/office/drawing/2014/main" id="{8440BCCB-4E4A-A0D8-ACF5-F08AE7BE15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57" y="2018"/>
              <a:ext cx="2" cy="215"/>
            </a:xfrm>
            <a:prstGeom prst="line">
              <a:avLst/>
            </a:prstGeom>
            <a:noFill/>
            <a:ln w="571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2" name="Line 20">
              <a:extLst>
                <a:ext uri="{FF2B5EF4-FFF2-40B4-BE49-F238E27FC236}">
                  <a16:creationId xmlns:a16="http://schemas.microsoft.com/office/drawing/2014/main" id="{858AE27E-3266-7F6E-8D88-66D4E810D05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V="1">
              <a:off x="4750" y="1225"/>
              <a:ext cx="0" cy="1585"/>
            </a:xfrm>
            <a:prstGeom prst="line">
              <a:avLst/>
            </a:prstGeom>
            <a:noFill/>
            <a:ln w="571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3" name="Line 21">
              <a:extLst>
                <a:ext uri="{FF2B5EF4-FFF2-40B4-BE49-F238E27FC236}">
                  <a16:creationId xmlns:a16="http://schemas.microsoft.com/office/drawing/2014/main" id="{0F6CAF81-DC0F-A24F-0A68-FA4C02547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44" y="2018"/>
              <a:ext cx="0" cy="1334"/>
            </a:xfrm>
            <a:prstGeom prst="line">
              <a:avLst/>
            </a:prstGeom>
            <a:noFill/>
            <a:ln w="571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14" name="Group 89">
            <a:extLst>
              <a:ext uri="{FF2B5EF4-FFF2-40B4-BE49-F238E27FC236}">
                <a16:creationId xmlns:a16="http://schemas.microsoft.com/office/drawing/2014/main" id="{19C10F5D-A63C-C698-DBAD-92005CDB36D1}"/>
              </a:ext>
            </a:extLst>
          </p:cNvPr>
          <p:cNvGrpSpPr>
            <a:grpSpLocks/>
          </p:cNvGrpSpPr>
          <p:nvPr/>
        </p:nvGrpSpPr>
        <p:grpSpPr bwMode="auto">
          <a:xfrm>
            <a:off x="4549778" y="1498833"/>
            <a:ext cx="2776538" cy="1446212"/>
            <a:chOff x="3561" y="1386"/>
            <a:chExt cx="1749" cy="911"/>
          </a:xfrm>
        </p:grpSpPr>
        <p:sp>
          <p:nvSpPr>
            <p:cNvPr id="15" name="Text Box 90">
              <a:extLst>
                <a:ext uri="{FF2B5EF4-FFF2-40B4-BE49-F238E27FC236}">
                  <a16:creationId xmlns:a16="http://schemas.microsoft.com/office/drawing/2014/main" id="{89766DAE-3962-AD99-3E5C-C8798B4E47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2" y="2099"/>
              <a:ext cx="368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>
                  <a:solidFill>
                    <a:srgbClr val="DDDDDD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</a:t>
              </a:r>
            </a:p>
          </p:txBody>
        </p:sp>
        <p:sp>
          <p:nvSpPr>
            <p:cNvPr id="16" name="Text Box 91">
              <a:extLst>
                <a:ext uri="{FF2B5EF4-FFF2-40B4-BE49-F238E27FC236}">
                  <a16:creationId xmlns:a16="http://schemas.microsoft.com/office/drawing/2014/main" id="{D5B32C1D-17E7-B180-A1B8-0C960F1B6C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1" y="1386"/>
              <a:ext cx="368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grpSp>
        <p:nvGrpSpPr>
          <p:cNvPr id="17" name="Group 97">
            <a:extLst>
              <a:ext uri="{FF2B5EF4-FFF2-40B4-BE49-F238E27FC236}">
                <a16:creationId xmlns:a16="http://schemas.microsoft.com/office/drawing/2014/main" id="{2F58089D-3222-BF85-9154-16B2AF45224A}"/>
              </a:ext>
            </a:extLst>
          </p:cNvPr>
          <p:cNvGrpSpPr>
            <a:grpSpLocks/>
          </p:cNvGrpSpPr>
          <p:nvPr/>
        </p:nvGrpSpPr>
        <p:grpSpPr bwMode="auto">
          <a:xfrm>
            <a:off x="5305428" y="2975208"/>
            <a:ext cx="1946275" cy="815975"/>
            <a:chOff x="4082" y="2319"/>
            <a:chExt cx="1226" cy="514"/>
          </a:xfrm>
        </p:grpSpPr>
        <p:sp>
          <p:nvSpPr>
            <p:cNvPr id="18" name="Line 10">
              <a:extLst>
                <a:ext uri="{FF2B5EF4-FFF2-40B4-BE49-F238E27FC236}">
                  <a16:creationId xmlns:a16="http://schemas.microsoft.com/office/drawing/2014/main" id="{35FB92F5-B470-538C-5651-B1D84D7254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82" y="2319"/>
              <a:ext cx="0" cy="490"/>
            </a:xfrm>
            <a:prstGeom prst="line">
              <a:avLst/>
            </a:prstGeom>
            <a:noFill/>
            <a:ln w="571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9" name="Line 11">
              <a:extLst>
                <a:ext uri="{FF2B5EF4-FFF2-40B4-BE49-F238E27FC236}">
                  <a16:creationId xmlns:a16="http://schemas.microsoft.com/office/drawing/2014/main" id="{443F42F7-5CF8-9781-A6E6-F7C5290F68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79" y="2319"/>
              <a:ext cx="0" cy="267"/>
            </a:xfrm>
            <a:prstGeom prst="line">
              <a:avLst/>
            </a:prstGeom>
            <a:noFill/>
            <a:ln w="571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0" name="Line 13">
              <a:extLst>
                <a:ext uri="{FF2B5EF4-FFF2-40B4-BE49-F238E27FC236}">
                  <a16:creationId xmlns:a16="http://schemas.microsoft.com/office/drawing/2014/main" id="{6BDEE8EB-C7B8-CDEB-B7D6-6E9CDEB1BEA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V="1">
              <a:off x="5194" y="2568"/>
              <a:ext cx="0" cy="228"/>
            </a:xfrm>
            <a:prstGeom prst="line">
              <a:avLst/>
            </a:prstGeom>
            <a:noFill/>
            <a:ln w="571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1" name="Line 14">
              <a:extLst>
                <a:ext uri="{FF2B5EF4-FFF2-40B4-BE49-F238E27FC236}">
                  <a16:creationId xmlns:a16="http://schemas.microsoft.com/office/drawing/2014/main" id="{80FD0560-D77B-2F4E-82E9-3AFA3CDC602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V="1">
              <a:off x="4721" y="2446"/>
              <a:ext cx="0" cy="281"/>
            </a:xfrm>
            <a:prstGeom prst="line">
              <a:avLst/>
            </a:prstGeom>
            <a:noFill/>
            <a:ln w="571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2" name="Line 15">
              <a:extLst>
                <a:ext uri="{FF2B5EF4-FFF2-40B4-BE49-F238E27FC236}">
                  <a16:creationId xmlns:a16="http://schemas.microsoft.com/office/drawing/2014/main" id="{426BD36E-9FBE-5470-AF39-37468F9AAC3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V="1">
              <a:off x="4481" y="2396"/>
              <a:ext cx="0" cy="797"/>
            </a:xfrm>
            <a:prstGeom prst="line">
              <a:avLst/>
            </a:prstGeom>
            <a:noFill/>
            <a:ln w="571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grpSp>
          <p:nvGrpSpPr>
            <p:cNvPr id="23" name="Group 93">
              <a:extLst>
                <a:ext uri="{FF2B5EF4-FFF2-40B4-BE49-F238E27FC236}">
                  <a16:creationId xmlns:a16="http://schemas.microsoft.com/office/drawing/2014/main" id="{A2ABF679-B223-3E5D-DDF5-1910016BD6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8" y="2546"/>
              <a:ext cx="408" cy="287"/>
              <a:chOff x="2767" y="3680"/>
              <a:chExt cx="362" cy="255"/>
            </a:xfrm>
          </p:grpSpPr>
          <p:sp>
            <p:nvSpPr>
              <p:cNvPr id="24" name="Oval 94">
                <a:extLst>
                  <a:ext uri="{FF2B5EF4-FFF2-40B4-BE49-F238E27FC236}">
                    <a16:creationId xmlns:a16="http://schemas.microsoft.com/office/drawing/2014/main" id="{F6B073BC-A21B-4097-B71C-FB123A584D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3068" y="3772"/>
                <a:ext cx="61" cy="61"/>
              </a:xfrm>
              <a:prstGeom prst="ellipse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25" name="AutoShape 95">
                <a:extLst>
                  <a:ext uri="{FF2B5EF4-FFF2-40B4-BE49-F238E27FC236}">
                    <a16:creationId xmlns:a16="http://schemas.microsoft.com/office/drawing/2014/main" id="{A43A1F65-2828-3CA6-238B-5C4DF83A51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2767" y="3680"/>
                <a:ext cx="300" cy="255"/>
              </a:xfrm>
              <a:prstGeom prst="flowChartDelay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</p:txBody>
          </p:sp>
        </p:grpSp>
      </p:grpSp>
      <p:grpSp>
        <p:nvGrpSpPr>
          <p:cNvPr id="66" name="Group 3">
            <a:extLst>
              <a:ext uri="{FF2B5EF4-FFF2-40B4-BE49-F238E27FC236}">
                <a16:creationId xmlns:a16="http://schemas.microsoft.com/office/drawing/2014/main" id="{66DB2180-6490-4EDC-93E6-A10A9E131867}"/>
              </a:ext>
            </a:extLst>
          </p:cNvPr>
          <p:cNvGrpSpPr>
            <a:grpSpLocks/>
          </p:cNvGrpSpPr>
          <p:nvPr/>
        </p:nvGrpSpPr>
        <p:grpSpPr bwMode="auto">
          <a:xfrm>
            <a:off x="4045325" y="4610332"/>
            <a:ext cx="395287" cy="966788"/>
            <a:chOff x="3301" y="1354"/>
            <a:chExt cx="249" cy="609"/>
          </a:xfrm>
        </p:grpSpPr>
        <p:sp>
          <p:nvSpPr>
            <p:cNvPr id="67" name="Rectangle 4">
              <a:extLst>
                <a:ext uri="{FF2B5EF4-FFF2-40B4-BE49-F238E27FC236}">
                  <a16:creationId xmlns:a16="http://schemas.microsoft.com/office/drawing/2014/main" id="{DC4399A1-DE2F-0E44-5F4C-D182ABD54D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" y="1354"/>
              <a:ext cx="201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68" name="Rectangle 5">
              <a:extLst>
                <a:ext uri="{FF2B5EF4-FFF2-40B4-BE49-F238E27FC236}">
                  <a16:creationId xmlns:a16="http://schemas.microsoft.com/office/drawing/2014/main" id="{AEE28A34-2466-859B-D269-56441A76D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6" y="1359"/>
              <a:ext cx="6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1600" b="1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</a:t>
              </a:r>
              <a:endParaRPr kumimoji="1" lang="en-US" altLang="zh-CN"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69" name="Rectangle 6">
              <a:extLst>
                <a:ext uri="{FF2B5EF4-FFF2-40B4-BE49-F238E27FC236}">
                  <a16:creationId xmlns:a16="http://schemas.microsoft.com/office/drawing/2014/main" id="{6C3F38BF-2DD2-5F47-AF29-D70EE2C45C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0" y="1359"/>
              <a:ext cx="32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1600" b="1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endParaRPr kumimoji="1" lang="en-US" altLang="zh-CN"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70" name="Rectangle 7">
              <a:extLst>
                <a:ext uri="{FF2B5EF4-FFF2-40B4-BE49-F238E27FC236}">
                  <a16:creationId xmlns:a16="http://schemas.microsoft.com/office/drawing/2014/main" id="{FA282B64-7A4D-3F5E-7B59-8FF78932E1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1567"/>
              <a:ext cx="200" cy="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71" name="Rectangle 8">
              <a:extLst>
                <a:ext uri="{FF2B5EF4-FFF2-40B4-BE49-F238E27FC236}">
                  <a16:creationId xmlns:a16="http://schemas.microsoft.com/office/drawing/2014/main" id="{4BA187BB-B26A-BD9C-F697-02D6746DE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" y="1571"/>
              <a:ext cx="6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1600" b="1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</a:t>
              </a:r>
              <a:endParaRPr kumimoji="1" lang="en-US" altLang="zh-CN"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72" name="Rectangle 9">
              <a:extLst>
                <a:ext uri="{FF2B5EF4-FFF2-40B4-BE49-F238E27FC236}">
                  <a16:creationId xmlns:a16="http://schemas.microsoft.com/office/drawing/2014/main" id="{EEB40649-C6C7-1C45-983B-E248E15BB9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1" y="1571"/>
              <a:ext cx="32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1600" b="1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endParaRPr kumimoji="1" lang="en-US" altLang="zh-CN"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73" name="Rectangle 10">
              <a:extLst>
                <a:ext uri="{FF2B5EF4-FFF2-40B4-BE49-F238E27FC236}">
                  <a16:creationId xmlns:a16="http://schemas.microsoft.com/office/drawing/2014/main" id="{CDFCAA68-4F15-F266-BFDE-E3ABCEC91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4" y="1795"/>
              <a:ext cx="201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74" name="Rectangle 11">
              <a:extLst>
                <a:ext uri="{FF2B5EF4-FFF2-40B4-BE49-F238E27FC236}">
                  <a16:creationId xmlns:a16="http://schemas.microsoft.com/office/drawing/2014/main" id="{614CF2DB-FE49-B271-8E32-54D4DE038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6" y="1800"/>
              <a:ext cx="17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1600" b="1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CP</a:t>
              </a:r>
              <a:endParaRPr kumimoji="1" lang="en-US" altLang="zh-CN"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75" name="Rectangle 12">
              <a:extLst>
                <a:ext uri="{FF2B5EF4-FFF2-40B4-BE49-F238E27FC236}">
                  <a16:creationId xmlns:a16="http://schemas.microsoft.com/office/drawing/2014/main" id="{151F1C6D-5E17-2532-3844-878DF527B5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8" y="1800"/>
              <a:ext cx="32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1600" b="1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endParaRPr kumimoji="1" lang="en-US" altLang="zh-CN"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</p:grpSp>
      <p:grpSp>
        <p:nvGrpSpPr>
          <p:cNvPr id="76" name="Group 13">
            <a:extLst>
              <a:ext uri="{FF2B5EF4-FFF2-40B4-BE49-F238E27FC236}">
                <a16:creationId xmlns:a16="http://schemas.microsoft.com/office/drawing/2014/main" id="{62130270-219D-A14D-3C18-A9C007D187F8}"/>
              </a:ext>
            </a:extLst>
          </p:cNvPr>
          <p:cNvGrpSpPr>
            <a:grpSpLocks/>
          </p:cNvGrpSpPr>
          <p:nvPr/>
        </p:nvGrpSpPr>
        <p:grpSpPr bwMode="auto">
          <a:xfrm>
            <a:off x="4058025" y="4038832"/>
            <a:ext cx="2836862" cy="520700"/>
            <a:chOff x="3309" y="994"/>
            <a:chExt cx="1787" cy="328"/>
          </a:xfrm>
        </p:grpSpPr>
        <p:sp>
          <p:nvSpPr>
            <p:cNvPr id="77" name="Rectangle 14">
              <a:extLst>
                <a:ext uri="{FF2B5EF4-FFF2-40B4-BE49-F238E27FC236}">
                  <a16:creationId xmlns:a16="http://schemas.microsoft.com/office/drawing/2014/main" id="{1C4C6CA7-84C6-AB8C-1EE6-DDE8FC29F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9" y="1020"/>
              <a:ext cx="6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1600">
                  <a:solidFill>
                    <a:srgbClr val="000000"/>
                  </a:solidFill>
                  <a:latin typeface="楷体_GB2312" pitchFamily="49" charset="-122"/>
                  <a:ea typeface="楷体_GB2312" pitchFamily="49" charset="-122"/>
                </a:rPr>
                <a:t> </a:t>
              </a:r>
              <a:endParaRPr kumimoji="1" lang="en-US" altLang="zh-CN" sz="200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78" name="Line 15">
              <a:extLst>
                <a:ext uri="{FF2B5EF4-FFF2-40B4-BE49-F238E27FC236}">
                  <a16:creationId xmlns:a16="http://schemas.microsoft.com/office/drawing/2014/main" id="{E584EF54-7D7A-53A2-3B08-05BA14F6AC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08" y="1155"/>
              <a:ext cx="1" cy="16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79" name="Rectangle 16">
              <a:extLst>
                <a:ext uri="{FF2B5EF4-FFF2-40B4-BE49-F238E27FC236}">
                  <a16:creationId xmlns:a16="http://schemas.microsoft.com/office/drawing/2014/main" id="{1A594E51-B0B6-43EF-5252-5ED93EC10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7" y="1159"/>
              <a:ext cx="36" cy="163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80" name="Rectangle 17">
              <a:extLst>
                <a:ext uri="{FF2B5EF4-FFF2-40B4-BE49-F238E27FC236}">
                  <a16:creationId xmlns:a16="http://schemas.microsoft.com/office/drawing/2014/main" id="{B48F3891-76EC-893E-ABE8-3FCA78C40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" y="1159"/>
              <a:ext cx="36" cy="163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81" name="Rectangle 18">
              <a:extLst>
                <a:ext uri="{FF2B5EF4-FFF2-40B4-BE49-F238E27FC236}">
                  <a16:creationId xmlns:a16="http://schemas.microsoft.com/office/drawing/2014/main" id="{195FF5FA-4EB2-7BEC-A78C-56ED6E3B7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3" y="1159"/>
              <a:ext cx="36" cy="163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82" name="Rectangle 19">
              <a:extLst>
                <a:ext uri="{FF2B5EF4-FFF2-40B4-BE49-F238E27FC236}">
                  <a16:creationId xmlns:a16="http://schemas.microsoft.com/office/drawing/2014/main" id="{39147E99-E5D1-D9E8-731F-3CED9638DF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1159"/>
              <a:ext cx="37" cy="163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83" name="Rectangle 20">
              <a:extLst>
                <a:ext uri="{FF2B5EF4-FFF2-40B4-BE49-F238E27FC236}">
                  <a16:creationId xmlns:a16="http://schemas.microsoft.com/office/drawing/2014/main" id="{208E9AE7-0087-DE66-D6D7-7EF135629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1142"/>
              <a:ext cx="836" cy="36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84" name="Oval 21">
              <a:extLst>
                <a:ext uri="{FF2B5EF4-FFF2-40B4-BE49-F238E27FC236}">
                  <a16:creationId xmlns:a16="http://schemas.microsoft.com/office/drawing/2014/main" id="{736B94FE-4C4B-CAF4-9E66-97E85340F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4" y="1251"/>
              <a:ext cx="63" cy="63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85" name="Rectangle 22">
              <a:extLst>
                <a:ext uri="{FF2B5EF4-FFF2-40B4-BE49-F238E27FC236}">
                  <a16:creationId xmlns:a16="http://schemas.microsoft.com/office/drawing/2014/main" id="{F60BABE2-A964-DEA2-9EC2-3053016F99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0" y="1155"/>
              <a:ext cx="37" cy="95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86" name="Rectangle 23">
              <a:extLst>
                <a:ext uri="{FF2B5EF4-FFF2-40B4-BE49-F238E27FC236}">
                  <a16:creationId xmlns:a16="http://schemas.microsoft.com/office/drawing/2014/main" id="{578B90E1-BDB9-DC4D-4EE3-0142F3A88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1" y="1232"/>
              <a:ext cx="115" cy="37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87" name="Oval 24">
              <a:extLst>
                <a:ext uri="{FF2B5EF4-FFF2-40B4-BE49-F238E27FC236}">
                  <a16:creationId xmlns:a16="http://schemas.microsoft.com/office/drawing/2014/main" id="{F6D6AC5F-ECC6-D822-0182-27158B7677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8" y="1138"/>
              <a:ext cx="43" cy="43"/>
            </a:xfrm>
            <a:prstGeom prst="ellipse">
              <a:avLst/>
            </a:prstGeom>
            <a:solidFill>
              <a:srgbClr val="000000"/>
            </a:solidFill>
            <a:ln w="58738">
              <a:solidFill>
                <a:srgbClr val="FF00FF"/>
              </a:solidFill>
              <a:round/>
              <a:headEnd/>
              <a:tailEnd/>
            </a:ln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88" name="Oval 25">
              <a:extLst>
                <a:ext uri="{FF2B5EF4-FFF2-40B4-BE49-F238E27FC236}">
                  <a16:creationId xmlns:a16="http://schemas.microsoft.com/office/drawing/2014/main" id="{AB414D60-63F3-B7AC-5495-207B28EAA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0" y="1138"/>
              <a:ext cx="43" cy="43"/>
            </a:xfrm>
            <a:prstGeom prst="ellipse">
              <a:avLst/>
            </a:prstGeom>
            <a:solidFill>
              <a:srgbClr val="000000"/>
            </a:solidFill>
            <a:ln w="58738">
              <a:solidFill>
                <a:srgbClr val="FF00FF"/>
              </a:solidFill>
              <a:round/>
              <a:headEnd/>
              <a:tailEnd/>
            </a:ln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89" name="Oval 26">
              <a:extLst>
                <a:ext uri="{FF2B5EF4-FFF2-40B4-BE49-F238E27FC236}">
                  <a16:creationId xmlns:a16="http://schemas.microsoft.com/office/drawing/2014/main" id="{65B57D3E-2ED0-D374-9931-F396E1F7C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4" y="1138"/>
              <a:ext cx="42" cy="43"/>
            </a:xfrm>
            <a:prstGeom prst="ellipse">
              <a:avLst/>
            </a:prstGeom>
            <a:solidFill>
              <a:srgbClr val="000000"/>
            </a:solidFill>
            <a:ln w="58738">
              <a:solidFill>
                <a:srgbClr val="FF00FF"/>
              </a:solidFill>
              <a:round/>
              <a:headEnd/>
              <a:tailEnd/>
            </a:ln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90" name="Rectangle 27">
              <a:extLst>
                <a:ext uri="{FF2B5EF4-FFF2-40B4-BE49-F238E27FC236}">
                  <a16:creationId xmlns:a16="http://schemas.microsoft.com/office/drawing/2014/main" id="{48F51B52-B419-EF00-2FFA-6A827FC2C3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5" y="994"/>
              <a:ext cx="200" cy="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91" name="Rectangle 28">
              <a:extLst>
                <a:ext uri="{FF2B5EF4-FFF2-40B4-BE49-F238E27FC236}">
                  <a16:creationId xmlns:a16="http://schemas.microsoft.com/office/drawing/2014/main" id="{A9115D4C-B05F-676A-7D55-3BD189E9F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9" y="998"/>
              <a:ext cx="6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1600" b="1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1</a:t>
              </a:r>
              <a:endParaRPr kumimoji="1" lang="en-US" altLang="zh-CN" sz="200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2" name="Rectangle 29">
              <a:extLst>
                <a:ext uri="{FF2B5EF4-FFF2-40B4-BE49-F238E27FC236}">
                  <a16:creationId xmlns:a16="http://schemas.microsoft.com/office/drawing/2014/main" id="{DF9E75D8-0F73-9AE1-0B42-D2EF77549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8" y="998"/>
              <a:ext cx="65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1600" b="1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 </a:t>
              </a:r>
              <a:endParaRPr kumimoji="1" lang="en-US" altLang="zh-CN" sz="200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aphicFrame>
        <p:nvGraphicFramePr>
          <p:cNvPr id="93" name="Object 113">
            <a:extLst>
              <a:ext uri="{FF2B5EF4-FFF2-40B4-BE49-F238E27FC236}">
                <a16:creationId xmlns:a16="http://schemas.microsoft.com/office/drawing/2014/main" id="{BF27279D-ED5F-6A1A-C3DB-B7E57859A5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7225376"/>
              </p:ext>
            </p:extLst>
          </p:nvPr>
        </p:nvGraphicFramePr>
        <p:xfrm>
          <a:off x="4080250" y="4059470"/>
          <a:ext cx="3605212" cy="231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图片" r:id="rId5" imgW="2381400" imgH="1533600" progId="Word.Picture.8">
                  <p:embed/>
                </p:oleObj>
              </mc:Choice>
              <mc:Fallback>
                <p:oleObj name="图片" r:id="rId5" imgW="2381400" imgH="1533600" progId="Word.Picture.8">
                  <p:embed/>
                  <p:pic>
                    <p:nvPicPr>
                      <p:cNvPr id="88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0250" y="4059470"/>
                        <a:ext cx="3605212" cy="2317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4" name="Group 126">
            <a:extLst>
              <a:ext uri="{FF2B5EF4-FFF2-40B4-BE49-F238E27FC236}">
                <a16:creationId xmlns:a16="http://schemas.microsoft.com/office/drawing/2014/main" id="{6DC1871F-25A5-18FE-201F-2A406AD39423}"/>
              </a:ext>
            </a:extLst>
          </p:cNvPr>
          <p:cNvGrpSpPr>
            <a:grpSpLocks/>
          </p:cNvGrpSpPr>
          <p:nvPr/>
        </p:nvGrpSpPr>
        <p:grpSpPr bwMode="auto">
          <a:xfrm>
            <a:off x="5339137" y="5354870"/>
            <a:ext cx="2451100" cy="1119187"/>
            <a:chOff x="3696" y="2137"/>
            <a:chExt cx="1544" cy="705"/>
          </a:xfrm>
        </p:grpSpPr>
        <p:sp>
          <p:nvSpPr>
            <p:cNvPr id="95" name="Rectangle 124">
              <a:extLst>
                <a:ext uri="{FF2B5EF4-FFF2-40B4-BE49-F238E27FC236}">
                  <a16:creationId xmlns:a16="http://schemas.microsoft.com/office/drawing/2014/main" id="{13718EA8-9DF1-0852-6724-5D5F40061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2714"/>
              <a:ext cx="926" cy="36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grpSp>
          <p:nvGrpSpPr>
            <p:cNvPr id="96" name="Group 122">
              <a:extLst>
                <a:ext uri="{FF2B5EF4-FFF2-40B4-BE49-F238E27FC236}">
                  <a16:creationId xmlns:a16="http://schemas.microsoft.com/office/drawing/2014/main" id="{2E8610F6-B4C4-A667-E89E-1268C90A88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20" y="2319"/>
              <a:ext cx="212" cy="266"/>
              <a:chOff x="4420" y="2319"/>
              <a:chExt cx="206" cy="266"/>
            </a:xfrm>
          </p:grpSpPr>
          <p:sp>
            <p:nvSpPr>
              <p:cNvPr id="104" name="Rectangle 121">
                <a:extLst>
                  <a:ext uri="{FF2B5EF4-FFF2-40B4-BE49-F238E27FC236}">
                    <a16:creationId xmlns:a16="http://schemas.microsoft.com/office/drawing/2014/main" id="{56FFBB4E-82D0-411B-24E7-CBC401FCF1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2" y="2563"/>
                <a:ext cx="204" cy="22"/>
              </a:xfrm>
              <a:prstGeom prst="rect">
                <a:avLst/>
              </a:prstGeom>
              <a:solidFill>
                <a:srgbClr val="FF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</a:endParaRPr>
              </a:p>
            </p:txBody>
          </p:sp>
          <p:sp>
            <p:nvSpPr>
              <p:cNvPr id="105" name="Rectangle 31">
                <a:extLst>
                  <a:ext uri="{FF2B5EF4-FFF2-40B4-BE49-F238E27FC236}">
                    <a16:creationId xmlns:a16="http://schemas.microsoft.com/office/drawing/2014/main" id="{EBA6FE6C-567A-C115-E689-3DA6A30F7E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0" y="2319"/>
                <a:ext cx="25" cy="249"/>
              </a:xfrm>
              <a:prstGeom prst="rect">
                <a:avLst/>
              </a:prstGeom>
              <a:solidFill>
                <a:srgbClr val="FF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</a:endParaRPr>
              </a:p>
            </p:txBody>
          </p:sp>
        </p:grpSp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FD643281-1B77-2126-CEBC-70764CE64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3" y="2636"/>
              <a:ext cx="385" cy="46"/>
            </a:xfrm>
            <a:custGeom>
              <a:avLst/>
              <a:gdLst>
                <a:gd name="T0" fmla="*/ 726 w 726"/>
                <a:gd name="T1" fmla="*/ 39 h 39"/>
                <a:gd name="T2" fmla="*/ 726 w 726"/>
                <a:gd name="T3" fmla="*/ 3 h 39"/>
                <a:gd name="T4" fmla="*/ 0 w 726"/>
                <a:gd name="T5" fmla="*/ 0 h 39"/>
                <a:gd name="T6" fmla="*/ 0 w 726"/>
                <a:gd name="T7" fmla="*/ 36 h 39"/>
                <a:gd name="T8" fmla="*/ 726 w 726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6" h="39">
                  <a:moveTo>
                    <a:pt x="726" y="39"/>
                  </a:moveTo>
                  <a:lnTo>
                    <a:pt x="726" y="3"/>
                  </a:lnTo>
                  <a:lnTo>
                    <a:pt x="0" y="0"/>
                  </a:lnTo>
                  <a:lnTo>
                    <a:pt x="0" y="36"/>
                  </a:lnTo>
                  <a:lnTo>
                    <a:pt x="726" y="39"/>
                  </a:ln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98" name="Rectangle 33">
              <a:extLst>
                <a:ext uri="{FF2B5EF4-FFF2-40B4-BE49-F238E27FC236}">
                  <a16:creationId xmlns:a16="http://schemas.microsoft.com/office/drawing/2014/main" id="{D455838B-5D8D-4056-4E91-51F2CC6343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2" y="2137"/>
              <a:ext cx="337" cy="39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99" name="Rectangle 34">
              <a:extLst>
                <a:ext uri="{FF2B5EF4-FFF2-40B4-BE49-F238E27FC236}">
                  <a16:creationId xmlns:a16="http://schemas.microsoft.com/office/drawing/2014/main" id="{15761A71-FC7E-25B2-BA31-4FC247538C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" y="2145"/>
              <a:ext cx="38" cy="523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grpSp>
          <p:nvGrpSpPr>
            <p:cNvPr id="100" name="Group 118">
              <a:extLst>
                <a:ext uri="{FF2B5EF4-FFF2-40B4-BE49-F238E27FC236}">
                  <a16:creationId xmlns:a16="http://schemas.microsoft.com/office/drawing/2014/main" id="{3C6897A3-4E33-88FD-7279-63525F5EBD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04" y="2478"/>
              <a:ext cx="514" cy="364"/>
              <a:chOff x="3859" y="1895"/>
              <a:chExt cx="574" cy="402"/>
            </a:xfrm>
          </p:grpSpPr>
          <p:sp>
            <p:nvSpPr>
              <p:cNvPr id="102" name="Oval 119">
                <a:extLst>
                  <a:ext uri="{FF2B5EF4-FFF2-40B4-BE49-F238E27FC236}">
                    <a16:creationId xmlns:a16="http://schemas.microsoft.com/office/drawing/2014/main" id="{CCAFA687-6A66-8353-730E-F78FCB052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336" y="2046"/>
                <a:ext cx="97" cy="97"/>
              </a:xfrm>
              <a:prstGeom prst="ellipse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</a:endParaRPr>
              </a:p>
            </p:txBody>
          </p:sp>
          <p:sp>
            <p:nvSpPr>
              <p:cNvPr id="103" name="AutoShape 120">
                <a:extLst>
                  <a:ext uri="{FF2B5EF4-FFF2-40B4-BE49-F238E27FC236}">
                    <a16:creationId xmlns:a16="http://schemas.microsoft.com/office/drawing/2014/main" id="{C7007BA9-3ADC-6D5C-68DD-DEEC27F99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3859" y="1895"/>
                <a:ext cx="475" cy="402"/>
              </a:xfrm>
              <a:prstGeom prst="flowChartDelay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</a:endParaRPr>
              </a:p>
            </p:txBody>
          </p:sp>
        </p:grpSp>
        <p:sp>
          <p:nvSpPr>
            <p:cNvPr id="101" name="Rectangle 125">
              <a:extLst>
                <a:ext uri="{FF2B5EF4-FFF2-40B4-BE49-F238E27FC236}">
                  <a16:creationId xmlns:a16="http://schemas.microsoft.com/office/drawing/2014/main" id="{BA422572-8AA9-207D-22F1-AF44BB1F2B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2319"/>
              <a:ext cx="47" cy="403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</p:grpSp>
      <p:graphicFrame>
        <p:nvGraphicFramePr>
          <p:cNvPr id="106" name="Object 2">
            <a:extLst>
              <a:ext uri="{FF2B5EF4-FFF2-40B4-BE49-F238E27FC236}">
                <a16:creationId xmlns:a16="http://schemas.microsoft.com/office/drawing/2014/main" id="{22A81A12-59D3-775D-1A72-7A45C543FC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5449622"/>
              </p:ext>
            </p:extLst>
          </p:nvPr>
        </p:nvGraphicFramePr>
        <p:xfrm>
          <a:off x="7830964" y="1319606"/>
          <a:ext cx="3605212" cy="231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图片" r:id="rId7" imgW="2381400" imgH="1533600" progId="Word.Picture.8">
                  <p:embed/>
                </p:oleObj>
              </mc:Choice>
              <mc:Fallback>
                <p:oleObj name="图片" r:id="rId7" imgW="2381400" imgH="1533600" progId="Word.Picture.8">
                  <p:embed/>
                  <p:pic>
                    <p:nvPicPr>
                      <p:cNvPr id="121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30964" y="1319606"/>
                        <a:ext cx="3605212" cy="2317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7" name="Group 86">
            <a:extLst>
              <a:ext uri="{FF2B5EF4-FFF2-40B4-BE49-F238E27FC236}">
                <a16:creationId xmlns:a16="http://schemas.microsoft.com/office/drawing/2014/main" id="{76714BF7-5834-5C61-3A96-04740502BC60}"/>
              </a:ext>
            </a:extLst>
          </p:cNvPr>
          <p:cNvGrpSpPr>
            <a:grpSpLocks/>
          </p:cNvGrpSpPr>
          <p:nvPr/>
        </p:nvGrpSpPr>
        <p:grpSpPr bwMode="auto">
          <a:xfrm>
            <a:off x="9093024" y="1211495"/>
            <a:ext cx="1282700" cy="601663"/>
            <a:chOff x="3910" y="842"/>
            <a:chExt cx="808" cy="379"/>
          </a:xfrm>
        </p:grpSpPr>
        <p:sp>
          <p:nvSpPr>
            <p:cNvPr id="108" name="Rectangle 88">
              <a:extLst>
                <a:ext uri="{FF2B5EF4-FFF2-40B4-BE49-F238E27FC236}">
                  <a16:creationId xmlns:a16="http://schemas.microsoft.com/office/drawing/2014/main" id="{45208329-AF3B-B022-1410-8271D172F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6" y="994"/>
              <a:ext cx="36" cy="227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09" name="Rectangle 89">
              <a:extLst>
                <a:ext uri="{FF2B5EF4-FFF2-40B4-BE49-F238E27FC236}">
                  <a16:creationId xmlns:a16="http://schemas.microsoft.com/office/drawing/2014/main" id="{757F5178-E264-5565-E577-F415CDD4F1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" y="994"/>
              <a:ext cx="36" cy="227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10" name="Rectangle 90">
              <a:extLst>
                <a:ext uri="{FF2B5EF4-FFF2-40B4-BE49-F238E27FC236}">
                  <a16:creationId xmlns:a16="http://schemas.microsoft.com/office/drawing/2014/main" id="{B7CF8BA9-2AAA-347C-3CB1-C3000B1CE6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994"/>
              <a:ext cx="36" cy="227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11" name="Rectangle 91">
              <a:extLst>
                <a:ext uri="{FF2B5EF4-FFF2-40B4-BE49-F238E27FC236}">
                  <a16:creationId xmlns:a16="http://schemas.microsoft.com/office/drawing/2014/main" id="{BE2F7C10-9B3E-6967-C918-7BA813BC99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1" y="994"/>
              <a:ext cx="37" cy="227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12" name="Rectangle 98">
              <a:extLst>
                <a:ext uri="{FF2B5EF4-FFF2-40B4-BE49-F238E27FC236}">
                  <a16:creationId xmlns:a16="http://schemas.microsoft.com/office/drawing/2014/main" id="{E912A2FD-128B-4581-3AF1-2267FBFC53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0" y="842"/>
              <a:ext cx="808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16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  0     1     1     0</a:t>
              </a:r>
              <a:endPara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113" name="Object 127">
            <a:extLst>
              <a:ext uri="{FF2B5EF4-FFF2-40B4-BE49-F238E27FC236}">
                <a16:creationId xmlns:a16="http://schemas.microsoft.com/office/drawing/2014/main" id="{6FF8C5FE-A7C2-477B-2D2F-F655D3EFB6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1225695"/>
              </p:ext>
            </p:extLst>
          </p:nvPr>
        </p:nvGraphicFramePr>
        <p:xfrm>
          <a:off x="7861644" y="3301267"/>
          <a:ext cx="386397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9" imgW="1815840" imgH="228600" progId="Equation.3">
                  <p:embed/>
                </p:oleObj>
              </mc:Choice>
              <mc:Fallback>
                <p:oleObj name="公式" r:id="rId9" imgW="1815840" imgH="228600" progId="Equation.3">
                  <p:embed/>
                  <p:pic>
                    <p:nvPicPr>
                      <p:cNvPr id="129" name="Object 1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61644" y="3301267"/>
                        <a:ext cx="3863975" cy="4699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4" name="Group 131">
            <a:extLst>
              <a:ext uri="{FF2B5EF4-FFF2-40B4-BE49-F238E27FC236}">
                <a16:creationId xmlns:a16="http://schemas.microsoft.com/office/drawing/2014/main" id="{CD6EAC3B-5E1D-65F0-3F95-451E6E5163A0}"/>
              </a:ext>
            </a:extLst>
          </p:cNvPr>
          <p:cNvGrpSpPr>
            <a:grpSpLocks/>
          </p:cNvGrpSpPr>
          <p:nvPr/>
        </p:nvGrpSpPr>
        <p:grpSpPr bwMode="auto">
          <a:xfrm>
            <a:off x="10890076" y="2075256"/>
            <a:ext cx="1154113" cy="852488"/>
            <a:chOff x="4875" y="1366"/>
            <a:chExt cx="727" cy="537"/>
          </a:xfrm>
        </p:grpSpPr>
        <p:sp>
          <p:nvSpPr>
            <p:cNvPr id="115" name="Freeform 100">
              <a:extLst>
                <a:ext uri="{FF2B5EF4-FFF2-40B4-BE49-F238E27FC236}">
                  <a16:creationId xmlns:a16="http://schemas.microsoft.com/office/drawing/2014/main" id="{838CCEF0-5763-70A1-5940-C11D0D69109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921" y="1708"/>
              <a:ext cx="676" cy="34"/>
            </a:xfrm>
            <a:custGeom>
              <a:avLst/>
              <a:gdLst>
                <a:gd name="T0" fmla="*/ 726 w 726"/>
                <a:gd name="T1" fmla="*/ 39 h 39"/>
                <a:gd name="T2" fmla="*/ 726 w 726"/>
                <a:gd name="T3" fmla="*/ 3 h 39"/>
                <a:gd name="T4" fmla="*/ 0 w 726"/>
                <a:gd name="T5" fmla="*/ 0 h 39"/>
                <a:gd name="T6" fmla="*/ 0 w 726"/>
                <a:gd name="T7" fmla="*/ 36 h 39"/>
                <a:gd name="T8" fmla="*/ 726 w 726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6" h="39">
                  <a:moveTo>
                    <a:pt x="726" y="39"/>
                  </a:moveTo>
                  <a:lnTo>
                    <a:pt x="726" y="3"/>
                  </a:lnTo>
                  <a:lnTo>
                    <a:pt x="0" y="0"/>
                  </a:lnTo>
                  <a:lnTo>
                    <a:pt x="0" y="36"/>
                  </a:lnTo>
                  <a:lnTo>
                    <a:pt x="726" y="39"/>
                  </a:ln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16" name="Rectangle 101">
              <a:extLst>
                <a:ext uri="{FF2B5EF4-FFF2-40B4-BE49-F238E27FC236}">
                  <a16:creationId xmlns:a16="http://schemas.microsoft.com/office/drawing/2014/main" id="{C8E115EA-EA2D-FF32-A1B9-93E0AB32A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5" y="1366"/>
              <a:ext cx="727" cy="37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17" name="Line 107">
              <a:extLst>
                <a:ext uri="{FF2B5EF4-FFF2-40B4-BE49-F238E27FC236}">
                  <a16:creationId xmlns:a16="http://schemas.microsoft.com/office/drawing/2014/main" id="{D823D6EB-B029-63C1-1D58-419EA8BC76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91" y="1375"/>
              <a:ext cx="0" cy="343"/>
            </a:xfrm>
            <a:prstGeom prst="line">
              <a:avLst/>
            </a:prstGeom>
            <a:noFill/>
            <a:ln w="38100">
              <a:solidFill>
                <a:srgbClr val="FF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grpSp>
          <p:nvGrpSpPr>
            <p:cNvPr id="118" name="Group 128">
              <a:extLst>
                <a:ext uri="{FF2B5EF4-FFF2-40B4-BE49-F238E27FC236}">
                  <a16:creationId xmlns:a16="http://schemas.microsoft.com/office/drawing/2014/main" id="{9982B8F5-DF22-5C7E-5809-34EFA04F852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080" y="1548"/>
              <a:ext cx="362" cy="355"/>
              <a:chOff x="3259" y="2858"/>
              <a:chExt cx="410" cy="403"/>
            </a:xfrm>
          </p:grpSpPr>
          <p:sp>
            <p:nvSpPr>
              <p:cNvPr id="119" name="AutoShape 129">
                <a:extLst>
                  <a:ext uri="{FF2B5EF4-FFF2-40B4-BE49-F238E27FC236}">
                    <a16:creationId xmlns:a16="http://schemas.microsoft.com/office/drawing/2014/main" id="{C464F293-5051-E27E-F717-D72A1611B0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3231" y="2886"/>
                <a:ext cx="403" cy="347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28575">
                <a:solidFill>
                  <a:srgbClr val="0000CC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120" name="Oval 130">
                <a:extLst>
                  <a:ext uri="{FF2B5EF4-FFF2-40B4-BE49-F238E27FC236}">
                    <a16:creationId xmlns:a16="http://schemas.microsoft.com/office/drawing/2014/main" id="{C11C8B7D-7902-B48D-62F3-2924D1AC23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672986">
                <a:off x="3584" y="3021"/>
                <a:ext cx="85" cy="84"/>
              </a:xfrm>
              <a:prstGeom prst="ellipse">
                <a:avLst/>
              </a:prstGeom>
              <a:solidFill>
                <a:srgbClr val="FFFFFF"/>
              </a:solidFill>
              <a:ln w="28575">
                <a:solidFill>
                  <a:srgbClr val="0000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</p:txBody>
          </p:sp>
        </p:grp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7673FFF9-2E76-B4A0-2E67-5CCB992DCBCD}"/>
              </a:ext>
            </a:extLst>
          </p:cNvPr>
          <p:cNvGrpSpPr/>
          <p:nvPr/>
        </p:nvGrpSpPr>
        <p:grpSpPr>
          <a:xfrm>
            <a:off x="7757939" y="1211495"/>
            <a:ext cx="1188578" cy="1614649"/>
            <a:chOff x="4427538" y="1304764"/>
            <a:chExt cx="1188578" cy="1614649"/>
          </a:xfrm>
        </p:grpSpPr>
        <p:grpSp>
          <p:nvGrpSpPr>
            <p:cNvPr id="122" name="Group 75">
              <a:extLst>
                <a:ext uri="{FF2B5EF4-FFF2-40B4-BE49-F238E27FC236}">
                  <a16:creationId xmlns:a16="http://schemas.microsoft.com/office/drawing/2014/main" id="{A7FDBDF6-716A-D562-9001-73BA66F659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27538" y="1952625"/>
              <a:ext cx="395287" cy="966788"/>
              <a:chOff x="3301" y="1354"/>
              <a:chExt cx="249" cy="609"/>
            </a:xfrm>
          </p:grpSpPr>
          <p:sp>
            <p:nvSpPr>
              <p:cNvPr id="124" name="Rectangle 76">
                <a:extLst>
                  <a:ext uri="{FF2B5EF4-FFF2-40B4-BE49-F238E27FC236}">
                    <a16:creationId xmlns:a16="http://schemas.microsoft.com/office/drawing/2014/main" id="{D30992D4-7D92-A7D6-EED9-6D26789C41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1" y="1354"/>
                <a:ext cx="201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125" name="Rectangle 77">
                <a:extLst>
                  <a:ext uri="{FF2B5EF4-FFF2-40B4-BE49-F238E27FC236}">
                    <a16:creationId xmlns:a16="http://schemas.microsoft.com/office/drawing/2014/main" id="{01602EB3-10E3-EB3B-0FBE-225B189851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6" y="1359"/>
                <a:ext cx="64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16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1</a:t>
                </a:r>
                <a:endParaRPr kumimoji="1" lang="en-US" altLang="zh-CN"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26" name="Rectangle 78">
                <a:extLst>
                  <a:ext uri="{FF2B5EF4-FFF2-40B4-BE49-F238E27FC236}">
                    <a16:creationId xmlns:a16="http://schemas.microsoft.com/office/drawing/2014/main" id="{F8061F0E-3BC2-A0D3-ED7E-8E9188C987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0" y="1359"/>
                <a:ext cx="32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16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:endParaRPr kumimoji="1" lang="en-US" altLang="zh-CN"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27" name="Rectangle 79">
                <a:extLst>
                  <a:ext uri="{FF2B5EF4-FFF2-40B4-BE49-F238E27FC236}">
                    <a16:creationId xmlns:a16="http://schemas.microsoft.com/office/drawing/2014/main" id="{B0855DD2-FB46-EB3E-368B-1F0AB4B24A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1567"/>
                <a:ext cx="200" cy="1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128" name="Rectangle 80">
                <a:extLst>
                  <a:ext uri="{FF2B5EF4-FFF2-40B4-BE49-F238E27FC236}">
                    <a16:creationId xmlns:a16="http://schemas.microsoft.com/office/drawing/2014/main" id="{CE62C666-43BE-C780-2CBA-3C46EBE72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6" y="1571"/>
                <a:ext cx="64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1</a:t>
                </a:r>
                <a:endParaRPr kumimoji="1" lang="en-US" altLang="zh-CN" sz="2000" dirty="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29" name="Rectangle 81">
                <a:extLst>
                  <a:ext uri="{FF2B5EF4-FFF2-40B4-BE49-F238E27FC236}">
                    <a16:creationId xmlns:a16="http://schemas.microsoft.com/office/drawing/2014/main" id="{B46EF525-2858-4038-5093-31CA3DBC59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1" y="1571"/>
                <a:ext cx="32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16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:endParaRPr kumimoji="1" lang="en-US" altLang="zh-CN"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30" name="Rectangle 82">
                <a:extLst>
                  <a:ext uri="{FF2B5EF4-FFF2-40B4-BE49-F238E27FC236}">
                    <a16:creationId xmlns:a16="http://schemas.microsoft.com/office/drawing/2014/main" id="{0D266B42-45C1-BD8C-2571-F0EDE1246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4" y="1795"/>
                <a:ext cx="201" cy="1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131" name="Rectangle 83">
                <a:extLst>
                  <a:ext uri="{FF2B5EF4-FFF2-40B4-BE49-F238E27FC236}">
                    <a16:creationId xmlns:a16="http://schemas.microsoft.com/office/drawing/2014/main" id="{F7A3DF57-FD84-8B4F-66B4-2CC32203A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6" y="1800"/>
                <a:ext cx="170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16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CP</a:t>
                </a:r>
                <a:endParaRPr kumimoji="1" lang="en-US" altLang="zh-CN"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32" name="Rectangle 84">
                <a:extLst>
                  <a:ext uri="{FF2B5EF4-FFF2-40B4-BE49-F238E27FC236}">
                    <a16:creationId xmlns:a16="http://schemas.microsoft.com/office/drawing/2014/main" id="{B8D33E76-365C-C48F-E849-DAB66B54C7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8" y="1800"/>
                <a:ext cx="32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16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:endParaRPr kumimoji="1" lang="en-US" altLang="zh-CN"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123" name="Rectangle 96">
              <a:extLst>
                <a:ext uri="{FF2B5EF4-FFF2-40B4-BE49-F238E27FC236}">
                  <a16:creationId xmlns:a16="http://schemas.microsoft.com/office/drawing/2014/main" id="{A5D49297-72F6-AB9E-6D40-A2AAD3C89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516" y="1304764"/>
              <a:ext cx="101600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16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1</a:t>
              </a:r>
              <a:endPara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61893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10326-E5D7-9DC4-FC37-F0D3B8BE7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C774CE61-1478-16C7-79F0-BC8ABA690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332178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Verilog</a:t>
            </a: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行为级描述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89C93D-04F3-4CBF-40DD-465D33326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862" y="2969051"/>
            <a:ext cx="5008750" cy="26337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9E7FB09-2BC8-EA91-15F6-E52A2968C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862" y="1732510"/>
            <a:ext cx="4920095" cy="410752"/>
          </a:xfrm>
          <a:prstGeom prst="rect">
            <a:avLst/>
          </a:prstGeom>
        </p:spPr>
      </p:pic>
      <p:graphicFrame>
        <p:nvGraphicFramePr>
          <p:cNvPr id="7" name="Group 125">
            <a:extLst>
              <a:ext uri="{FF2B5EF4-FFF2-40B4-BE49-F238E27FC236}">
                <a16:creationId xmlns:a16="http://schemas.microsoft.com/office/drawing/2014/main" id="{85840881-1E4A-832C-9CEE-EE481CABB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967529"/>
              </p:ext>
            </p:extLst>
          </p:nvPr>
        </p:nvGraphicFramePr>
        <p:xfrm>
          <a:off x="6647957" y="48126"/>
          <a:ext cx="5544043" cy="3779520"/>
        </p:xfrm>
        <a:graphic>
          <a:graphicData uri="http://schemas.openxmlformats.org/drawingml/2006/table">
            <a:tbl>
              <a:tblPr/>
              <a:tblGrid>
                <a:gridCol w="399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2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77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0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96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60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960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280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280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280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8280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960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153014">
                <a:tc gridSpan="9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输     入</a:t>
                      </a:r>
                    </a:p>
                  </a:txBody>
                  <a:tcPr marL="36000" marR="3600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输   出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717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清零</a:t>
                      </a:r>
                    </a:p>
                  </a:txBody>
                  <a:tcPr marL="36000" marR="36000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预置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使能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时钟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预置数据输入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计  数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进位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8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en-GB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36000" marR="36000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en-GB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CEP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CET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CP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20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20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20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20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TC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3014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L="36000" marR="3600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marL="36000" marR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marL="36000" marR="360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marL="36000" marR="360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marL="36000" marR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L="36000" marR="360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L="36000" marR="360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L="36000" marR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014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H</a:t>
                      </a:r>
                    </a:p>
                  </a:txBody>
                  <a:tcPr marL="36000" marR="3600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marL="36000" marR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3014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H</a:t>
                      </a:r>
                    </a:p>
                  </a:txBody>
                  <a:tcPr marL="36000" marR="3600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H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marL="36000" marR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marL="36000" marR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marL="36000" marR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marL="36000" marR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en-GB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保</a:t>
                      </a:r>
                    </a:p>
                  </a:txBody>
                  <a:tcPr marL="36000" marR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持</a:t>
                      </a:r>
                    </a:p>
                  </a:txBody>
                  <a:tcPr marL="36000" marR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en-GB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36000" marR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3014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H</a:t>
                      </a:r>
                    </a:p>
                  </a:txBody>
                  <a:tcPr marL="36000" marR="3600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H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L="36000" marR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marL="36000" marR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marL="36000" marR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marL="36000" marR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en-GB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保</a:t>
                      </a:r>
                    </a:p>
                  </a:txBody>
                  <a:tcPr marL="36000" marR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持</a:t>
                      </a:r>
                    </a:p>
                  </a:txBody>
                  <a:tcPr marL="36000" marR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en-GB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36000" marR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3014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H</a:t>
                      </a:r>
                    </a:p>
                  </a:txBody>
                  <a:tcPr marL="36000" marR="3600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H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H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H</a:t>
                      </a:r>
                    </a:p>
                  </a:txBody>
                  <a:tcPr marL="36000" marR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marL="36000" marR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marL="36000" marR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marL="36000" marR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en-GB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计</a:t>
                      </a:r>
                    </a:p>
                  </a:txBody>
                  <a:tcPr marL="36000" marR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数</a:t>
                      </a:r>
                    </a:p>
                  </a:txBody>
                  <a:tcPr marL="36000" marR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en-GB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36000" marR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indent="142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indent="-476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indent="-650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indent="-1333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indent="-1333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42041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108F7-706A-60D8-2460-5F8AA7F4D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EB57F1C3-F64E-78F2-E4AC-FAF59AA65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93805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举例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06A61B7-572F-88CF-7A82-BC9315D2D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094" y="3738799"/>
            <a:ext cx="4765073" cy="13883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C12C4F8-FD8B-4A38-89C4-C9993CE75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871" y="1852863"/>
            <a:ext cx="4342710" cy="179958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5907C1F-FA04-0C1D-A80E-28FAA9CD5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1790" y="515424"/>
            <a:ext cx="3227173" cy="256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7566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AA274-02D9-DB17-4EBE-6C5C7D0CE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655DC2E8-60EF-CE68-0D5A-D9C838263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93805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举例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21EF4C-EE5F-757C-6449-5F1CF4B6E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607" y="1279819"/>
            <a:ext cx="7641668" cy="549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928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0E9568-97CF-6025-4B8F-14345DF3F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E63D9775-173B-37D4-A7AD-E435E0410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93805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举例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544210-680C-5EC2-1578-A45C773BC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573" y="1610060"/>
            <a:ext cx="9028669" cy="502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9567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1005A-C954-BB99-B236-DF50FBDE6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A9AA177C-6328-0798-9440-4B5C4546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93805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举例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DEFF34-9E58-FD6E-128E-9A4A43F15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086" y="1440618"/>
            <a:ext cx="9572368" cy="163029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EBCDF96-5F5A-FC1A-119F-73C8E40AA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086" y="4260571"/>
            <a:ext cx="10004854" cy="115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466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62E75-6884-9B29-143A-E13387AF8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F1AE40BF-3535-1F13-CB94-8996729A2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93805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举例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972337-6D67-AED9-90FB-DE380FA5C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086" y="1440618"/>
            <a:ext cx="9572368" cy="163029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01F8637-B6B2-8197-CD25-0687C99F4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086" y="4260571"/>
            <a:ext cx="10004854" cy="115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9025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26B33C-9199-4788-BC84-F48622E67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203200"/>
            <a:ext cx="10515600" cy="1325563"/>
          </a:xfrm>
        </p:spPr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A82662-5DC2-44B2-8A26-EF21006B4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2662"/>
            <a:ext cx="10515600" cy="5510213"/>
          </a:xfrm>
        </p:spPr>
        <p:txBody>
          <a:bodyPr>
            <a:normAutofit fontScale="77500" lnSpcReduction="20000"/>
          </a:bodyPr>
          <a:lstStyle/>
          <a:p>
            <a:pPr marL="0" marR="0" indent="0" algn="just">
              <a:lnSpc>
                <a:spcPts val="1800"/>
              </a:lnSpc>
              <a:spcBef>
                <a:spcPts val="870"/>
              </a:spcBef>
              <a:spcAft>
                <a:spcPts val="870"/>
              </a:spcAft>
              <a:buNone/>
            </a:pPr>
            <a:endParaRPr lang="en-US" altLang="zh-CN" sz="1800" b="1" kern="100" dirty="0"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indent="0" algn="just">
              <a:lnSpc>
                <a:spcPts val="1800"/>
              </a:lnSpc>
              <a:spcBef>
                <a:spcPts val="870"/>
              </a:spcBef>
              <a:spcAft>
                <a:spcPts val="870"/>
              </a:spcAft>
              <a:buNone/>
            </a:pPr>
            <a:r>
              <a:rPr lang="zh-CN" altLang="en-US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第一章 数字逻辑基础</a:t>
            </a:r>
            <a:endParaRPr lang="zh-CN" altLang="en-US" sz="1800" kern="100" dirty="0">
              <a:effectLst/>
              <a:latin typeface="Times New Roman" panose="02020603050405020304" pitchFamily="18" charset="0"/>
            </a:endParaRPr>
          </a:p>
          <a:p>
            <a:pPr marL="342900" marR="0" lvl="0" indent="-342900"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sz="1800" kern="100" dirty="0"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了解数字信号的特点及表示方法</a:t>
            </a:r>
            <a:endParaRPr lang="zh-CN" altLang="en-US" sz="1800" kern="100" dirty="0">
              <a:effectLst/>
              <a:latin typeface="Times New Roman" panose="02020603050405020304" pitchFamily="18" charset="0"/>
            </a:endParaRPr>
          </a:p>
          <a:p>
            <a:pPr marL="342900" marR="0" lvl="0" indent="-342900"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sz="1800" kern="100" dirty="0"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掌握常用</a:t>
            </a:r>
            <a:r>
              <a:rPr lang="zh-CN" altLang="en-US" sz="1800" b="1" kern="10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二</a:t>
            </a:r>
            <a:r>
              <a:rPr lang="en-US" altLang="zh-CN" sz="1800" b="1" kern="10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sz="1800" b="1" kern="10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十、二</a:t>
            </a:r>
            <a:r>
              <a:rPr lang="en-US" altLang="zh-CN" sz="1800" b="1" kern="10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sz="1800" b="1" kern="10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八、二</a:t>
            </a:r>
            <a:r>
              <a:rPr lang="en-US" altLang="zh-CN" sz="1800" b="1" kern="10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sz="1800" b="1" kern="10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十六进制之间</a:t>
            </a:r>
            <a:r>
              <a:rPr lang="zh-CN" altLang="en-US" sz="1800" kern="100" dirty="0"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的转换</a:t>
            </a:r>
            <a:endParaRPr lang="zh-CN" altLang="en-US" sz="1800" kern="100" dirty="0">
              <a:effectLst/>
              <a:latin typeface="Times New Roman" panose="02020603050405020304" pitchFamily="18" charset="0"/>
            </a:endParaRPr>
          </a:p>
          <a:p>
            <a:pPr marL="342900" marR="0" lvl="0" indent="-342900"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sz="1800" kern="100" dirty="0"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理解有权码和无权码，掌握</a:t>
            </a:r>
            <a:r>
              <a:rPr lang="en-US" altLang="zh-CN" sz="1800" kern="100" dirty="0">
                <a:effectLst/>
                <a:highlight>
                  <a:srgbClr val="00FFFF"/>
                </a:highlight>
                <a:latin typeface="Times New Roman" panose="02020603050405020304" pitchFamily="18" charset="0"/>
                <a:ea typeface="宋体" panose="02010600030101010101" pitchFamily="2" charset="-122"/>
              </a:rPr>
              <a:t>8421BCD</a:t>
            </a:r>
            <a:r>
              <a:rPr lang="zh-CN" altLang="en-US" sz="1800" kern="100" dirty="0"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码，了解</a:t>
            </a:r>
            <a:r>
              <a:rPr lang="zh-CN" altLang="en-US" sz="1800" b="1" kern="10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格雷码</a:t>
            </a:r>
            <a:r>
              <a:rPr lang="zh-CN" altLang="en-US" sz="1800" kern="100" dirty="0"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的转换方法</a:t>
            </a:r>
            <a:endParaRPr lang="zh-CN" altLang="en-US" sz="1800" kern="100" dirty="0">
              <a:effectLst/>
              <a:latin typeface="Times New Roman" panose="02020603050405020304" pitchFamily="18" charset="0"/>
            </a:endParaRPr>
          </a:p>
          <a:p>
            <a:pPr marL="342900" marR="0" lvl="0" indent="-342900"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sz="1800" kern="100" dirty="0"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掌握基本逻辑运算</a:t>
            </a:r>
            <a:r>
              <a:rPr lang="zh-CN" altLang="en-US" sz="1800" b="1" kern="10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与、或、非、同或、异或</a:t>
            </a:r>
            <a:r>
              <a:rPr lang="zh-CN" altLang="en-US" sz="1800" kern="100" dirty="0"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运算，记住各自的</a:t>
            </a:r>
            <a:r>
              <a:rPr lang="zh-CN" altLang="en-US" sz="1800" b="1" kern="10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运算符号和逻辑符号</a:t>
            </a:r>
            <a:endParaRPr lang="zh-CN" altLang="en-US" sz="1800" kern="100" dirty="0">
              <a:effectLst/>
              <a:latin typeface="Times New Roman" panose="02020603050405020304" pitchFamily="18" charset="0"/>
            </a:endParaRPr>
          </a:p>
          <a:p>
            <a:pPr marL="342900" marR="0" lvl="0" indent="-342900"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sz="1800" kern="100" dirty="0"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掌握逻辑问题的四种表达方法及其相互转化（</a:t>
            </a:r>
            <a:r>
              <a:rPr lang="zh-CN" altLang="en-US" sz="1800" b="1" kern="10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真值表、函数表达式、逻辑图、波形图</a:t>
            </a:r>
            <a:r>
              <a:rPr lang="zh-CN" altLang="en-US" sz="1800" kern="100" dirty="0"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sz="1800" kern="100" dirty="0">
              <a:effectLst/>
              <a:highlight>
                <a:srgbClr val="00FFFF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marR="0" lvl="0" indent="-342900"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endParaRPr lang="zh-CN" altLang="en-US" sz="1800" kern="100" dirty="0">
              <a:effectLst/>
              <a:latin typeface="Times New Roman" panose="02020603050405020304" pitchFamily="18" charset="0"/>
            </a:endParaRPr>
          </a:p>
          <a:p>
            <a:pPr marL="0" marR="0"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第二章 逻辑</a:t>
            </a:r>
            <a:r>
              <a:rPr lang="zh-CN" altLang="en-US" sz="1800" b="1" kern="100" dirty="0">
                <a:latin typeface="宋体" panose="02010600030101010101" pitchFamily="2" charset="-122"/>
                <a:ea typeface="宋体" panose="02010600030101010101" pitchFamily="2" charset="-122"/>
              </a:rPr>
              <a:t>代数基础</a:t>
            </a:r>
            <a:endParaRPr lang="zh-CN" altLang="en-US" sz="1800" kern="100" dirty="0">
              <a:effectLst/>
              <a:latin typeface="Times New Roman" panose="02020603050405020304" pitchFamily="18" charset="0"/>
            </a:endParaRPr>
          </a:p>
          <a:p>
            <a:pPr marL="0" marR="0"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800" kern="100" dirty="0">
              <a:effectLst/>
              <a:latin typeface="Times New Roman" panose="02020603050405020304" pitchFamily="18" charset="0"/>
            </a:endParaRPr>
          </a:p>
          <a:p>
            <a:pPr marL="342900" marR="0" lvl="0" indent="-342900"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sz="1800" kern="100" dirty="0"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熟悉常用逻辑代数的</a:t>
            </a:r>
            <a:r>
              <a:rPr lang="zh-CN" altLang="en-US" sz="1800" b="1" kern="10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基本定律，反演规则、对偶规则</a:t>
            </a:r>
            <a:endParaRPr lang="zh-CN" altLang="en-US" sz="1800" kern="100" dirty="0">
              <a:effectLst/>
              <a:latin typeface="Times New Roman" panose="02020603050405020304" pitchFamily="18" charset="0"/>
            </a:endParaRPr>
          </a:p>
          <a:p>
            <a:pPr marL="342900" marR="0" lvl="0" indent="-342900"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sz="1800" kern="100" dirty="0"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掌握各种不同形式的逻辑函数表达式之间的变换：</a:t>
            </a:r>
            <a:r>
              <a:rPr lang="zh-CN" altLang="en-US" sz="1800" b="1" kern="10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与或式</a:t>
            </a:r>
            <a:r>
              <a:rPr lang="zh-CN" altLang="en-US" sz="1800" kern="100" dirty="0"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、或与式、</a:t>
            </a:r>
            <a:r>
              <a:rPr lang="zh-CN" altLang="en-US" sz="1800" b="1" kern="10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与非－与非式</a:t>
            </a:r>
            <a:r>
              <a:rPr lang="zh-CN" altLang="en-US" sz="1800" kern="100" dirty="0"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、或非－或非式、</a:t>
            </a:r>
            <a:r>
              <a:rPr lang="zh-CN" altLang="en-US" sz="1800" b="1" kern="10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最小项标准式</a:t>
            </a:r>
            <a:r>
              <a:rPr lang="zh-CN" altLang="en-US" sz="1800" kern="100" dirty="0"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en-US" sz="1800" b="1" kern="10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卡诺图表示</a:t>
            </a:r>
            <a:endParaRPr lang="zh-CN" altLang="en-US" sz="1800" kern="100" dirty="0">
              <a:effectLst/>
              <a:latin typeface="Times New Roman" panose="02020603050405020304" pitchFamily="18" charset="0"/>
            </a:endParaRPr>
          </a:p>
          <a:p>
            <a:pPr marL="342900" marR="0" lvl="0" indent="-342900"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sz="1800" kern="100" dirty="0"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掌握逻辑函数的</a:t>
            </a:r>
            <a:r>
              <a:rPr lang="zh-CN" altLang="en-US" sz="1800" b="1" kern="10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卡诺图化简</a:t>
            </a:r>
            <a:r>
              <a:rPr lang="zh-CN" altLang="en-US" sz="1800" kern="100" dirty="0"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、带无关项化简</a:t>
            </a:r>
            <a:endParaRPr lang="zh-CN" altLang="en-US" sz="1800" kern="100" dirty="0">
              <a:effectLst/>
              <a:latin typeface="Times New Roman" panose="02020603050405020304" pitchFamily="18" charset="0"/>
            </a:endParaRPr>
          </a:p>
          <a:p>
            <a:pPr marL="0" marR="0" algn="just">
              <a:lnSpc>
                <a:spcPts val="1800"/>
              </a:lnSpc>
              <a:spcBef>
                <a:spcPts val="870"/>
              </a:spcBef>
              <a:spcAft>
                <a:spcPts val="870"/>
              </a:spcAft>
            </a:pPr>
            <a:r>
              <a:rPr lang="zh-CN" altLang="en-US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第三章 逻辑门</a:t>
            </a:r>
            <a:endParaRPr lang="zh-CN" altLang="en-US" sz="1800" kern="100" dirty="0">
              <a:effectLst/>
              <a:latin typeface="Times New Roman" panose="02020603050405020304" pitchFamily="18" charset="0"/>
            </a:endParaRPr>
          </a:p>
          <a:p>
            <a:pPr marL="342900" marR="0" lvl="0" indent="-342900"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了解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CMOS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TTL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逻辑门电路的传输特性和各项技术参数：输入输</a:t>
            </a:r>
            <a:r>
              <a:rPr lang="zh-CN" altLang="en-US" sz="1800" b="1" kern="10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出高低电平、噪声容限、</a:t>
            </a:r>
            <a:r>
              <a:rPr lang="zh-CN" altLang="en-US" sz="1800" b="1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传输延时、功耗（</a:t>
            </a:r>
            <a:r>
              <a:rPr lang="en-US" altLang="zh-CN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CMOS</a:t>
            </a:r>
            <a:r>
              <a:rPr lang="zh-CN" altLang="en-US" sz="1800" b="1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的静态功耗几乎为</a:t>
            </a:r>
            <a:r>
              <a:rPr lang="en-US" altLang="zh-CN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sz="1800" b="1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）等；</a:t>
            </a:r>
            <a:endParaRPr lang="zh-CN" altLang="en-US" sz="1800" kern="100" dirty="0">
              <a:effectLst/>
              <a:latin typeface="Times New Roman" panose="02020603050405020304" pitchFamily="18" charset="0"/>
            </a:endParaRPr>
          </a:p>
          <a:p>
            <a:pPr marL="342900" marR="0" lvl="0" indent="-342900"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了解</a:t>
            </a:r>
            <a:r>
              <a:rPr lang="en-US" altLang="zh-CN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CMOS</a:t>
            </a:r>
            <a:r>
              <a:rPr lang="zh-CN" altLang="en-US" sz="1800" b="1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电路与</a:t>
            </a:r>
            <a:r>
              <a:rPr lang="en-US" altLang="zh-CN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TTL</a:t>
            </a:r>
            <a:r>
              <a:rPr lang="zh-CN" altLang="en-US" sz="1800" b="1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电路的各自特点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CMOS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电路的功耗较低，噪声容限较大，但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TTL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电路的速度较快；</a:t>
            </a:r>
            <a:endParaRPr lang="zh-CN" altLang="en-US" sz="1800" kern="100" dirty="0">
              <a:effectLst/>
              <a:latin typeface="Times New Roman" panose="02020603050405020304" pitchFamily="18" charset="0"/>
            </a:endParaRPr>
          </a:p>
          <a:p>
            <a:pPr marL="342900" marR="0" lvl="0" indent="-342900"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正确理解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COMS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反相器、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COMS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与非门、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COMS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或非门、传输门的结构和原理；</a:t>
            </a:r>
            <a:endParaRPr lang="zh-CN" altLang="en-US" sz="1800" kern="100" dirty="0">
              <a:effectLst/>
              <a:latin typeface="Times New Roman" panose="02020603050405020304" pitchFamily="18" charset="0"/>
            </a:endParaRPr>
          </a:p>
          <a:p>
            <a:pPr marL="342900" marR="0" lvl="0" indent="-342900"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sz="1800" kern="100" dirty="0"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了解</a:t>
            </a:r>
            <a:r>
              <a:rPr lang="zh-CN" altLang="en-US" sz="1800" b="1" kern="10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三态门电路</a:t>
            </a:r>
            <a:r>
              <a:rPr lang="zh-CN" altLang="en-US" sz="1800" kern="100" dirty="0"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的工作原理；</a:t>
            </a:r>
            <a:endParaRPr lang="zh-CN" altLang="en-US" sz="1800" kern="100" dirty="0">
              <a:effectLst/>
              <a:latin typeface="Times New Roman" panose="02020603050405020304" pitchFamily="18" charset="0"/>
            </a:endParaRPr>
          </a:p>
          <a:p>
            <a:pPr marL="342900" marR="0" lvl="0" indent="-342900"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sz="1800" kern="100" dirty="0"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了解</a:t>
            </a:r>
            <a:r>
              <a:rPr lang="en-US" altLang="zh-CN" sz="1800" b="1" kern="10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Times New Roman" panose="02020603050405020304" pitchFamily="18" charset="0"/>
                <a:ea typeface="宋体" panose="02010600030101010101" pitchFamily="2" charset="-122"/>
              </a:rPr>
              <a:t>OD</a:t>
            </a:r>
            <a:r>
              <a:rPr lang="zh-CN" altLang="en-US" sz="1800" b="1" kern="10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门</a:t>
            </a:r>
            <a:r>
              <a:rPr lang="zh-CN" altLang="en-US" sz="1800" kern="100" dirty="0"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（漏极开路门电路）的工作原理，以及“线与”的含义；</a:t>
            </a:r>
            <a:endParaRPr lang="zh-CN" altLang="en-US" sz="1800" kern="100" dirty="0">
              <a:effectLst/>
              <a:latin typeface="Times New Roman" panose="02020603050405020304" pitchFamily="18" charset="0"/>
            </a:endParaRPr>
          </a:p>
          <a:p>
            <a:pPr marL="342900" marR="0" lvl="0" indent="-342900"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理解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TTL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兼容的含义。</a:t>
            </a:r>
            <a:endParaRPr lang="zh-CN" altLang="en-US" sz="1800" kern="100" dirty="0">
              <a:effectLst/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4" name="Picture 2" descr="动物内的花瓣采集图片-采花大盗嗷呜">
            <a:extLst>
              <a:ext uri="{FF2B5EF4-FFF2-40B4-BE49-F238E27FC236}">
                <a16:creationId xmlns:a16="http://schemas.microsoft.com/office/drawing/2014/main" id="{52BAF441-EE10-1F17-BE26-49DFA4AB7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322" y="-731919"/>
            <a:ext cx="4040604" cy="404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70060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A0A27B-FE53-438B-8287-899E8097A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6225"/>
            <a:ext cx="10515600" cy="5900738"/>
          </a:xfrm>
        </p:spPr>
        <p:txBody>
          <a:bodyPr/>
          <a:lstStyle/>
          <a:p>
            <a:pPr marL="0" marR="0" algn="just">
              <a:lnSpc>
                <a:spcPts val="1800"/>
              </a:lnSpc>
              <a:spcBef>
                <a:spcPts val="870"/>
              </a:spcBef>
              <a:spcAft>
                <a:spcPts val="870"/>
              </a:spcAft>
            </a:pPr>
            <a:r>
              <a:rPr lang="zh-CN" altLang="en-US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第四章 组合逻辑电路的分析与设计</a:t>
            </a:r>
            <a:endParaRPr lang="zh-CN" altLang="en-US" sz="1800" kern="100" dirty="0">
              <a:effectLst/>
              <a:latin typeface="Times New Roman" panose="02020603050405020304" pitchFamily="18" charset="0"/>
            </a:endParaRPr>
          </a:p>
          <a:p>
            <a:pPr marL="342900" marR="0" lvl="0" indent="-342900"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sz="1800" kern="100" dirty="0"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掌握用逻辑门构成的</a:t>
            </a:r>
            <a:r>
              <a:rPr lang="zh-CN" altLang="en-US" sz="1800" b="1" kern="10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组合电路的分析方法</a:t>
            </a:r>
            <a:r>
              <a:rPr lang="en-US" altLang="zh-CN" sz="1800" kern="100" dirty="0"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――</a:t>
            </a:r>
            <a:r>
              <a:rPr lang="en-US" altLang="zh-CN" sz="1800" kern="100" dirty="0">
                <a:effectLst/>
                <a:highlight>
                  <a:srgbClr val="00FFFF"/>
                </a:highlight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altLang="en-US" sz="1800" kern="100" dirty="0"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个步骤；</a:t>
            </a:r>
            <a:endParaRPr lang="zh-CN" altLang="en-US" sz="1800" kern="100" dirty="0">
              <a:effectLst/>
              <a:latin typeface="Times New Roman" panose="02020603050405020304" pitchFamily="18" charset="0"/>
            </a:endParaRPr>
          </a:p>
          <a:p>
            <a:pPr marL="342900" marR="0" lvl="0" indent="-342900"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sz="1800" kern="100" dirty="0"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掌握用逻辑门构成的</a:t>
            </a:r>
            <a:r>
              <a:rPr lang="zh-CN" altLang="en-US" sz="1800" b="1" kern="10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组合电路的设计方法</a:t>
            </a:r>
            <a:r>
              <a:rPr lang="en-US" altLang="zh-CN" sz="1800" kern="100" dirty="0"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――</a:t>
            </a:r>
            <a:r>
              <a:rPr lang="en-US" altLang="zh-CN" sz="1800" kern="100" dirty="0">
                <a:effectLst/>
                <a:highlight>
                  <a:srgbClr val="00FFFF"/>
                </a:highlight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altLang="en-US" sz="1800" kern="100" dirty="0"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个步骤；</a:t>
            </a:r>
            <a:endParaRPr lang="zh-CN" altLang="en-US" sz="1800" kern="100" dirty="0">
              <a:effectLst/>
              <a:latin typeface="Times New Roman" panose="02020603050405020304" pitchFamily="18" charset="0"/>
            </a:endParaRPr>
          </a:p>
          <a:p>
            <a:pPr marL="342900" marR="0" lvl="0" indent="-342900"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sz="1800" kern="100" dirty="0"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了解竞争冒险现象的原因以及</a:t>
            </a:r>
            <a:r>
              <a:rPr lang="zh-CN" altLang="en-US" sz="1800" b="1" kern="10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消除竞争冒险的</a:t>
            </a:r>
            <a:r>
              <a:rPr lang="zh-CN" altLang="en-US" sz="1800" kern="100" dirty="0"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办法；</a:t>
            </a:r>
            <a:endParaRPr lang="zh-CN" altLang="en-US" sz="1800" kern="100" dirty="0">
              <a:effectLst/>
              <a:highlight>
                <a:srgbClr val="00FFFF"/>
              </a:highlight>
              <a:latin typeface="Times New Roman" panose="02020603050405020304" pitchFamily="18" charset="0"/>
            </a:endParaRPr>
          </a:p>
          <a:p>
            <a:pPr marL="342900" marR="0" lvl="0" indent="-342900"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sz="1800" kern="100" dirty="0"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掌握优先编码器和译码器的定义和功能，会</a:t>
            </a:r>
            <a:r>
              <a:rPr lang="zh-CN" altLang="en-US" sz="1800" b="1" kern="10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利用译码器加上逻辑门实现逻辑函数</a:t>
            </a:r>
            <a:r>
              <a:rPr lang="zh-CN" altLang="en-US" sz="1800" kern="100" dirty="0"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zh-CN" altLang="en-US" sz="1800" kern="100" dirty="0">
              <a:effectLst/>
              <a:latin typeface="Times New Roman" panose="02020603050405020304" pitchFamily="18" charset="0"/>
            </a:endParaRPr>
          </a:p>
          <a:p>
            <a:pPr marL="342900" marR="0" lvl="0" indent="-342900"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sz="1800" kern="100" dirty="0"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掌握数据选择器其定义和功能（能列出其功能表），会</a:t>
            </a:r>
            <a:r>
              <a:rPr lang="zh-CN" altLang="en-US" sz="1800" b="1" kern="10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利用选择器器实现逻辑函数</a:t>
            </a:r>
            <a:endParaRPr lang="zh-CN" altLang="en-US" sz="1800" kern="100" dirty="0">
              <a:effectLst/>
              <a:latin typeface="Times New Roman" panose="02020603050405020304" pitchFamily="18" charset="0"/>
            </a:endParaRPr>
          </a:p>
          <a:p>
            <a:pPr marL="342900" marR="0" lvl="0" indent="-342900"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sz="1800" kern="100" dirty="0"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正确理解数值比较器的功能及应用；</a:t>
            </a:r>
            <a:endParaRPr lang="zh-CN" altLang="en-US" sz="1800" kern="100" dirty="0">
              <a:effectLst/>
              <a:latin typeface="Times New Roman" panose="02020603050405020304" pitchFamily="18" charset="0"/>
            </a:endParaRPr>
          </a:p>
          <a:p>
            <a:pPr marL="342900" marR="0" lvl="0" indent="-342900"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掌握一位半加器和一位全加器的功能；</a:t>
            </a:r>
            <a:endParaRPr lang="zh-CN" altLang="en-US" sz="1800" kern="100" dirty="0">
              <a:effectLst/>
              <a:latin typeface="Times New Roman" panose="02020603050405020304" pitchFamily="18" charset="0"/>
            </a:endParaRPr>
          </a:p>
          <a:p>
            <a:pPr marL="342900" marR="0" lvl="0" indent="-342900"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会</a:t>
            </a:r>
            <a:r>
              <a:rPr lang="zh-CN" altLang="en-US" sz="1800" b="1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阅读常用</a:t>
            </a:r>
            <a:r>
              <a:rPr lang="en-US" altLang="zh-CN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MSI</a:t>
            </a:r>
            <a:r>
              <a:rPr lang="zh-CN" altLang="en-US" sz="1800" b="1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组合器件功能表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；考试中用到的所有中规模逻辑器件均会给出功能表和逻辑框图，注意</a:t>
            </a:r>
            <a:r>
              <a:rPr lang="zh-CN" altLang="en-US" sz="1800" b="1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高低有效电平</a:t>
            </a:r>
            <a:endParaRPr lang="zh-CN" altLang="en-US" sz="1800" kern="100" dirty="0">
              <a:effectLst/>
              <a:latin typeface="Times New Roman" panose="02020603050405020304" pitchFamily="18" charset="0"/>
            </a:endParaRPr>
          </a:p>
          <a:p>
            <a:pPr marL="342900" marR="0" lvl="0" indent="-342900"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sz="1800" kern="100" dirty="0"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掌握以上所有器件的功能扩展</a:t>
            </a:r>
            <a:endParaRPr lang="en-US" altLang="zh-CN" sz="1800" kern="100" dirty="0">
              <a:effectLst/>
              <a:highlight>
                <a:srgbClr val="00FFFF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marR="0" lvl="0" indent="-342900"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endParaRPr lang="en-US" altLang="zh-CN" sz="1800" kern="100" dirty="0">
              <a:highlight>
                <a:srgbClr val="00FFFF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marR="0" lvl="0" indent="-342900"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endParaRPr lang="en-US" altLang="zh-CN" sz="1800" kern="100" dirty="0">
              <a:effectLst/>
              <a:highlight>
                <a:srgbClr val="00FFFF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00" kern="100" dirty="0">
              <a:effectLst/>
              <a:highlight>
                <a:srgbClr val="00FFFF"/>
              </a:highlight>
              <a:latin typeface="Times New Roman" panose="02020603050405020304" pitchFamily="18" charset="0"/>
            </a:endParaRPr>
          </a:p>
          <a:p>
            <a:pPr marL="0" marR="0" algn="just">
              <a:lnSpc>
                <a:spcPts val="1800"/>
              </a:lnSpc>
              <a:spcBef>
                <a:spcPts val="870"/>
              </a:spcBef>
              <a:spcAft>
                <a:spcPts val="870"/>
              </a:spcAft>
            </a:pPr>
            <a:r>
              <a:rPr lang="zh-CN" altLang="en-US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第五章 触发器</a:t>
            </a:r>
            <a:endParaRPr lang="zh-CN" altLang="en-US" sz="1800" kern="100" dirty="0">
              <a:effectLst/>
              <a:latin typeface="Times New Roman" panose="02020603050405020304" pitchFamily="18" charset="0"/>
            </a:endParaRPr>
          </a:p>
          <a:p>
            <a:pPr marL="342900" marR="0" lvl="0" indent="-342900"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sz="1800" kern="100" dirty="0"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熟练掌握</a:t>
            </a:r>
            <a:r>
              <a:rPr lang="en-US" altLang="zh-CN" sz="1800" b="1" kern="10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Times New Roman" panose="02020603050405020304" pitchFamily="18" charset="0"/>
                <a:ea typeface="宋体" panose="02010600030101010101" pitchFamily="2" charset="-122"/>
              </a:rPr>
              <a:t>RS</a:t>
            </a:r>
            <a:r>
              <a:rPr lang="zh-CN" altLang="en-US" sz="1800" b="1" kern="10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锁存器、</a:t>
            </a:r>
            <a:r>
              <a:rPr lang="en-US" altLang="zh-CN" sz="1800" b="1" kern="10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r>
              <a:rPr lang="zh-CN" altLang="en-US" sz="1800" b="1" kern="10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锁存器</a:t>
            </a:r>
            <a:r>
              <a:rPr lang="zh-CN" altLang="en-US" sz="1800" kern="100" dirty="0"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的功能以及特征方程</a:t>
            </a:r>
            <a:endParaRPr lang="zh-CN" altLang="en-US" sz="1800" kern="100" dirty="0">
              <a:effectLst/>
              <a:latin typeface="Times New Roman" panose="02020603050405020304" pitchFamily="18" charset="0"/>
            </a:endParaRPr>
          </a:p>
          <a:p>
            <a:pPr marL="342900" marR="0" lvl="0" indent="-342900"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sz="1800" kern="100" dirty="0"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理解边沿触发器的工作特点</a:t>
            </a:r>
            <a:endParaRPr lang="zh-CN" altLang="en-US" sz="1800" kern="100" dirty="0">
              <a:effectLst/>
              <a:latin typeface="Times New Roman" panose="02020603050405020304" pitchFamily="18" charset="0"/>
            </a:endParaRPr>
          </a:p>
          <a:p>
            <a:pPr marL="342900" marR="0" lvl="0" indent="-342900"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en-US" altLang="zh-CN" sz="1800" kern="100" dirty="0">
                <a:effectLst/>
                <a:highlight>
                  <a:srgbClr val="00FFFF"/>
                </a:highlight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r>
              <a:rPr lang="zh-CN" altLang="en-US" sz="1800" kern="100" dirty="0"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触发器、</a:t>
            </a:r>
            <a:r>
              <a:rPr lang="en-US" altLang="zh-CN" sz="1800" kern="100" dirty="0">
                <a:effectLst/>
                <a:highlight>
                  <a:srgbClr val="00FFFF"/>
                </a:highlight>
                <a:latin typeface="Times New Roman" panose="02020603050405020304" pitchFamily="18" charset="0"/>
                <a:ea typeface="宋体" panose="02010600030101010101" pitchFamily="2" charset="-122"/>
              </a:rPr>
              <a:t>JK</a:t>
            </a:r>
            <a:r>
              <a:rPr lang="zh-CN" altLang="en-US" sz="1800" kern="100" dirty="0"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触发器、 </a:t>
            </a:r>
            <a:r>
              <a:rPr lang="en-US" altLang="zh-CN" sz="1800" kern="100" dirty="0">
                <a:effectLst/>
                <a:highlight>
                  <a:srgbClr val="00FFFF"/>
                </a:highlight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zh-CN" altLang="en-US" sz="1800" kern="100" dirty="0"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触发器的功能，掌握其</a:t>
            </a:r>
            <a:r>
              <a:rPr lang="zh-CN" altLang="en-US" sz="1800" b="1" kern="10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逻辑符号、特征方程、功能表、状态转换图</a:t>
            </a:r>
            <a:endParaRPr lang="zh-CN" altLang="en-US" sz="1800" kern="100" dirty="0">
              <a:effectLst/>
              <a:latin typeface="Times New Roman" panose="02020603050405020304" pitchFamily="18" charset="0"/>
            </a:endParaRPr>
          </a:p>
          <a:p>
            <a:pPr marL="342900" marR="0" lvl="0" indent="-342900"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sz="1800" kern="100" dirty="0"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依据电路画出波形：</a:t>
            </a:r>
            <a:r>
              <a:rPr lang="zh-CN" altLang="en-US" sz="1800" b="1" kern="10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注意异步清零、异步置位、触发器的有效沿</a:t>
            </a:r>
            <a:endParaRPr lang="zh-CN" altLang="en-US" sz="1800" kern="100" dirty="0">
              <a:effectLst/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327766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4993CA-EAE8-4024-86C6-57F73CB67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6725"/>
            <a:ext cx="10515600" cy="5710238"/>
          </a:xfrm>
        </p:spPr>
        <p:txBody>
          <a:bodyPr/>
          <a:lstStyle/>
          <a:p>
            <a:pPr marL="0" marR="0" algn="just">
              <a:lnSpc>
                <a:spcPts val="1800"/>
              </a:lnSpc>
              <a:spcBef>
                <a:spcPts val="870"/>
              </a:spcBef>
              <a:spcAft>
                <a:spcPts val="870"/>
              </a:spcAft>
            </a:pPr>
            <a:r>
              <a:rPr lang="zh-CN" altLang="en-US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第七、八章 存储器及可编程逻辑器件</a:t>
            </a:r>
            <a:endParaRPr lang="zh-CN" altLang="en-US" sz="1800" kern="100" dirty="0">
              <a:effectLst/>
              <a:latin typeface="Times New Roman" panose="02020603050405020304" pitchFamily="18" charset="0"/>
            </a:endParaRPr>
          </a:p>
          <a:p>
            <a:pPr marL="342900" marR="0" lvl="0" indent="-342900"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sz="1800" kern="100" dirty="0"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掌握半导体存储器</a:t>
            </a:r>
            <a:r>
              <a:rPr lang="zh-CN" altLang="en-US" sz="1800" b="1" kern="10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地址、字、位、存储容量等</a:t>
            </a:r>
            <a:r>
              <a:rPr lang="zh-CN" altLang="en-US" sz="1800" kern="100" dirty="0"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基本概念；</a:t>
            </a:r>
            <a:endParaRPr lang="zh-CN" altLang="en-US" sz="1800" kern="100" dirty="0">
              <a:effectLst/>
              <a:latin typeface="Times New Roman" panose="02020603050405020304" pitchFamily="18" charset="0"/>
            </a:endParaRPr>
          </a:p>
          <a:p>
            <a:pPr marL="342900" marR="0" lvl="0" indent="-342900"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sz="1800" kern="100" dirty="0"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了解存储器的基本分类，以及各自的特点：</a:t>
            </a:r>
            <a:r>
              <a:rPr lang="en-US" altLang="zh-CN" sz="1800" kern="100" dirty="0">
                <a:effectLst/>
                <a:highlight>
                  <a:srgbClr val="00FFFF"/>
                </a:highlight>
                <a:latin typeface="Times New Roman" panose="02020603050405020304" pitchFamily="18" charset="0"/>
                <a:ea typeface="宋体" panose="02010600030101010101" pitchFamily="2" charset="-122"/>
              </a:rPr>
              <a:t>SRAM</a:t>
            </a:r>
            <a:r>
              <a:rPr lang="zh-CN" altLang="en-US" sz="1800" kern="100" dirty="0"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800" kern="100" dirty="0">
                <a:effectLst/>
                <a:highlight>
                  <a:srgbClr val="00FFFF"/>
                </a:highlight>
                <a:latin typeface="Times New Roman" panose="02020603050405020304" pitchFamily="18" charset="0"/>
                <a:ea typeface="宋体" panose="02010600030101010101" pitchFamily="2" charset="-122"/>
              </a:rPr>
              <a:t>DRAM</a:t>
            </a:r>
            <a:r>
              <a:rPr lang="zh-CN" altLang="en-US" sz="1800" kern="100" dirty="0"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zh-CN" altLang="en-US" sz="1800" kern="100" dirty="0">
              <a:effectLst/>
              <a:highlight>
                <a:srgbClr val="00FFFF"/>
              </a:highlight>
              <a:latin typeface="Times New Roman" panose="02020603050405020304" pitchFamily="18" charset="0"/>
            </a:endParaRPr>
          </a:p>
          <a:p>
            <a:pPr marL="342900" marR="0" lvl="0" indent="-342900"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sz="1800" kern="100" dirty="0"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正确理解存储器扩展中的</a:t>
            </a:r>
            <a:r>
              <a:rPr lang="zh-CN" altLang="en-US" sz="1800" b="1" kern="10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位数扩展和字数扩展</a:t>
            </a:r>
            <a:r>
              <a:rPr lang="zh-CN" altLang="en-US" sz="1800" kern="100" dirty="0"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zh-CN" altLang="en-US" sz="1800" kern="100" dirty="0">
              <a:effectLst/>
              <a:latin typeface="Times New Roman" panose="02020603050405020304" pitchFamily="18" charset="0"/>
            </a:endParaRPr>
          </a:p>
          <a:p>
            <a:pPr marL="342900" marR="0" lvl="0" indent="-342900"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了解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PLD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的分类，以及其内部结构与基本工作原理；</a:t>
            </a:r>
            <a:endParaRPr lang="zh-CN" altLang="en-US" sz="1800" kern="100" dirty="0">
              <a:effectLst/>
              <a:latin typeface="Times New Roman" panose="02020603050405020304" pitchFamily="18" charset="0"/>
            </a:endParaRPr>
          </a:p>
          <a:p>
            <a:pPr marL="342900" marR="0" lvl="0" indent="-342900"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sz="1800" kern="100" dirty="0"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了解</a:t>
            </a:r>
            <a:r>
              <a:rPr lang="en-US" altLang="zh-CN" sz="1800" b="1" kern="10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Times New Roman" panose="02020603050405020304" pitchFamily="18" charset="0"/>
                <a:ea typeface="宋体" panose="02010600030101010101" pitchFamily="2" charset="-122"/>
              </a:rPr>
              <a:t>CPLD</a:t>
            </a:r>
            <a:r>
              <a:rPr lang="zh-CN" altLang="en-US" sz="1800" b="1" kern="10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lang="en-US" altLang="zh-CN" sz="1800" b="1" kern="10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Times New Roman" panose="02020603050405020304" pitchFamily="18" charset="0"/>
                <a:ea typeface="宋体" panose="02010600030101010101" pitchFamily="2" charset="-122"/>
              </a:rPr>
              <a:t>FPGA</a:t>
            </a:r>
            <a:r>
              <a:rPr lang="zh-CN" altLang="en-US" sz="1800" b="1" kern="10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的不同</a:t>
            </a:r>
            <a:r>
              <a:rPr lang="zh-CN" altLang="en-US" sz="1800" kern="100" dirty="0"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1800" kern="100" dirty="0">
              <a:effectLst/>
              <a:highlight>
                <a:srgbClr val="00FFFF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marR="0" lvl="0" indent="-342900"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endParaRPr lang="en-US" altLang="zh-CN" sz="1800" kern="100" dirty="0">
              <a:highlight>
                <a:srgbClr val="00FFFF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marR="0" lvl="0" indent="-342900"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endParaRPr lang="zh-CN" altLang="en-US" sz="1800" kern="100" dirty="0">
              <a:effectLst/>
              <a:latin typeface="Times New Roman" panose="02020603050405020304" pitchFamily="18" charset="0"/>
            </a:endParaRPr>
          </a:p>
          <a:p>
            <a:pPr marL="0" marR="0" algn="just">
              <a:lnSpc>
                <a:spcPts val="1800"/>
              </a:lnSpc>
              <a:spcBef>
                <a:spcPts val="870"/>
              </a:spcBef>
              <a:spcAft>
                <a:spcPts val="870"/>
              </a:spcAft>
            </a:pPr>
            <a:r>
              <a:rPr lang="zh-CN" altLang="en-US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第九章 脉冲波形的产生与变换</a:t>
            </a:r>
            <a:endParaRPr lang="zh-CN" altLang="en-US" sz="1800" kern="100" dirty="0">
              <a:effectLst/>
              <a:latin typeface="Times New Roman" panose="02020603050405020304" pitchFamily="18" charset="0"/>
            </a:endParaRPr>
          </a:p>
          <a:p>
            <a:pPr marL="342900" marR="0" lvl="0" indent="-342900"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sz="1800" kern="100" dirty="0"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熟悉多谐振荡器、单稳态、施密特电路的工作原理以及</a:t>
            </a:r>
            <a:r>
              <a:rPr lang="zh-CN" altLang="en-US" sz="1800" b="1" kern="10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应用</a:t>
            </a:r>
            <a:r>
              <a:rPr lang="zh-CN" altLang="en-US" sz="1800" kern="100" dirty="0"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1800" kern="100" dirty="0">
              <a:effectLst/>
              <a:highlight>
                <a:srgbClr val="00FFFF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marR="0" lvl="0" indent="-342900"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endParaRPr lang="en-US" altLang="zh-CN" sz="1800" kern="100" dirty="0">
              <a:highlight>
                <a:srgbClr val="00FFFF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marR="0" lvl="0" indent="-342900"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endParaRPr lang="zh-CN" altLang="en-US" sz="1800" kern="100" dirty="0">
              <a:effectLst/>
              <a:latin typeface="Times New Roman" panose="02020603050405020304" pitchFamily="18" charset="0"/>
            </a:endParaRPr>
          </a:p>
          <a:p>
            <a:pPr marL="0" marR="0" algn="just">
              <a:lnSpc>
                <a:spcPts val="1800"/>
              </a:lnSpc>
              <a:spcBef>
                <a:spcPts val="870"/>
              </a:spcBef>
              <a:spcAft>
                <a:spcPts val="870"/>
              </a:spcAft>
            </a:pPr>
            <a:r>
              <a:rPr lang="zh-CN" altLang="en-US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第十章 模数与数摸转换器</a:t>
            </a:r>
            <a:endParaRPr lang="zh-CN" altLang="en-US" sz="1800" kern="100" dirty="0">
              <a:effectLst/>
              <a:latin typeface="Times New Roman" panose="02020603050405020304" pitchFamily="18" charset="0"/>
            </a:endParaRPr>
          </a:p>
          <a:p>
            <a:pPr marL="342900" marR="0" lvl="0" indent="-342900"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sz="1800" b="1" kern="10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理解</a:t>
            </a:r>
            <a:r>
              <a:rPr lang="en-US" altLang="zh-CN" sz="1800" b="1" kern="10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Times New Roman" panose="02020603050405020304" pitchFamily="18" charset="0"/>
                <a:ea typeface="宋体" panose="02010600030101010101" pitchFamily="2" charset="-122"/>
              </a:rPr>
              <a:t>DAC</a:t>
            </a:r>
            <a:r>
              <a:rPr lang="zh-CN" altLang="en-US" sz="1800" b="1" kern="10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1800" b="1" kern="10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Times New Roman" panose="02020603050405020304" pitchFamily="18" charset="0"/>
                <a:ea typeface="宋体" panose="02010600030101010101" pitchFamily="2" charset="-122"/>
              </a:rPr>
              <a:t>ADC</a:t>
            </a:r>
            <a:r>
              <a:rPr lang="zh-CN" altLang="en-US" sz="1800" b="1" kern="10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的技术指标</a:t>
            </a:r>
            <a:endParaRPr lang="zh-CN" altLang="en-US" sz="1800" kern="100" dirty="0">
              <a:effectLst/>
              <a:latin typeface="Times New Roman" panose="02020603050405020304" pitchFamily="18" charset="0"/>
            </a:endParaRPr>
          </a:p>
          <a:p>
            <a:pPr marL="342900" marR="0" lvl="0" indent="-342900"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sz="1800" kern="100" dirty="0"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掌握倒</a:t>
            </a:r>
            <a:r>
              <a:rPr lang="en-US" altLang="zh-CN" sz="1800" kern="100" dirty="0">
                <a:effectLst/>
                <a:highlight>
                  <a:srgbClr val="00FFFF"/>
                </a:highlight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zh-CN" altLang="en-US" sz="1800" kern="100" dirty="0"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形电阻网络</a:t>
            </a:r>
            <a:r>
              <a:rPr lang="en-US" altLang="zh-CN" sz="1800" kern="100" dirty="0">
                <a:effectLst/>
                <a:highlight>
                  <a:srgbClr val="00FFFF"/>
                </a:highlight>
                <a:latin typeface="Times New Roman" panose="02020603050405020304" pitchFamily="18" charset="0"/>
                <a:ea typeface="宋体" panose="02010600030101010101" pitchFamily="2" charset="-122"/>
              </a:rPr>
              <a:t>D/A</a:t>
            </a:r>
            <a:r>
              <a:rPr lang="zh-CN" altLang="en-US" sz="1800" kern="100" dirty="0"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转换器的工作原理及相关计算：</a:t>
            </a:r>
            <a:r>
              <a:rPr lang="zh-CN" altLang="en-US" sz="1800" b="1" kern="10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给定参考电压和二进制数，能够计算出输出电压幅度</a:t>
            </a:r>
            <a:endParaRPr lang="zh-CN" altLang="en-US" sz="1800" kern="100" dirty="0">
              <a:effectLst/>
              <a:latin typeface="Times New Roman" panose="02020603050405020304" pitchFamily="18" charset="0"/>
            </a:endParaRPr>
          </a:p>
          <a:p>
            <a:pPr marL="342900" marR="0" lvl="0" indent="-342900"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掌握并行比较、逐次比较、双积分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A/D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转换器的工</a:t>
            </a:r>
            <a:r>
              <a:rPr lang="zh-CN" altLang="en-US" sz="1800" b="1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作原理及工作特点；</a:t>
            </a:r>
            <a:endParaRPr lang="zh-CN" altLang="en-US" sz="1800" kern="100" dirty="0">
              <a:effectLst/>
              <a:latin typeface="Times New Roman" panose="02020603050405020304" pitchFamily="18" charset="0"/>
            </a:endParaRPr>
          </a:p>
          <a:p>
            <a:pPr marL="342900" marR="0" lvl="0" indent="-342900"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sz="1800" b="1" kern="10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给定模拟电压和参考电压，能够计算出二进制数</a:t>
            </a:r>
            <a:endParaRPr lang="zh-CN" altLang="en-US" sz="1800" kern="100" dirty="0">
              <a:effectLst/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3726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58E9B-1A10-4C7E-C7C9-54F46050C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B953B79A-A295-36E1-1741-318A1BD18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93805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例题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DA35EAB-8E71-95B8-D096-C09B4554D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728" y="1869743"/>
            <a:ext cx="8407812" cy="43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2864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3E1DF-9168-2EE8-430D-46FBD0921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DDAC7F49-CAF7-BE46-6930-2C93A4132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1691471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个人感悟</a:t>
            </a:r>
          </a:p>
        </p:txBody>
      </p:sp>
      <p:sp>
        <p:nvSpPr>
          <p:cNvPr id="5" name="Text Box 31">
            <a:extLst>
              <a:ext uri="{FF2B5EF4-FFF2-40B4-BE49-F238E27FC236}">
                <a16:creationId xmlns:a16="http://schemas.microsoft.com/office/drawing/2014/main" id="{AA06F0F4-674B-C78A-F472-81AC9793B1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1943" y="1442444"/>
            <a:ext cx="10000057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整本书涉及的知识点很多，</a:t>
            </a:r>
            <a:endParaRPr lang="en-US" altLang="zh-CN" sz="2000" b="1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  有逻辑代数 偏数学，有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CMOS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门电路 偏模电，</a:t>
            </a:r>
            <a:endParaRPr lang="en-US" altLang="zh-CN" sz="2000" b="1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  有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Verilog 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偏语言，有大规模可编程门阵列 偏实践。</a:t>
            </a:r>
            <a:endParaRPr lang="en-US" altLang="zh-CN" sz="2000" b="1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但是最核心的部分还是</a:t>
            </a:r>
            <a:r>
              <a:rPr lang="zh-CN" altLang="en-US" sz="2000" b="1" dirty="0">
                <a:solidFill>
                  <a:srgbClr val="C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第四、五、六章</a:t>
            </a:r>
            <a:endParaRPr lang="en-US" altLang="zh-CN" sz="2000" b="1" dirty="0">
              <a:solidFill>
                <a:srgbClr val="C00000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 fontAlgn="base">
              <a:spcBef>
                <a:spcPct val="50000"/>
              </a:spcBef>
              <a:spcAft>
                <a:spcPct val="0"/>
              </a:spcAft>
            </a:pPr>
            <a:endParaRPr lang="en-US" altLang="zh-CN" sz="2000" b="1" dirty="0">
              <a:solidFill>
                <a:srgbClr val="C00000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000" b="1" dirty="0">
                <a:latin typeface="宋体" panose="02010600030101010101" pitchFamily="2" charset="-122"/>
                <a:cs typeface="Times New Roman" panose="02020603050405020304" pitchFamily="18" charset="0"/>
              </a:rPr>
              <a:t>  由于知识应用过于灵活，可能会出现复习完了但是题目不会做的情况</a:t>
            </a:r>
            <a:endParaRPr lang="en-US" altLang="zh-CN" sz="2000" b="1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000" b="1" dirty="0">
                <a:latin typeface="宋体" panose="02010600030101010101" pitchFamily="2" charset="-122"/>
                <a:cs typeface="Times New Roman" panose="02020603050405020304" pitchFamily="18" charset="0"/>
              </a:rPr>
              <a:t>想要速通，主要是把精力放在：</a:t>
            </a:r>
            <a:endParaRPr lang="en-US" altLang="zh-CN" sz="2000" b="1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000" b="1" dirty="0">
                <a:latin typeface="宋体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en-US" sz="2000" b="1" dirty="0">
                <a:latin typeface="宋体" panose="02010600030101010101" pitchFamily="2" charset="-122"/>
                <a:cs typeface="Times New Roman" panose="02020603050405020304" pitchFamily="18" charset="0"/>
              </a:rPr>
              <a:t>每个组合逻辑电路的功能和功能表</a:t>
            </a:r>
            <a:endParaRPr lang="en-US" altLang="zh-CN" sz="2000" b="1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000" b="1" dirty="0">
                <a:latin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zh-CN" altLang="en-US" sz="1600" b="1" dirty="0">
                <a:latin typeface="宋体" panose="02010600030101010101" pitchFamily="2" charset="-122"/>
                <a:cs typeface="Times New Roman" panose="02020603050405020304" pitchFamily="18" charset="0"/>
              </a:rPr>
              <a:t>编码器、译码器、数据选择器、加法器、锁存器、触发器、（移位）寄存器、（多功能）计数器</a:t>
            </a:r>
            <a:r>
              <a:rPr lang="zh-CN" altLang="en-US" sz="2000" b="1" dirty="0">
                <a:latin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000" b="1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组合逻辑电路的分析与设计</a:t>
            </a:r>
            <a:endParaRPr lang="en-US" altLang="zh-CN" sz="2000" b="1" dirty="0">
              <a:solidFill>
                <a:srgbClr val="FF0000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时序逻辑电路的分析和设计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1C7914-C123-BE46-D01B-E8293A29F52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60322" y="-578688"/>
            <a:ext cx="3731780" cy="390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7392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7342E-C616-C36F-15E0-685EB0733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>
            <a:extLst>
              <a:ext uri="{FF2B5EF4-FFF2-40B4-BE49-F238E27FC236}">
                <a16:creationId xmlns:a16="http://schemas.microsoft.com/office/drawing/2014/main" id="{A256172A-D136-4C47-8677-089FD208DCE2}"/>
              </a:ext>
            </a:extLst>
          </p:cNvPr>
          <p:cNvSpPr txBox="1"/>
          <p:nvPr/>
        </p:nvSpPr>
        <p:spPr>
          <a:xfrm>
            <a:off x="5948795" y="2826194"/>
            <a:ext cx="5819651" cy="1404974"/>
          </a:xfrm>
          <a:prstGeom prst="rect">
            <a:avLst/>
          </a:prstGeom>
          <a:noFill/>
          <a:effectLst/>
        </p:spPr>
        <p:txBody>
          <a:bodyPr wrap="square" lIns="91413" tIns="45707" rIns="91413" bIns="45707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265" dirty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charset="-128"/>
                <a:ea typeface="Kozuka Gothic Pr6N H" panose="020B0800000000000000" charset="-128"/>
                <a:cs typeface="博洋行书 7000" panose="02000600000000000000" pitchFamily="2" charset="-122"/>
              </a:rPr>
              <a:t>逻辑代数与硬件描述语言</a:t>
            </a:r>
          </a:p>
        </p:txBody>
      </p:sp>
      <p:sp>
        <p:nvSpPr>
          <p:cNvPr id="7" name="Freeform 11">
            <a:extLst>
              <a:ext uri="{FF2B5EF4-FFF2-40B4-BE49-F238E27FC236}">
                <a16:creationId xmlns:a16="http://schemas.microsoft.com/office/drawing/2014/main" id="{4F70E12D-09A5-95E4-CC9C-38A80248AF8A}"/>
              </a:ext>
            </a:extLst>
          </p:cNvPr>
          <p:cNvSpPr/>
          <p:nvPr/>
        </p:nvSpPr>
        <p:spPr bwMode="auto">
          <a:xfrm rot="10800000">
            <a:off x="4466670" y="2345541"/>
            <a:ext cx="1615555" cy="1709945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3" tIns="45707" rIns="91413" bIns="45707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66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">
            <a:extLst>
              <a:ext uri="{FF2B5EF4-FFF2-40B4-BE49-F238E27FC236}">
                <a16:creationId xmlns:a16="http://schemas.microsoft.com/office/drawing/2014/main" id="{24D4C292-7C57-B6C3-684B-6FC5373F1BB9}"/>
              </a:ext>
            </a:extLst>
          </p:cNvPr>
          <p:cNvSpPr txBox="1"/>
          <p:nvPr/>
        </p:nvSpPr>
        <p:spPr>
          <a:xfrm>
            <a:off x="4811186" y="2498027"/>
            <a:ext cx="959810" cy="1404974"/>
          </a:xfrm>
          <a:prstGeom prst="rect">
            <a:avLst/>
          </a:prstGeom>
          <a:noFill/>
          <a:effectLst/>
        </p:spPr>
        <p:txBody>
          <a:bodyPr wrap="square" lIns="91413" tIns="45707" rIns="91413" bIns="45707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265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02</a:t>
            </a:r>
            <a:endParaRPr lang="en-GB" altLang="zh-CN" sz="4265" b="1" spc="60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42CB2B-C1F2-1DCB-CBB5-A1B40E9A9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2351" y="2353853"/>
            <a:ext cx="4469021" cy="456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6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3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2" presetClass="entr" presetSubtype="4" accel="72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 animBg="1"/>
      <p:bldP spid="7" grpId="1" animBg="1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10C72-C02F-5125-BBDE-6F5460235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F33FC8FC-B298-6589-EE77-9B804E65B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6990998" cy="1036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第二章：逻辑代数与硬件描述语言</a:t>
            </a:r>
            <a:r>
              <a:rPr lang="zh-CN" altLang="en-US" b="1" dirty="0">
                <a:latin typeface="宋体" panose="02010600030101010101" pitchFamily="2" charset="-122"/>
              </a:rPr>
              <a:t>（★）</a:t>
            </a:r>
            <a:endParaRPr lang="zh-CN" altLang="en-US" sz="2935" b="1" dirty="0">
              <a:solidFill>
                <a:srgbClr val="202A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None/>
            </a:pPr>
            <a:endParaRPr lang="zh-CN" altLang="en-US" sz="2935" b="1" dirty="0">
              <a:solidFill>
                <a:srgbClr val="202A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E76E68A-F7EB-62E9-5A54-ED1FA2DA8E25}"/>
              </a:ext>
            </a:extLst>
          </p:cNvPr>
          <p:cNvSpPr txBox="1"/>
          <p:nvPr/>
        </p:nvSpPr>
        <p:spPr>
          <a:xfrm>
            <a:off x="2537337" y="1511073"/>
            <a:ext cx="618377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●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2.1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逻辑代数</a:t>
            </a: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  逻辑代数基本定律与恒等式</a:t>
            </a: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  代入规则，反演规则，对偶规则</a:t>
            </a: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代数法化简方法</a:t>
            </a:r>
            <a:endParaRPr lang="en-US" altLang="zh-CN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●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2.2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逻辑函数的卡诺图化简法</a:t>
            </a: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  最小项，最小项表达式</a:t>
            </a: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  最大项，最大项表达式</a:t>
            </a: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卡诺图化简方法</a:t>
            </a:r>
            <a:endParaRPr lang="en-US" altLang="zh-CN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</a:rPr>
              <a:t>★</a:t>
            </a:r>
            <a:r>
              <a:rPr lang="zh-CN" altLang="en-US" dirty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关键的会出题的地方：</a:t>
            </a:r>
            <a:endParaRPr lang="en-US" altLang="zh-CN" dirty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逻辑代数化简</a:t>
            </a:r>
            <a:endParaRPr lang="en-US" altLang="zh-CN" dirty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卡诺图的绘制和化简</a:t>
            </a:r>
            <a:endParaRPr lang="en-US" altLang="zh-CN" dirty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484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CC9F6-C973-0F77-6054-93EB568E7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696C0973-60C1-F38F-BA43-C1E4E73094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5375171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考点一：逻辑表达式化简（</a:t>
            </a:r>
            <a:r>
              <a:rPr lang="zh-CN" altLang="en-US" sz="2800" b="1" dirty="0">
                <a:latin typeface="宋体" panose="02010600030101010101" pitchFamily="2" charset="-122"/>
              </a:rPr>
              <a:t>★</a:t>
            </a: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03BB60A4-86BE-E44B-09C7-697BFB594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9388" y="1358471"/>
            <a:ext cx="7993224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SzPct val="85000"/>
              <a:buFont typeface="Wingdings" panose="05000000000000000000" pitchFamily="2" charset="2"/>
              <a:buChar char="p"/>
              <a:defRPr sz="26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800" dirty="0"/>
              <a:t>基本定律和恒等式（记忆）</a:t>
            </a:r>
            <a:endParaRPr lang="en-US" altLang="zh-CN" sz="2800" dirty="0">
              <a:cs typeface="Arial" panose="020B0604020202020204" pitchFamily="34" charset="0"/>
            </a:endParaRPr>
          </a:p>
        </p:txBody>
      </p:sp>
      <p:grpSp>
        <p:nvGrpSpPr>
          <p:cNvPr id="4" name="Group 40">
            <a:extLst>
              <a:ext uri="{FF2B5EF4-FFF2-40B4-BE49-F238E27FC236}">
                <a16:creationId xmlns:a16="http://schemas.microsoft.com/office/drawing/2014/main" id="{478460B2-9FA9-FFEC-C93D-5EFB5FDC29B4}"/>
              </a:ext>
            </a:extLst>
          </p:cNvPr>
          <p:cNvGrpSpPr>
            <a:grpSpLocks/>
          </p:cNvGrpSpPr>
          <p:nvPr/>
        </p:nvGrpSpPr>
        <p:grpSpPr bwMode="auto">
          <a:xfrm>
            <a:off x="2391972" y="2180751"/>
            <a:ext cx="8078788" cy="461963"/>
            <a:chOff x="785" y="1071"/>
            <a:chExt cx="5089" cy="291"/>
          </a:xfrm>
        </p:grpSpPr>
        <p:sp>
          <p:nvSpPr>
            <p:cNvPr id="5" name="Text Box 41">
              <a:extLst>
                <a:ext uri="{FF2B5EF4-FFF2-40B4-BE49-F238E27FC236}">
                  <a16:creationId xmlns:a16="http://schemas.microsoft.com/office/drawing/2014/main" id="{9D2A0B4C-C6BA-A5CB-00D4-F1E7C602A7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5" y="1071"/>
              <a:ext cx="78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rIns="0">
              <a:spAutoFit/>
            </a:bodyPr>
            <a:lstStyle/>
            <a:p>
              <a:pPr algn="just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zh-CN" altLang="en-US" sz="2400" b="1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分配律：</a:t>
              </a:r>
            </a:p>
          </p:txBody>
        </p:sp>
        <p:sp>
          <p:nvSpPr>
            <p:cNvPr id="6" name="Text Box 42">
              <a:extLst>
                <a:ext uri="{FF2B5EF4-FFF2-40B4-BE49-F238E27FC236}">
                  <a16:creationId xmlns:a16="http://schemas.microsoft.com/office/drawing/2014/main" id="{D1D92D5A-10B2-A52A-EF0D-FA283F1562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0" y="1071"/>
              <a:ext cx="23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>
              <a:spAutoFit/>
            </a:bodyPr>
            <a:lstStyle/>
            <a:p>
              <a:pPr algn="just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000066"/>
                  </a:solidFill>
                  <a:latin typeface="Times New Roman" panose="02020603050405020304" pitchFamily="18" charset="0"/>
                  <a:ea typeface="宋体-方正超大字符集" pitchFamily="65" charset="-122"/>
                </a:rPr>
                <a:t>A</a:t>
              </a:r>
              <a:r>
                <a:rPr kumimoji="1" lang="en-US" altLang="zh-CN" sz="2400" b="1">
                  <a:solidFill>
                    <a:srgbClr val="000066"/>
                  </a:solidFill>
                  <a:latin typeface="Times New Roman" panose="02020603050405020304" pitchFamily="18" charset="0"/>
                  <a:ea typeface="宋体-方正超大字符集" pitchFamily="65" charset="-122"/>
                </a:rPr>
                <a:t> + </a:t>
              </a:r>
              <a:r>
                <a:rPr kumimoji="1" lang="en-US" altLang="zh-CN" sz="2400" b="1" i="1">
                  <a:solidFill>
                    <a:srgbClr val="000066"/>
                  </a:solidFill>
                  <a:latin typeface="Times New Roman" panose="02020603050405020304" pitchFamily="18" charset="0"/>
                  <a:ea typeface="宋体-方正超大字符集" pitchFamily="65" charset="-122"/>
                </a:rPr>
                <a:t>BC</a:t>
              </a:r>
              <a:r>
                <a:rPr kumimoji="1" lang="en-US" altLang="zh-CN" sz="2400" b="1">
                  <a:solidFill>
                    <a:srgbClr val="000066"/>
                  </a:solidFill>
                  <a:latin typeface="Times New Roman" panose="02020603050405020304" pitchFamily="18" charset="0"/>
                  <a:ea typeface="宋体-方正超大字符集" pitchFamily="65" charset="-122"/>
                </a:rPr>
                <a:t> = ( </a:t>
              </a:r>
              <a:r>
                <a:rPr kumimoji="1" lang="en-US" altLang="zh-CN" sz="2400" b="1" i="1">
                  <a:solidFill>
                    <a:srgbClr val="000066"/>
                  </a:solidFill>
                  <a:latin typeface="Times New Roman" panose="02020603050405020304" pitchFamily="18" charset="0"/>
                  <a:ea typeface="宋体-方正超大字符集" pitchFamily="65" charset="-122"/>
                </a:rPr>
                <a:t>A</a:t>
              </a:r>
              <a:r>
                <a:rPr kumimoji="1" lang="en-US" altLang="zh-CN" sz="2400" b="1">
                  <a:solidFill>
                    <a:srgbClr val="000066"/>
                  </a:solidFill>
                  <a:latin typeface="Times New Roman" panose="02020603050405020304" pitchFamily="18" charset="0"/>
                  <a:ea typeface="宋体-方正超大字符集" pitchFamily="65" charset="-122"/>
                </a:rPr>
                <a:t> + </a:t>
              </a:r>
              <a:r>
                <a:rPr kumimoji="1" lang="en-US" altLang="zh-CN" sz="2400" b="1" i="1">
                  <a:solidFill>
                    <a:srgbClr val="000066"/>
                  </a:solidFill>
                  <a:latin typeface="Times New Roman" panose="02020603050405020304" pitchFamily="18" charset="0"/>
                  <a:ea typeface="宋体-方正超大字符集" pitchFamily="65" charset="-122"/>
                </a:rPr>
                <a:t>B </a:t>
              </a:r>
              <a:r>
                <a:rPr kumimoji="1" lang="en-US" altLang="zh-CN" sz="2400" b="1">
                  <a:solidFill>
                    <a:srgbClr val="000066"/>
                  </a:solidFill>
                  <a:latin typeface="Times New Roman" panose="02020603050405020304" pitchFamily="18" charset="0"/>
                  <a:ea typeface="宋体-方正超大字符集" pitchFamily="65" charset="-122"/>
                </a:rPr>
                <a:t>)( </a:t>
              </a:r>
              <a:r>
                <a:rPr kumimoji="1" lang="en-US" altLang="zh-CN" sz="2400" b="1" i="1">
                  <a:solidFill>
                    <a:srgbClr val="000066"/>
                  </a:solidFill>
                  <a:latin typeface="Times New Roman" panose="02020603050405020304" pitchFamily="18" charset="0"/>
                  <a:ea typeface="宋体-方正超大字符集" pitchFamily="65" charset="-122"/>
                </a:rPr>
                <a:t>A</a:t>
              </a:r>
              <a:r>
                <a:rPr kumimoji="1" lang="en-US" altLang="zh-CN" sz="2400" b="1">
                  <a:solidFill>
                    <a:srgbClr val="000066"/>
                  </a:solidFill>
                  <a:latin typeface="Times New Roman" panose="02020603050405020304" pitchFamily="18" charset="0"/>
                  <a:ea typeface="宋体-方正超大字符集" pitchFamily="65" charset="-122"/>
                </a:rPr>
                <a:t> + </a:t>
              </a:r>
              <a:r>
                <a:rPr kumimoji="1" lang="en-US" altLang="zh-CN" sz="2400" b="1" i="1">
                  <a:solidFill>
                    <a:srgbClr val="000066"/>
                  </a:solidFill>
                  <a:latin typeface="Times New Roman" panose="02020603050405020304" pitchFamily="18" charset="0"/>
                  <a:ea typeface="宋体-方正超大字符集" pitchFamily="65" charset="-122"/>
                </a:rPr>
                <a:t>C </a:t>
              </a:r>
              <a:r>
                <a:rPr kumimoji="1" lang="en-US" altLang="zh-CN" sz="2400" b="1">
                  <a:solidFill>
                    <a:srgbClr val="000066"/>
                  </a:solidFill>
                  <a:latin typeface="Times New Roman" panose="02020603050405020304" pitchFamily="18" charset="0"/>
                  <a:ea typeface="宋体-方正超大字符集" pitchFamily="65" charset="-122"/>
                </a:rPr>
                <a:t>)</a:t>
              </a:r>
            </a:p>
          </p:txBody>
        </p:sp>
        <p:sp>
          <p:nvSpPr>
            <p:cNvPr id="7" name="Text Box 43">
              <a:extLst>
                <a:ext uri="{FF2B5EF4-FFF2-40B4-BE49-F238E27FC236}">
                  <a16:creationId xmlns:a16="http://schemas.microsoft.com/office/drawing/2014/main" id="{780CDC15-1702-781D-D091-8149F74D00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4" y="1071"/>
              <a:ext cx="20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>
              <a:spAutoFit/>
            </a:bodyPr>
            <a:lstStyle/>
            <a:p>
              <a:pPr algn="just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 dirty="0">
                  <a:solidFill>
                    <a:srgbClr val="000066"/>
                  </a:solidFill>
                  <a:latin typeface="Times New Roman" panose="02020603050405020304" pitchFamily="18" charset="0"/>
                  <a:ea typeface="宋体-方正超大字符集" pitchFamily="65" charset="-122"/>
                </a:rPr>
                <a:t>A</a:t>
              </a:r>
              <a:r>
                <a:rPr kumimoji="1" lang="en-US" altLang="zh-CN" sz="2400" b="1" dirty="0">
                  <a:solidFill>
                    <a:srgbClr val="000066"/>
                  </a:solidFill>
                  <a:latin typeface="Times New Roman" panose="02020603050405020304" pitchFamily="18" charset="0"/>
                  <a:ea typeface="宋体-方正超大字符集" pitchFamily="65" charset="-122"/>
                </a:rPr>
                <a:t> ( </a:t>
              </a:r>
              <a:r>
                <a:rPr kumimoji="1" lang="en-US" altLang="zh-CN" sz="2400" b="1" i="1" dirty="0">
                  <a:solidFill>
                    <a:srgbClr val="000066"/>
                  </a:solidFill>
                  <a:latin typeface="Times New Roman" panose="02020603050405020304" pitchFamily="18" charset="0"/>
                  <a:ea typeface="宋体-方正超大字符集" pitchFamily="65" charset="-122"/>
                </a:rPr>
                <a:t>B</a:t>
              </a:r>
              <a:r>
                <a:rPr kumimoji="1" lang="en-US" altLang="zh-CN" sz="2400" b="1" dirty="0">
                  <a:solidFill>
                    <a:srgbClr val="000066"/>
                  </a:solidFill>
                  <a:latin typeface="Times New Roman" panose="02020603050405020304" pitchFamily="18" charset="0"/>
                  <a:ea typeface="宋体-方正超大字符集" pitchFamily="65" charset="-122"/>
                </a:rPr>
                <a:t> + </a:t>
              </a:r>
              <a:r>
                <a:rPr kumimoji="1" lang="en-US" altLang="zh-CN" sz="2400" b="1" i="1" dirty="0">
                  <a:solidFill>
                    <a:srgbClr val="000066"/>
                  </a:solidFill>
                  <a:latin typeface="Times New Roman" panose="02020603050405020304" pitchFamily="18" charset="0"/>
                  <a:ea typeface="宋体-方正超大字符集" pitchFamily="65" charset="-122"/>
                </a:rPr>
                <a:t>C </a:t>
              </a:r>
              <a:r>
                <a:rPr kumimoji="1" lang="en-US" altLang="zh-CN" sz="2400" b="1" dirty="0">
                  <a:solidFill>
                    <a:srgbClr val="000066"/>
                  </a:solidFill>
                  <a:latin typeface="Times New Roman" panose="02020603050405020304" pitchFamily="18" charset="0"/>
                  <a:ea typeface="宋体-方正超大字符集" pitchFamily="65" charset="-122"/>
                </a:rPr>
                <a:t>) = </a:t>
              </a:r>
              <a:r>
                <a:rPr kumimoji="1" lang="en-US" altLang="zh-CN" sz="2400" b="1" i="1" dirty="0">
                  <a:solidFill>
                    <a:srgbClr val="000066"/>
                  </a:solidFill>
                  <a:latin typeface="Times New Roman" panose="02020603050405020304" pitchFamily="18" charset="0"/>
                  <a:ea typeface="宋体-方正超大字符集" pitchFamily="65" charset="-122"/>
                </a:rPr>
                <a:t>AB</a:t>
              </a:r>
              <a:r>
                <a:rPr kumimoji="1" lang="en-US" altLang="zh-CN" sz="2400" b="1" dirty="0">
                  <a:solidFill>
                    <a:srgbClr val="000066"/>
                  </a:solidFill>
                  <a:latin typeface="Times New Roman" panose="02020603050405020304" pitchFamily="18" charset="0"/>
                  <a:ea typeface="宋体-方正超大字符集" pitchFamily="65" charset="-122"/>
                </a:rPr>
                <a:t> + </a:t>
              </a:r>
              <a:r>
                <a:rPr kumimoji="1" lang="en-US" altLang="zh-CN" sz="2400" b="1" i="1" dirty="0">
                  <a:solidFill>
                    <a:srgbClr val="000066"/>
                  </a:solidFill>
                  <a:latin typeface="Times New Roman" panose="02020603050405020304" pitchFamily="18" charset="0"/>
                  <a:ea typeface="宋体-方正超大字符集" pitchFamily="65" charset="-122"/>
                </a:rPr>
                <a:t>AC</a:t>
              </a:r>
              <a:r>
                <a:rPr kumimoji="1" lang="en-US" altLang="zh-CN" sz="2400" b="1" dirty="0">
                  <a:solidFill>
                    <a:srgbClr val="000066"/>
                  </a:solidFill>
                  <a:latin typeface="Times New Roman" panose="02020603050405020304" pitchFamily="18" charset="0"/>
                  <a:ea typeface="宋体-方正超大字符集" pitchFamily="65" charset="-122"/>
                </a:rPr>
                <a:t> </a:t>
              </a:r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4B3031E7-F6CB-1EB7-F2F8-E97AC232B5E0}"/>
              </a:ext>
            </a:extLst>
          </p:cNvPr>
          <p:cNvGrpSpPr>
            <a:grpSpLocks/>
          </p:cNvGrpSpPr>
          <p:nvPr/>
        </p:nvGrpSpPr>
        <p:grpSpPr bwMode="auto">
          <a:xfrm>
            <a:off x="2391972" y="2946400"/>
            <a:ext cx="6440487" cy="482600"/>
            <a:chOff x="521" y="1056"/>
            <a:chExt cx="4057" cy="304"/>
          </a:xfrm>
        </p:grpSpPr>
        <p:sp>
          <p:nvSpPr>
            <p:cNvPr id="9" name="Text Box 9">
              <a:extLst>
                <a:ext uri="{FF2B5EF4-FFF2-40B4-BE49-F238E27FC236}">
                  <a16:creationId xmlns:a16="http://schemas.microsoft.com/office/drawing/2014/main" id="{8B997CAE-17F0-D530-7A5C-163AD102FA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" y="1072"/>
              <a:ext cx="8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zh-CN" altLang="en-US" sz="2400" b="1">
                  <a:solidFill>
                    <a:srgbClr val="003366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重叠律</a:t>
              </a:r>
              <a:r>
                <a:rPr kumimoji="1" lang="zh-CN" altLang="en-US"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-方正超大字符集" pitchFamily="65" charset="-122"/>
                </a:rPr>
                <a:t>：</a:t>
              </a:r>
            </a:p>
          </p:txBody>
        </p:sp>
        <p:sp>
          <p:nvSpPr>
            <p:cNvPr id="10" name="Text Box 10">
              <a:extLst>
                <a:ext uri="{FF2B5EF4-FFF2-40B4-BE49-F238E27FC236}">
                  <a16:creationId xmlns:a16="http://schemas.microsoft.com/office/drawing/2014/main" id="{44240D3B-160B-F3FF-8775-37E9B9A8FC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1" y="1056"/>
              <a:ext cx="10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 dirty="0">
                  <a:solidFill>
                    <a:srgbClr val="000066"/>
                  </a:solidFill>
                  <a:latin typeface="Times New Roman" panose="02020603050405020304" pitchFamily="18" charset="0"/>
                  <a:ea typeface="宋体-方正超大字符集" pitchFamily="65" charset="-122"/>
                </a:rPr>
                <a:t>A</a:t>
              </a:r>
              <a:r>
                <a:rPr kumimoji="1" lang="en-US" altLang="zh-CN" sz="2400" b="1" dirty="0">
                  <a:solidFill>
                    <a:srgbClr val="000066"/>
                  </a:solidFill>
                  <a:latin typeface="Times New Roman" panose="02020603050405020304" pitchFamily="18" charset="0"/>
                  <a:ea typeface="宋体-方正超大字符集" pitchFamily="65" charset="-122"/>
                </a:rPr>
                <a:t> + </a:t>
              </a:r>
              <a:r>
                <a:rPr kumimoji="1" lang="en-US" altLang="zh-CN" sz="2400" b="1" i="1" dirty="0">
                  <a:solidFill>
                    <a:srgbClr val="000066"/>
                  </a:solidFill>
                  <a:latin typeface="Times New Roman" panose="02020603050405020304" pitchFamily="18" charset="0"/>
                  <a:ea typeface="宋体-方正超大字符集" pitchFamily="65" charset="-122"/>
                </a:rPr>
                <a:t>A</a:t>
              </a:r>
              <a:r>
                <a:rPr kumimoji="1" lang="en-US" altLang="zh-CN" sz="2400" b="1" dirty="0">
                  <a:solidFill>
                    <a:srgbClr val="000066"/>
                  </a:solidFill>
                  <a:latin typeface="Times New Roman" panose="02020603050405020304" pitchFamily="18" charset="0"/>
                  <a:ea typeface="宋体-方正超大字符集" pitchFamily="65" charset="-122"/>
                </a:rPr>
                <a:t> = </a:t>
              </a:r>
              <a:r>
                <a:rPr kumimoji="1" lang="en-US" altLang="zh-CN" sz="2400" b="1" i="1" dirty="0">
                  <a:solidFill>
                    <a:srgbClr val="000066"/>
                  </a:solidFill>
                  <a:latin typeface="Times New Roman" panose="02020603050405020304" pitchFamily="18" charset="0"/>
                  <a:ea typeface="宋体-方正超大字符集" pitchFamily="65" charset="-122"/>
                </a:rPr>
                <a:t>A</a:t>
              </a:r>
            </a:p>
          </p:txBody>
        </p:sp>
        <p:sp>
          <p:nvSpPr>
            <p:cNvPr id="11" name="Text Box 11">
              <a:extLst>
                <a:ext uri="{FF2B5EF4-FFF2-40B4-BE49-F238E27FC236}">
                  <a16:creationId xmlns:a16="http://schemas.microsoft.com/office/drawing/2014/main" id="{61F1DBBA-CFD2-D346-327D-ED2C3BE2C1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0" y="1072"/>
              <a:ext cx="10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000066"/>
                  </a:solidFill>
                  <a:latin typeface="Times New Roman" panose="02020603050405020304" pitchFamily="18" charset="0"/>
                  <a:ea typeface="宋体-方正超大字符集" pitchFamily="65" charset="-122"/>
                </a:rPr>
                <a:t>A</a:t>
              </a:r>
              <a:r>
                <a:rPr kumimoji="1" lang="en-US" altLang="zh-CN" sz="2400" b="1">
                  <a:solidFill>
                    <a:srgbClr val="000066"/>
                  </a:solidFill>
                  <a:latin typeface="Times New Roman" panose="02020603050405020304" pitchFamily="18" charset="0"/>
                  <a:ea typeface="宋体-方正超大字符集" pitchFamily="65" charset="-122"/>
                </a:rPr>
                <a:t>  · </a:t>
              </a:r>
              <a:r>
                <a:rPr kumimoji="1" lang="en-US" altLang="zh-CN" sz="2400" b="1" i="1">
                  <a:solidFill>
                    <a:srgbClr val="000066"/>
                  </a:solidFill>
                  <a:latin typeface="Times New Roman" panose="02020603050405020304" pitchFamily="18" charset="0"/>
                  <a:ea typeface="宋体-方正超大字符集" pitchFamily="65" charset="-122"/>
                </a:rPr>
                <a:t>A</a:t>
              </a:r>
              <a:r>
                <a:rPr kumimoji="1" lang="en-US" altLang="zh-CN" sz="2400" b="1">
                  <a:solidFill>
                    <a:srgbClr val="000066"/>
                  </a:solidFill>
                  <a:latin typeface="Times New Roman" panose="02020603050405020304" pitchFamily="18" charset="0"/>
                  <a:ea typeface="宋体-方正超大字符集" pitchFamily="65" charset="-122"/>
                </a:rPr>
                <a:t> = </a:t>
              </a:r>
              <a:r>
                <a:rPr kumimoji="1" lang="en-US" altLang="zh-CN" sz="2400" b="1" i="1">
                  <a:solidFill>
                    <a:srgbClr val="000066"/>
                  </a:solidFill>
                  <a:latin typeface="Times New Roman" panose="02020603050405020304" pitchFamily="18" charset="0"/>
                  <a:ea typeface="宋体-方正超大字符集" pitchFamily="65" charset="-122"/>
                </a:rPr>
                <a:t>A</a:t>
              </a:r>
            </a:p>
          </p:txBody>
        </p:sp>
      </p:grpSp>
      <p:grpSp>
        <p:nvGrpSpPr>
          <p:cNvPr id="12" name="Group 27">
            <a:extLst>
              <a:ext uri="{FF2B5EF4-FFF2-40B4-BE49-F238E27FC236}">
                <a16:creationId xmlns:a16="http://schemas.microsoft.com/office/drawing/2014/main" id="{5C7078ED-674A-5EA4-A0F1-E29AC68AAFEC}"/>
              </a:ext>
            </a:extLst>
          </p:cNvPr>
          <p:cNvGrpSpPr>
            <a:grpSpLocks/>
          </p:cNvGrpSpPr>
          <p:nvPr/>
        </p:nvGrpSpPr>
        <p:grpSpPr bwMode="auto">
          <a:xfrm>
            <a:off x="2247769" y="4732936"/>
            <a:ext cx="8378826" cy="1123950"/>
            <a:chOff x="324" y="1891"/>
            <a:chExt cx="5278" cy="708"/>
          </a:xfrm>
        </p:grpSpPr>
        <p:graphicFrame>
          <p:nvGraphicFramePr>
            <p:cNvPr id="13" name="Object 28">
              <a:extLst>
                <a:ext uri="{FF2B5EF4-FFF2-40B4-BE49-F238E27FC236}">
                  <a16:creationId xmlns:a16="http://schemas.microsoft.com/office/drawing/2014/main" id="{2726F340-645C-D1DD-64C7-C5A8FFCE24E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94140013"/>
                </p:ext>
              </p:extLst>
            </p:nvPr>
          </p:nvGraphicFramePr>
          <p:xfrm>
            <a:off x="1746" y="2260"/>
            <a:ext cx="1496" cy="3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" imgW="838200" imgH="190500" progId="Equation.3">
                    <p:embed/>
                  </p:oleObj>
                </mc:Choice>
                <mc:Fallback>
                  <p:oleObj name="公式" r:id="rId3" imgW="838200" imgH="190500" progId="Equation.3">
                    <p:embed/>
                    <p:pic>
                      <p:nvPicPr>
                        <p:cNvPr id="87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46" y="2260"/>
                          <a:ext cx="1496" cy="3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29">
              <a:extLst>
                <a:ext uri="{FF2B5EF4-FFF2-40B4-BE49-F238E27FC236}">
                  <a16:creationId xmlns:a16="http://schemas.microsoft.com/office/drawing/2014/main" id="{D0959BB6-4337-3752-34A8-F727A030322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90947403"/>
                </p:ext>
              </p:extLst>
            </p:nvPr>
          </p:nvGraphicFramePr>
          <p:xfrm>
            <a:off x="3516" y="2280"/>
            <a:ext cx="2086" cy="2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5" imgW="1269449" imgH="177723" progId="Equation.3">
                    <p:embed/>
                  </p:oleObj>
                </mc:Choice>
                <mc:Fallback>
                  <p:oleObj name="公式" r:id="rId5" imgW="1269449" imgH="177723" progId="Equation.3">
                    <p:embed/>
                    <p:pic>
                      <p:nvPicPr>
                        <p:cNvPr id="88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16" y="2280"/>
                          <a:ext cx="2086" cy="29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5" name="Group 30">
              <a:extLst>
                <a:ext uri="{FF2B5EF4-FFF2-40B4-BE49-F238E27FC236}">
                  <a16:creationId xmlns:a16="http://schemas.microsoft.com/office/drawing/2014/main" id="{CDC03999-B7E9-2B70-55EC-504EB9E7C1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4" y="1891"/>
              <a:ext cx="4370" cy="314"/>
              <a:chOff x="234" y="1891"/>
              <a:chExt cx="4370" cy="314"/>
            </a:xfrm>
          </p:grpSpPr>
          <p:graphicFrame>
            <p:nvGraphicFramePr>
              <p:cNvPr id="16" name="Object 31">
                <a:extLst>
                  <a:ext uri="{FF2B5EF4-FFF2-40B4-BE49-F238E27FC236}">
                    <a16:creationId xmlns:a16="http://schemas.microsoft.com/office/drawing/2014/main" id="{CA5165F7-5D2D-BD3D-7756-4A09FB14766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700" y="1933"/>
              <a:ext cx="1089" cy="22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7" imgW="799920" imgH="164880" progId="Equation.3">
                      <p:embed/>
                    </p:oleObj>
                  </mc:Choice>
                  <mc:Fallback>
                    <p:oleObj name="公式" r:id="rId7" imgW="799920" imgH="164880" progId="Equation.3">
                      <p:embed/>
                      <p:pic>
                        <p:nvPicPr>
                          <p:cNvPr id="90" name="Object 3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00" y="1933"/>
                            <a:ext cx="1089" cy="22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" name="Object 32">
                <a:extLst>
                  <a:ext uri="{FF2B5EF4-FFF2-40B4-BE49-F238E27FC236}">
                    <a16:creationId xmlns:a16="http://schemas.microsoft.com/office/drawing/2014/main" id="{7A4FB46F-F43B-D90B-7510-D0DC56D626C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334" y="1891"/>
              <a:ext cx="1270" cy="31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9" imgW="735961" imgH="177646" progId="Equation.3">
                      <p:embed/>
                    </p:oleObj>
                  </mc:Choice>
                  <mc:Fallback>
                    <p:oleObj name="公式" r:id="rId9" imgW="735961" imgH="177646" progId="Equation.3">
                      <p:embed/>
                      <p:pic>
                        <p:nvPicPr>
                          <p:cNvPr id="91" name="Object 3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34" y="1891"/>
                            <a:ext cx="1270" cy="31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" name="Rectangle 33">
                <a:extLst>
                  <a:ext uri="{FF2B5EF4-FFF2-40B4-BE49-F238E27FC236}">
                    <a16:creationId xmlns:a16="http://schemas.microsoft.com/office/drawing/2014/main" id="{943A9FB6-68B9-6779-DE42-6AC6C4B3B4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" y="1914"/>
                <a:ext cx="1526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3366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楷体_GB2312" pitchFamily="49" charset="-122"/>
                  </a:rPr>
                  <a:t>吸收律（常用）</a:t>
                </a:r>
                <a:r>
                  <a: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</a:rPr>
                  <a:t> </a:t>
                </a:r>
              </a:p>
            </p:txBody>
          </p:sp>
        </p:grpSp>
      </p:grpSp>
      <p:grpSp>
        <p:nvGrpSpPr>
          <p:cNvPr id="19" name="Group 47">
            <a:extLst>
              <a:ext uri="{FF2B5EF4-FFF2-40B4-BE49-F238E27FC236}">
                <a16:creationId xmlns:a16="http://schemas.microsoft.com/office/drawing/2014/main" id="{511F0F6A-5BEE-568E-61B1-95299D01FF45}"/>
              </a:ext>
            </a:extLst>
          </p:cNvPr>
          <p:cNvGrpSpPr>
            <a:grpSpLocks/>
          </p:cNvGrpSpPr>
          <p:nvPr/>
        </p:nvGrpSpPr>
        <p:grpSpPr bwMode="auto">
          <a:xfrm>
            <a:off x="2247769" y="3608450"/>
            <a:ext cx="7632700" cy="720725"/>
            <a:chOff x="385" y="1253"/>
            <a:chExt cx="4808" cy="454"/>
          </a:xfrm>
        </p:grpSpPr>
        <p:sp>
          <p:nvSpPr>
            <p:cNvPr id="20" name="Text Box 13">
              <a:extLst>
                <a:ext uri="{FF2B5EF4-FFF2-40B4-BE49-F238E27FC236}">
                  <a16:creationId xmlns:a16="http://schemas.microsoft.com/office/drawing/2014/main" id="{358D1970-AB1F-424B-A385-2721F25E40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" y="1344"/>
              <a:ext cx="16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反演律</a:t>
              </a: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(</a:t>
              </a:r>
              <a:r>
                <a: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摩根定理</a:t>
              </a: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)</a:t>
              </a:r>
              <a:r>
                <a: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：</a:t>
              </a:r>
            </a:p>
          </p:txBody>
        </p:sp>
        <p:grpSp>
          <p:nvGrpSpPr>
            <p:cNvPr id="21" name="Group 14">
              <a:extLst>
                <a:ext uri="{FF2B5EF4-FFF2-40B4-BE49-F238E27FC236}">
                  <a16:creationId xmlns:a16="http://schemas.microsoft.com/office/drawing/2014/main" id="{65B5CE62-56CE-F6F7-4A9A-A13A90CEB5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4" y="1373"/>
              <a:ext cx="1296" cy="288"/>
              <a:chOff x="3539" y="2741"/>
              <a:chExt cx="1296" cy="288"/>
            </a:xfrm>
          </p:grpSpPr>
          <p:sp>
            <p:nvSpPr>
              <p:cNvPr id="28" name="Text Box 15">
                <a:extLst>
                  <a:ext uri="{FF2B5EF4-FFF2-40B4-BE49-F238E27FC236}">
                    <a16:creationId xmlns:a16="http://schemas.microsoft.com/office/drawing/2014/main" id="{EBFBC34E-A415-1B30-2C36-8A8A0799460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39" y="2741"/>
                <a:ext cx="129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rIns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1" i="1" u="none" strike="noStrike" kern="0" cap="none" spc="0" normalizeH="0" baseline="0" noProof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-方正超大字符集" pitchFamily="65" charset="-122"/>
                  </a:rPr>
                  <a:t>AB</a:t>
                </a:r>
                <a:r>
                  <a:rPr kumimoji="1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-方正超大字符集" pitchFamily="65" charset="-122"/>
                  </a:rPr>
                  <a:t> = </a:t>
                </a:r>
                <a:r>
                  <a:rPr kumimoji="1" lang="en-US" altLang="zh-CN" sz="2400" b="1" i="1" u="none" strike="noStrike" kern="0" cap="none" spc="0" normalizeH="0" baseline="0" noProof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-方正超大字符集" pitchFamily="65" charset="-122"/>
                  </a:rPr>
                  <a:t>A </a:t>
                </a:r>
                <a:r>
                  <a:rPr kumimoji="1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-方正超大字符集" pitchFamily="65" charset="-122"/>
                  </a:rPr>
                  <a:t>+ </a:t>
                </a:r>
                <a:r>
                  <a:rPr kumimoji="1" lang="en-US" altLang="zh-CN" sz="2400" b="1" i="1" u="none" strike="noStrike" kern="0" cap="none" spc="0" normalizeH="0" baseline="0" noProof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-方正超大字符集" pitchFamily="65" charset="-122"/>
                  </a:rPr>
                  <a:t>B</a:t>
                </a:r>
                <a:r>
                  <a:rPr kumimoji="1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-方正超大字符集" pitchFamily="65" charset="-122"/>
                  </a:rPr>
                  <a:t> </a:t>
                </a:r>
              </a:p>
            </p:txBody>
          </p:sp>
          <p:sp>
            <p:nvSpPr>
              <p:cNvPr id="29" name="Line 16">
                <a:extLst>
                  <a:ext uri="{FF2B5EF4-FFF2-40B4-BE49-F238E27FC236}">
                    <a16:creationId xmlns:a16="http://schemas.microsoft.com/office/drawing/2014/main" id="{2DAC4D7A-E7CC-9076-C76D-9DFFDE5CE8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80" y="2796"/>
                <a:ext cx="212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rIns="0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</a:endParaRPr>
              </a:p>
            </p:txBody>
          </p:sp>
          <p:sp>
            <p:nvSpPr>
              <p:cNvPr id="30" name="Line 17">
                <a:extLst>
                  <a:ext uri="{FF2B5EF4-FFF2-40B4-BE49-F238E27FC236}">
                    <a16:creationId xmlns:a16="http://schemas.microsoft.com/office/drawing/2014/main" id="{936D39BF-67E7-DB74-866A-D54E43AAF9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97" y="2796"/>
                <a:ext cx="144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rIns="0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</a:endParaRPr>
              </a:p>
            </p:txBody>
          </p:sp>
          <p:sp>
            <p:nvSpPr>
              <p:cNvPr id="31" name="Line 18">
                <a:extLst>
                  <a:ext uri="{FF2B5EF4-FFF2-40B4-BE49-F238E27FC236}">
                    <a16:creationId xmlns:a16="http://schemas.microsoft.com/office/drawing/2014/main" id="{AFB66E59-EBFB-AB4D-D019-EB28526C28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3" y="2796"/>
                <a:ext cx="144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rIns="0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</a:endParaRPr>
              </a:p>
            </p:txBody>
          </p:sp>
        </p:grpSp>
        <p:grpSp>
          <p:nvGrpSpPr>
            <p:cNvPr id="22" name="Group 19">
              <a:extLst>
                <a:ext uri="{FF2B5EF4-FFF2-40B4-BE49-F238E27FC236}">
                  <a16:creationId xmlns:a16="http://schemas.microsoft.com/office/drawing/2014/main" id="{9B83DB2D-91A8-F8DB-0758-C016591BAD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74" y="1373"/>
              <a:ext cx="1296" cy="288"/>
              <a:chOff x="3539" y="2405"/>
              <a:chExt cx="1296" cy="288"/>
            </a:xfrm>
          </p:grpSpPr>
          <p:sp>
            <p:nvSpPr>
              <p:cNvPr id="24" name="Text Box 20">
                <a:extLst>
                  <a:ext uri="{FF2B5EF4-FFF2-40B4-BE49-F238E27FC236}">
                    <a16:creationId xmlns:a16="http://schemas.microsoft.com/office/drawing/2014/main" id="{67D768E3-D557-E718-100F-00BB37639A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39" y="2405"/>
                <a:ext cx="129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rIns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1" i="1" u="none" strike="noStrike" kern="0" cap="none" spc="0" normalizeH="0" baseline="0" noProof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-方正超大字符集" pitchFamily="65" charset="-122"/>
                  </a:rPr>
                  <a:t>A</a:t>
                </a:r>
                <a:r>
                  <a:rPr kumimoji="1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-方正超大字符集" pitchFamily="65" charset="-122"/>
                  </a:rPr>
                  <a:t> + </a:t>
                </a:r>
                <a:r>
                  <a:rPr kumimoji="1" lang="en-US" altLang="zh-CN" sz="2400" b="1" i="1" u="none" strike="noStrike" kern="0" cap="none" spc="0" normalizeH="0" baseline="0" noProof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-方正超大字符集" pitchFamily="65" charset="-122"/>
                  </a:rPr>
                  <a:t>B</a:t>
                </a:r>
                <a:r>
                  <a:rPr kumimoji="1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-方正超大字符集" pitchFamily="65" charset="-122"/>
                  </a:rPr>
                  <a:t> = </a:t>
                </a:r>
                <a:r>
                  <a:rPr kumimoji="1" lang="en-US" altLang="zh-CN" sz="2400" b="1" i="1" u="none" strike="noStrike" kern="0" cap="none" spc="0" normalizeH="0" baseline="0" noProof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-方正超大字符集" pitchFamily="65" charset="-122"/>
                  </a:rPr>
                  <a:t>A </a:t>
                </a:r>
                <a:r>
                  <a:rPr kumimoji="1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-方正超大字符集" pitchFamily="65" charset="-122"/>
                  </a:rPr>
                  <a:t>·  </a:t>
                </a:r>
                <a:r>
                  <a:rPr kumimoji="1" lang="en-US" altLang="zh-CN" sz="2400" b="1" i="1" u="none" strike="noStrike" kern="0" cap="none" spc="0" normalizeH="0" baseline="0" noProof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-方正超大字符集" pitchFamily="65" charset="-122"/>
                  </a:rPr>
                  <a:t>B</a:t>
                </a:r>
              </a:p>
            </p:txBody>
          </p:sp>
          <p:sp>
            <p:nvSpPr>
              <p:cNvPr id="25" name="Line 21">
                <a:extLst>
                  <a:ext uri="{FF2B5EF4-FFF2-40B4-BE49-F238E27FC236}">
                    <a16:creationId xmlns:a16="http://schemas.microsoft.com/office/drawing/2014/main" id="{C0175D58-8244-00F8-7BB4-E2FE0CDAE8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77" y="2460"/>
                <a:ext cx="432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rIns="0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</a:endParaRPr>
              </a:p>
            </p:txBody>
          </p:sp>
          <p:sp>
            <p:nvSpPr>
              <p:cNvPr id="26" name="Line 22">
                <a:extLst>
                  <a:ext uri="{FF2B5EF4-FFF2-40B4-BE49-F238E27FC236}">
                    <a16:creationId xmlns:a16="http://schemas.microsoft.com/office/drawing/2014/main" id="{339E8CC3-B476-E9A4-F0DE-55D5963DAF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4" y="2460"/>
                <a:ext cx="144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rIns="0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</a:endParaRPr>
              </a:p>
            </p:txBody>
          </p:sp>
          <p:sp>
            <p:nvSpPr>
              <p:cNvPr id="27" name="Line 23">
                <a:extLst>
                  <a:ext uri="{FF2B5EF4-FFF2-40B4-BE49-F238E27FC236}">
                    <a16:creationId xmlns:a16="http://schemas.microsoft.com/office/drawing/2014/main" id="{50E5CBEA-C649-7D3C-66DF-DC9559B5DA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1" y="2460"/>
                <a:ext cx="144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rIns="0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</a:endParaRPr>
              </a:p>
            </p:txBody>
          </p:sp>
        </p:grpSp>
        <p:sp>
          <p:nvSpPr>
            <p:cNvPr id="23" name="Rectangle 46">
              <a:extLst>
                <a:ext uri="{FF2B5EF4-FFF2-40B4-BE49-F238E27FC236}">
                  <a16:creationId xmlns:a16="http://schemas.microsoft.com/office/drawing/2014/main" id="{777C5E10-081A-5C5D-ECC5-89FDE0159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" y="1253"/>
              <a:ext cx="4808" cy="454"/>
            </a:xfrm>
            <a:prstGeom prst="rect">
              <a:avLst/>
            </a:prstGeom>
            <a:solidFill>
              <a:srgbClr val="FFFFFF">
                <a:alpha val="999"/>
              </a:srgbClr>
            </a:solidFill>
            <a:ln w="28575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43336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604CA-7564-EB5C-267B-4ECE4ED24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734614DC-C14E-DDCF-F866-70A1EFEE1A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2444882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常见化简题型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9840FB-AABA-4B22-3FD0-6F6CFE022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49" y="1403431"/>
            <a:ext cx="9300856" cy="191105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D12C73E-5C38-9A26-BE8B-7A78E4964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449" y="3833939"/>
            <a:ext cx="8889242" cy="205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345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CD4C0-585D-9175-4DA7-E6CD6F6BC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7214C838-8F2E-585B-CA86-A3ABDA47C4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3889188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化简方法（</a:t>
            </a:r>
            <a:r>
              <a:rPr lang="en-US" altLang="zh-CN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种 记忆）</a:t>
            </a:r>
          </a:p>
        </p:txBody>
      </p:sp>
      <p:graphicFrame>
        <p:nvGraphicFramePr>
          <p:cNvPr id="4" name="Object 59">
            <a:extLst>
              <a:ext uri="{FF2B5EF4-FFF2-40B4-BE49-F238E27FC236}">
                <a16:creationId xmlns:a16="http://schemas.microsoft.com/office/drawing/2014/main" id="{09844A78-4F57-935F-194B-03F842AE07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3423606"/>
              </p:ext>
            </p:extLst>
          </p:nvPr>
        </p:nvGraphicFramePr>
        <p:xfrm>
          <a:off x="3757239" y="1643890"/>
          <a:ext cx="1167840" cy="406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83920" imgH="203040" progId="Equation.DSMT4">
                  <p:embed/>
                </p:oleObj>
              </mc:Choice>
              <mc:Fallback>
                <p:oleObj name="Equation" r:id="rId3" imgW="583920" imgH="203040" progId="Equation.DSMT4">
                  <p:embed/>
                  <p:pic>
                    <p:nvPicPr>
                      <p:cNvPr id="123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7239" y="1643890"/>
                        <a:ext cx="1167840" cy="406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60">
            <a:extLst>
              <a:ext uri="{FF2B5EF4-FFF2-40B4-BE49-F238E27FC236}">
                <a16:creationId xmlns:a16="http://schemas.microsoft.com/office/drawing/2014/main" id="{802B15D2-C11C-2564-FBA0-B56C0FF86A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6370" y="1615315"/>
            <a:ext cx="1317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并项法</a:t>
            </a:r>
            <a:r>
              <a:rPr lang="en-US" altLang="zh-CN" sz="2400" b="1" dirty="0">
                <a:solidFill>
                  <a:srgbClr val="0000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:</a:t>
            </a:r>
            <a:r>
              <a:rPr lang="en-US" altLang="zh-CN" sz="2400" b="1" dirty="0">
                <a:solidFill>
                  <a:srgbClr val="0000CC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</a:p>
        </p:txBody>
      </p:sp>
      <p:grpSp>
        <p:nvGrpSpPr>
          <p:cNvPr id="6" name="Group 61">
            <a:extLst>
              <a:ext uri="{FF2B5EF4-FFF2-40B4-BE49-F238E27FC236}">
                <a16:creationId xmlns:a16="http://schemas.microsoft.com/office/drawing/2014/main" id="{259884BF-3448-F70E-F55E-CDB3C5FFCF19}"/>
              </a:ext>
            </a:extLst>
          </p:cNvPr>
          <p:cNvGrpSpPr>
            <a:grpSpLocks/>
          </p:cNvGrpSpPr>
          <p:nvPr/>
        </p:nvGrpSpPr>
        <p:grpSpPr bwMode="auto">
          <a:xfrm>
            <a:off x="5224165" y="1542289"/>
            <a:ext cx="5279076" cy="570976"/>
            <a:chOff x="1434" y="1040"/>
            <a:chExt cx="3167" cy="294"/>
          </a:xfrm>
        </p:grpSpPr>
        <p:graphicFrame>
          <p:nvGraphicFramePr>
            <p:cNvPr id="7" name="Object 62">
              <a:extLst>
                <a:ext uri="{FF2B5EF4-FFF2-40B4-BE49-F238E27FC236}">
                  <a16:creationId xmlns:a16="http://schemas.microsoft.com/office/drawing/2014/main" id="{FF5DC77A-E593-6ADC-F223-60CA6C868F9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52983855"/>
                </p:ext>
              </p:extLst>
            </p:nvPr>
          </p:nvGraphicFramePr>
          <p:xfrm>
            <a:off x="1434" y="1082"/>
            <a:ext cx="1520" cy="2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5" imgW="1206360" imgH="203040" progId="Equation.3">
                    <p:embed/>
                  </p:oleObj>
                </mc:Choice>
                <mc:Fallback>
                  <p:oleObj name="公式" r:id="rId5" imgW="1206360" imgH="203040" progId="Equation.3">
                    <p:embed/>
                    <p:pic>
                      <p:nvPicPr>
                        <p:cNvPr id="126" name="Object 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34" y="1082"/>
                          <a:ext cx="1520" cy="2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Line 63">
              <a:extLst>
                <a:ext uri="{FF2B5EF4-FFF2-40B4-BE49-F238E27FC236}">
                  <a16:creationId xmlns:a16="http://schemas.microsoft.com/office/drawing/2014/main" id="{E629142C-B086-C035-905B-DF75AC51D9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25" y="1300"/>
              <a:ext cx="170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9" name="Line 64">
              <a:extLst>
                <a:ext uri="{FF2B5EF4-FFF2-40B4-BE49-F238E27FC236}">
                  <a16:creationId xmlns:a16="http://schemas.microsoft.com/office/drawing/2014/main" id="{DB19CEB1-DC6E-286B-B71E-D90BAB3073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6" y="1300"/>
              <a:ext cx="170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graphicFrame>
          <p:nvGraphicFramePr>
            <p:cNvPr id="10" name="Object 65">
              <a:extLst>
                <a:ext uri="{FF2B5EF4-FFF2-40B4-BE49-F238E27FC236}">
                  <a16:creationId xmlns:a16="http://schemas.microsoft.com/office/drawing/2014/main" id="{1CB85880-AF43-D74E-C2C5-9EEC3887971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18327315"/>
                </p:ext>
              </p:extLst>
            </p:nvPr>
          </p:nvGraphicFramePr>
          <p:xfrm>
            <a:off x="2963" y="1040"/>
            <a:ext cx="1638" cy="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7" imgW="1091880" imgH="228600" progId="Equation.3">
                    <p:embed/>
                  </p:oleObj>
                </mc:Choice>
                <mc:Fallback>
                  <p:oleObj name="公式" r:id="rId7" imgW="1091880" imgH="228600" progId="Equation.3">
                    <p:embed/>
                    <p:pic>
                      <p:nvPicPr>
                        <p:cNvPr id="129" name="Object 6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63" y="1040"/>
                          <a:ext cx="1638" cy="2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" name="Object 67">
            <a:extLst>
              <a:ext uri="{FF2B5EF4-FFF2-40B4-BE49-F238E27FC236}">
                <a16:creationId xmlns:a16="http://schemas.microsoft.com/office/drawing/2014/main" id="{BCCD7009-7880-C602-0540-4BC3BD6307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6499983"/>
              </p:ext>
            </p:extLst>
          </p:nvPr>
        </p:nvGraphicFramePr>
        <p:xfrm>
          <a:off x="3910162" y="4278593"/>
          <a:ext cx="1169987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34680" imgH="203040" progId="Equation.DSMT4">
                  <p:embed/>
                </p:oleObj>
              </mc:Choice>
              <mc:Fallback>
                <p:oleObj name="Equation" r:id="rId9" imgW="634680" imgH="203040" progId="Equation.DSMT4">
                  <p:embed/>
                  <p:pic>
                    <p:nvPicPr>
                      <p:cNvPr id="13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0162" y="4278593"/>
                        <a:ext cx="1169987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68">
            <a:extLst>
              <a:ext uri="{FF2B5EF4-FFF2-40B4-BE49-F238E27FC236}">
                <a16:creationId xmlns:a16="http://schemas.microsoft.com/office/drawing/2014/main" id="{F388C866-0FF0-6028-43B2-7088F62440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1471560"/>
              </p:ext>
            </p:extLst>
          </p:nvPr>
        </p:nvGraphicFramePr>
        <p:xfrm>
          <a:off x="8788561" y="3229194"/>
          <a:ext cx="1417637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787320" imgH="203040" progId="Equation.DSMT4">
                  <p:embed/>
                </p:oleObj>
              </mc:Choice>
              <mc:Fallback>
                <p:oleObj name="Equation" r:id="rId11" imgW="787320" imgH="203040" progId="Equation.DSMT4">
                  <p:embed/>
                  <p:pic>
                    <p:nvPicPr>
                      <p:cNvPr id="131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88561" y="3229194"/>
                        <a:ext cx="1417637" cy="365125"/>
                      </a:xfrm>
                      <a:prstGeom prst="rect">
                        <a:avLst/>
                      </a:prstGeom>
                      <a:solidFill>
                        <a:srgbClr val="0066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69">
            <a:extLst>
              <a:ext uri="{FF2B5EF4-FFF2-40B4-BE49-F238E27FC236}">
                <a16:creationId xmlns:a16="http://schemas.microsoft.com/office/drawing/2014/main" id="{C18BA5CA-786C-CA15-FF54-8F4AF0DC7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6370" y="2190361"/>
            <a:ext cx="1538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0000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吸收法：</a:t>
            </a:r>
            <a:r>
              <a:rPr lang="zh-CN" altLang="en-US" sz="2400" b="1">
                <a:solidFill>
                  <a:srgbClr val="0000CC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</a:p>
        </p:txBody>
      </p:sp>
      <p:sp>
        <p:nvSpPr>
          <p:cNvPr id="14" name="Rectangle 70">
            <a:extLst>
              <a:ext uri="{FF2B5EF4-FFF2-40B4-BE49-F238E27FC236}">
                <a16:creationId xmlns:a16="http://schemas.microsoft.com/office/drawing/2014/main" id="{0EA6059A-B24F-BE7A-7DB7-460327DE1A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140" y="2190361"/>
            <a:ext cx="17541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i="1" dirty="0">
                <a:solidFill>
                  <a:srgbClr val="000099"/>
                </a:solidFill>
                <a:latin typeface="Times New Roman" panose="02020603050405020304" pitchFamily="18" charset="0"/>
              </a:rPr>
              <a:t>A </a:t>
            </a:r>
            <a:r>
              <a:rPr lang="en-US" altLang="zh-CN" sz="24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+ </a:t>
            </a:r>
            <a:r>
              <a:rPr lang="en-US" altLang="zh-CN" sz="2400" b="1" i="1" dirty="0">
                <a:solidFill>
                  <a:srgbClr val="000099"/>
                </a:solidFill>
                <a:latin typeface="Times New Roman" panose="02020603050405020304" pitchFamily="18" charset="0"/>
              </a:rPr>
              <a:t>AB</a:t>
            </a:r>
            <a:r>
              <a:rPr lang="en-US" altLang="zh-CN" sz="24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 = </a:t>
            </a:r>
            <a:r>
              <a:rPr lang="en-US" altLang="zh-CN" sz="2400" b="1" i="1" dirty="0">
                <a:solidFill>
                  <a:srgbClr val="000099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5" name="Rectangle 71">
            <a:extLst>
              <a:ext uri="{FF2B5EF4-FFF2-40B4-BE49-F238E27FC236}">
                <a16:creationId xmlns:a16="http://schemas.microsoft.com/office/drawing/2014/main" id="{6E8038DF-0EC0-E366-4771-34299A1F1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6370" y="2730421"/>
            <a:ext cx="1538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0000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消去法</a:t>
            </a:r>
            <a:r>
              <a:rPr lang="zh-CN" altLang="en-US" sz="2400" b="1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 </a:t>
            </a:r>
          </a:p>
        </p:txBody>
      </p:sp>
      <p:graphicFrame>
        <p:nvGraphicFramePr>
          <p:cNvPr id="16" name="Object 72">
            <a:extLst>
              <a:ext uri="{FF2B5EF4-FFF2-40B4-BE49-F238E27FC236}">
                <a16:creationId xmlns:a16="http://schemas.microsoft.com/office/drawing/2014/main" id="{9997CBDC-06D2-2DA8-47A9-8DA38A53E0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0773891"/>
              </p:ext>
            </p:extLst>
          </p:nvPr>
        </p:nvGraphicFramePr>
        <p:xfrm>
          <a:off x="3787902" y="2736775"/>
          <a:ext cx="2179637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054080" imgH="190440" progId="Equation.DSMT4">
                  <p:embed/>
                </p:oleObj>
              </mc:Choice>
              <mc:Fallback>
                <p:oleObj name="Equation" r:id="rId13" imgW="1054080" imgH="190440" progId="Equation.DSMT4">
                  <p:embed/>
                  <p:pic>
                    <p:nvPicPr>
                      <p:cNvPr id="135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7902" y="2736775"/>
                        <a:ext cx="2179637" cy="398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73">
            <a:extLst>
              <a:ext uri="{FF2B5EF4-FFF2-40B4-BE49-F238E27FC236}">
                <a16:creationId xmlns:a16="http://schemas.microsoft.com/office/drawing/2014/main" id="{3E065BC8-2166-663C-E7A3-C0385B4D49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9649222"/>
              </p:ext>
            </p:extLst>
          </p:nvPr>
        </p:nvGraphicFramePr>
        <p:xfrm>
          <a:off x="3892165" y="3734454"/>
          <a:ext cx="1701360" cy="431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850680" imgH="215640" progId="Equation.DSMT4">
                  <p:embed/>
                </p:oleObj>
              </mc:Choice>
              <mc:Fallback>
                <p:oleObj name="Equation" r:id="rId15" imgW="850680" imgH="215640" progId="Equation.DSMT4">
                  <p:embed/>
                  <p:pic>
                    <p:nvPicPr>
                      <p:cNvPr id="136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2165" y="3734454"/>
                        <a:ext cx="1701360" cy="4312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74">
            <a:extLst>
              <a:ext uri="{FF2B5EF4-FFF2-40B4-BE49-F238E27FC236}">
                <a16:creationId xmlns:a16="http://schemas.microsoft.com/office/drawing/2014/main" id="{46A254D1-3EA6-35E2-B1E5-31E9BB16EB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7921822"/>
              </p:ext>
            </p:extLst>
          </p:nvPr>
        </p:nvGraphicFramePr>
        <p:xfrm>
          <a:off x="5611428" y="3815423"/>
          <a:ext cx="1295280" cy="354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47640" imgH="177480" progId="Equation.DSMT4">
                  <p:embed/>
                </p:oleObj>
              </mc:Choice>
              <mc:Fallback>
                <p:oleObj name="Equation" r:id="rId17" imgW="647640" imgH="177480" progId="Equation.DSMT4">
                  <p:embed/>
                  <p:pic>
                    <p:nvPicPr>
                      <p:cNvPr id="137" name="Object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1428" y="3815423"/>
                        <a:ext cx="1295280" cy="3549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75">
            <a:extLst>
              <a:ext uri="{FF2B5EF4-FFF2-40B4-BE49-F238E27FC236}">
                <a16:creationId xmlns:a16="http://schemas.microsoft.com/office/drawing/2014/main" id="{969207EE-0B00-01BD-6F58-48B16FB0FE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6370" y="4276361"/>
            <a:ext cx="156966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00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400" b="1" dirty="0">
                <a:solidFill>
                  <a:srgbClr val="0000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配项法</a:t>
            </a:r>
            <a:r>
              <a:rPr lang="zh-CN" altLang="en-US" sz="2400" b="1" dirty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 </a:t>
            </a:r>
          </a:p>
        </p:txBody>
      </p:sp>
      <p:graphicFrame>
        <p:nvGraphicFramePr>
          <p:cNvPr id="20" name="Object 76">
            <a:extLst>
              <a:ext uri="{FF2B5EF4-FFF2-40B4-BE49-F238E27FC236}">
                <a16:creationId xmlns:a16="http://schemas.microsoft.com/office/drawing/2014/main" id="{2C675B0B-79AF-F86E-2777-F09BF92D5D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5808131"/>
              </p:ext>
            </p:extLst>
          </p:nvPr>
        </p:nvGraphicFramePr>
        <p:xfrm>
          <a:off x="3828677" y="6190663"/>
          <a:ext cx="1473120" cy="406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736560" imgH="203040" progId="Equation.DSMT4">
                  <p:embed/>
                </p:oleObj>
              </mc:Choice>
              <mc:Fallback>
                <p:oleObj name="Equation" r:id="rId19" imgW="736560" imgH="203040" progId="Equation.DSMT4">
                  <p:embed/>
                  <p:pic>
                    <p:nvPicPr>
                      <p:cNvPr id="139" name="Object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8677" y="6190663"/>
                        <a:ext cx="1473120" cy="4060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Group 77">
            <a:extLst>
              <a:ext uri="{FF2B5EF4-FFF2-40B4-BE49-F238E27FC236}">
                <a16:creationId xmlns:a16="http://schemas.microsoft.com/office/drawing/2014/main" id="{15D73B27-E9FE-3D3F-3F7D-EF674A927C8A}"/>
              </a:ext>
            </a:extLst>
          </p:cNvPr>
          <p:cNvGrpSpPr>
            <a:grpSpLocks/>
          </p:cNvGrpSpPr>
          <p:nvPr/>
        </p:nvGrpSpPr>
        <p:grpSpPr bwMode="auto">
          <a:xfrm>
            <a:off x="5593977" y="2196714"/>
            <a:ext cx="4386263" cy="503238"/>
            <a:chOff x="1437" y="1678"/>
            <a:chExt cx="2763" cy="317"/>
          </a:xfrm>
        </p:grpSpPr>
        <p:graphicFrame>
          <p:nvGraphicFramePr>
            <p:cNvPr id="22" name="Object 78">
              <a:extLst>
                <a:ext uri="{FF2B5EF4-FFF2-40B4-BE49-F238E27FC236}">
                  <a16:creationId xmlns:a16="http://schemas.microsoft.com/office/drawing/2014/main" id="{0E066C5D-0FAA-710E-8016-1FB50642A91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8168922"/>
                </p:ext>
              </p:extLst>
            </p:nvPr>
          </p:nvGraphicFramePr>
          <p:xfrm>
            <a:off x="1437" y="1678"/>
            <a:ext cx="2763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1993680" imgH="228600" progId="Equation.3">
                    <p:embed/>
                  </p:oleObj>
                </mc:Choice>
                <mc:Fallback>
                  <p:oleObj name="Equation" r:id="rId21" imgW="1993680" imgH="228600" progId="Equation.3">
                    <p:embed/>
                    <p:pic>
                      <p:nvPicPr>
                        <p:cNvPr id="141" name="Object 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37" y="1678"/>
                          <a:ext cx="2763" cy="31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Line 79">
              <a:extLst>
                <a:ext uri="{FF2B5EF4-FFF2-40B4-BE49-F238E27FC236}">
                  <a16:creationId xmlns:a16="http://schemas.microsoft.com/office/drawing/2014/main" id="{4F253DCC-1240-9436-3B2B-C3AE1DF7AC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1" y="1946"/>
              <a:ext cx="283" cy="0"/>
            </a:xfrm>
            <a:prstGeom prst="line">
              <a:avLst/>
            </a:prstGeom>
            <a:noFill/>
            <a:ln w="254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24" name="Line 80">
              <a:extLst>
                <a:ext uri="{FF2B5EF4-FFF2-40B4-BE49-F238E27FC236}">
                  <a16:creationId xmlns:a16="http://schemas.microsoft.com/office/drawing/2014/main" id="{97A9DA38-7062-BE23-EF30-D551037C9B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1946"/>
              <a:ext cx="283" cy="0"/>
            </a:xfrm>
            <a:prstGeom prst="line">
              <a:avLst/>
            </a:prstGeom>
            <a:noFill/>
            <a:ln w="254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</p:grpSp>
      <p:graphicFrame>
        <p:nvGraphicFramePr>
          <p:cNvPr id="25" name="Object 81">
            <a:extLst>
              <a:ext uri="{FF2B5EF4-FFF2-40B4-BE49-F238E27FC236}">
                <a16:creationId xmlns:a16="http://schemas.microsoft.com/office/drawing/2014/main" id="{4E066D0E-F6F7-1FB9-402F-CE4702F28C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2830751"/>
              </p:ext>
            </p:extLst>
          </p:nvPr>
        </p:nvGraphicFramePr>
        <p:xfrm>
          <a:off x="6286537" y="3213021"/>
          <a:ext cx="2286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143000" imgH="228600" progId="Equation.DSMT4">
                  <p:embed/>
                </p:oleObj>
              </mc:Choice>
              <mc:Fallback>
                <p:oleObj name="Equation" r:id="rId23" imgW="1143000" imgH="228600" progId="Equation.DSMT4">
                  <p:embed/>
                  <p:pic>
                    <p:nvPicPr>
                      <p:cNvPr id="144" name="Object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37" y="3213021"/>
                        <a:ext cx="22860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" name="Group 82">
            <a:extLst>
              <a:ext uri="{FF2B5EF4-FFF2-40B4-BE49-F238E27FC236}">
                <a16:creationId xmlns:a16="http://schemas.microsoft.com/office/drawing/2014/main" id="{36946FE6-6311-5B45-F8A9-E35A590B2FC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630649" y="3238421"/>
            <a:ext cx="2565400" cy="406400"/>
            <a:chOff x="1434" y="2156"/>
            <a:chExt cx="1616" cy="256"/>
          </a:xfrm>
        </p:grpSpPr>
        <p:graphicFrame>
          <p:nvGraphicFramePr>
            <p:cNvPr id="27" name="Object 83">
              <a:extLst>
                <a:ext uri="{FF2B5EF4-FFF2-40B4-BE49-F238E27FC236}">
                  <a16:creationId xmlns:a16="http://schemas.microsoft.com/office/drawing/2014/main" id="{62CC4C47-DD2F-6F03-0E49-3DAA3F77079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32908357"/>
                </p:ext>
              </p:extLst>
            </p:nvPr>
          </p:nvGraphicFramePr>
          <p:xfrm>
            <a:off x="1434" y="2156"/>
            <a:ext cx="1616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5" imgW="1282680" imgH="203040" progId="Equation.DSMT4">
                    <p:embed/>
                  </p:oleObj>
                </mc:Choice>
                <mc:Fallback>
                  <p:oleObj name="Equation" r:id="rId25" imgW="1282680" imgH="203040" progId="Equation.DSMT4">
                    <p:embed/>
                    <p:pic>
                      <p:nvPicPr>
                        <p:cNvPr id="146" name="Object 8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34" y="2156"/>
                          <a:ext cx="1616" cy="25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" name="Line 84">
              <a:extLst>
                <a:ext uri="{FF2B5EF4-FFF2-40B4-BE49-F238E27FC236}">
                  <a16:creationId xmlns:a16="http://schemas.microsoft.com/office/drawing/2014/main" id="{A4C3DDD8-9CC8-7038-9007-8656DAFC5B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2412"/>
              <a:ext cx="283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29" name="Line 85">
              <a:extLst>
                <a:ext uri="{FF2B5EF4-FFF2-40B4-BE49-F238E27FC236}">
                  <a16:creationId xmlns:a16="http://schemas.microsoft.com/office/drawing/2014/main" id="{0FC9DB71-D2CA-BD1F-8D4A-8DA1799B39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7" y="2412"/>
              <a:ext cx="283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</p:grpSp>
      <p:grpSp>
        <p:nvGrpSpPr>
          <p:cNvPr id="30" name="Group 86">
            <a:extLst>
              <a:ext uri="{FF2B5EF4-FFF2-40B4-BE49-F238E27FC236}">
                <a16:creationId xmlns:a16="http://schemas.microsoft.com/office/drawing/2014/main" id="{728279EC-AF74-4F2C-0E39-F2A7B78726B4}"/>
              </a:ext>
            </a:extLst>
          </p:cNvPr>
          <p:cNvGrpSpPr>
            <a:grpSpLocks/>
          </p:cNvGrpSpPr>
          <p:nvPr/>
        </p:nvGrpSpPr>
        <p:grpSpPr bwMode="auto">
          <a:xfrm>
            <a:off x="7240389" y="3752771"/>
            <a:ext cx="1979613" cy="457200"/>
            <a:chOff x="2285" y="3833"/>
            <a:chExt cx="1247" cy="288"/>
          </a:xfrm>
        </p:grpSpPr>
        <p:sp>
          <p:nvSpPr>
            <p:cNvPr id="31" name="Text Box 87">
              <a:extLst>
                <a:ext uri="{FF2B5EF4-FFF2-40B4-BE49-F238E27FC236}">
                  <a16:creationId xmlns:a16="http://schemas.microsoft.com/office/drawing/2014/main" id="{9FBF6FF0-F2C3-CD69-BB16-CD6660D9E9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5" y="3833"/>
              <a:ext cx="1247" cy="288"/>
            </a:xfrm>
            <a:prstGeom prst="rect">
              <a:avLst/>
            </a:prstGeom>
            <a:solidFill>
              <a:srgbClr val="0066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algn="l"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algn="l"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algn="l"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algn="l"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28600" algn="l"/>
                </a:tabLst>
                <a:defRPr/>
              </a:pPr>
              <a:r>
                <a:rPr kumimoji="0" lang="en-US" altLang="zh-CN" sz="2400" b="1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A+AB=A+B</a:t>
              </a:r>
            </a:p>
          </p:txBody>
        </p:sp>
        <p:sp>
          <p:nvSpPr>
            <p:cNvPr id="32" name="Line 88">
              <a:extLst>
                <a:ext uri="{FF2B5EF4-FFF2-40B4-BE49-F238E27FC236}">
                  <a16:creationId xmlns:a16="http://schemas.microsoft.com/office/drawing/2014/main" id="{D587CC40-F201-57F4-8CAE-DBF77DE5C3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3" y="3861"/>
              <a:ext cx="142" cy="0"/>
            </a:xfrm>
            <a:prstGeom prst="line">
              <a:avLst/>
            </a:prstGeom>
            <a:noFill/>
            <a:ln w="254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</p:grpSp>
      <p:grpSp>
        <p:nvGrpSpPr>
          <p:cNvPr id="33" name="Group 89">
            <a:extLst>
              <a:ext uri="{FF2B5EF4-FFF2-40B4-BE49-F238E27FC236}">
                <a16:creationId xmlns:a16="http://schemas.microsoft.com/office/drawing/2014/main" id="{142591ED-C29A-40E0-E550-7B2F1463FED0}"/>
              </a:ext>
            </a:extLst>
          </p:cNvPr>
          <p:cNvGrpSpPr>
            <a:grpSpLocks/>
          </p:cNvGrpSpPr>
          <p:nvPr/>
        </p:nvGrpSpPr>
        <p:grpSpPr bwMode="auto">
          <a:xfrm>
            <a:off x="3557215" y="4711986"/>
            <a:ext cx="6002338" cy="457200"/>
            <a:chOff x="1434" y="3042"/>
            <a:chExt cx="3781" cy="288"/>
          </a:xfrm>
        </p:grpSpPr>
        <p:graphicFrame>
          <p:nvGraphicFramePr>
            <p:cNvPr id="34" name="Object 90">
              <a:extLst>
                <a:ext uri="{FF2B5EF4-FFF2-40B4-BE49-F238E27FC236}">
                  <a16:creationId xmlns:a16="http://schemas.microsoft.com/office/drawing/2014/main" id="{03A31FA2-D6CB-69BB-70DA-D9D9B1732D6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31402381"/>
                </p:ext>
              </p:extLst>
            </p:nvPr>
          </p:nvGraphicFramePr>
          <p:xfrm>
            <a:off x="1434" y="3072"/>
            <a:ext cx="1632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7" imgW="1295280" imgH="203040" progId="Equation.3">
                    <p:embed/>
                  </p:oleObj>
                </mc:Choice>
                <mc:Fallback>
                  <p:oleObj name="公式" r:id="rId27" imgW="1295280" imgH="203040" progId="Equation.3">
                    <p:embed/>
                    <p:pic>
                      <p:nvPicPr>
                        <p:cNvPr id="153" name="Object 9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34" y="3072"/>
                          <a:ext cx="1632" cy="25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Object 91">
              <a:extLst>
                <a:ext uri="{FF2B5EF4-FFF2-40B4-BE49-F238E27FC236}">
                  <a16:creationId xmlns:a16="http://schemas.microsoft.com/office/drawing/2014/main" id="{33C3A834-99D4-A132-8CC9-F7A5747D5B2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30582676"/>
                </p:ext>
              </p:extLst>
            </p:nvPr>
          </p:nvGraphicFramePr>
          <p:xfrm>
            <a:off x="3135" y="3042"/>
            <a:ext cx="2080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9" imgW="1650960" imgH="228600" progId="Equation.3">
                    <p:embed/>
                  </p:oleObj>
                </mc:Choice>
                <mc:Fallback>
                  <p:oleObj name="公式" r:id="rId29" imgW="1650960" imgH="228600" progId="Equation.3">
                    <p:embed/>
                    <p:pic>
                      <p:nvPicPr>
                        <p:cNvPr id="154" name="Object 9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35" y="3042"/>
                          <a:ext cx="2080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" name="Line 92">
              <a:extLst>
                <a:ext uri="{FF2B5EF4-FFF2-40B4-BE49-F238E27FC236}">
                  <a16:creationId xmlns:a16="http://schemas.microsoft.com/office/drawing/2014/main" id="{51708F0E-C697-BDFB-6B79-9960F9EBC5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4" y="3312"/>
              <a:ext cx="283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37" name="Line 93">
              <a:extLst>
                <a:ext uri="{FF2B5EF4-FFF2-40B4-BE49-F238E27FC236}">
                  <a16:creationId xmlns:a16="http://schemas.microsoft.com/office/drawing/2014/main" id="{DF924EF6-479B-A228-2D3F-320743F01C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0" y="3312"/>
              <a:ext cx="878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</p:grpSp>
      <p:grpSp>
        <p:nvGrpSpPr>
          <p:cNvPr id="38" name="Group 94">
            <a:extLst>
              <a:ext uri="{FF2B5EF4-FFF2-40B4-BE49-F238E27FC236}">
                <a16:creationId xmlns:a16="http://schemas.microsoft.com/office/drawing/2014/main" id="{E0ED9E8F-18EF-D4B1-709E-02EFFF51D9ED}"/>
              </a:ext>
            </a:extLst>
          </p:cNvPr>
          <p:cNvGrpSpPr>
            <a:grpSpLocks/>
          </p:cNvGrpSpPr>
          <p:nvPr/>
        </p:nvGrpSpPr>
        <p:grpSpPr bwMode="auto">
          <a:xfrm>
            <a:off x="3828677" y="5225463"/>
            <a:ext cx="3429000" cy="406400"/>
            <a:chOff x="1605" y="3359"/>
            <a:chExt cx="2160" cy="256"/>
          </a:xfrm>
        </p:grpSpPr>
        <p:graphicFrame>
          <p:nvGraphicFramePr>
            <p:cNvPr id="39" name="Object 95">
              <a:extLst>
                <a:ext uri="{FF2B5EF4-FFF2-40B4-BE49-F238E27FC236}">
                  <a16:creationId xmlns:a16="http://schemas.microsoft.com/office/drawing/2014/main" id="{37E9D675-A03D-186C-EBF2-4D2134E838F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47020140"/>
                </p:ext>
              </p:extLst>
            </p:nvPr>
          </p:nvGraphicFramePr>
          <p:xfrm>
            <a:off x="1605" y="3359"/>
            <a:ext cx="2160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1" imgW="1714320" imgH="203040" progId="Equation.3">
                    <p:embed/>
                  </p:oleObj>
                </mc:Choice>
                <mc:Fallback>
                  <p:oleObj name="公式" r:id="rId31" imgW="1714320" imgH="203040" progId="Equation.3">
                    <p:embed/>
                    <p:pic>
                      <p:nvPicPr>
                        <p:cNvPr id="158" name="Object 9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05" y="3359"/>
                          <a:ext cx="2160" cy="25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" name="Line 96">
              <a:extLst>
                <a:ext uri="{FF2B5EF4-FFF2-40B4-BE49-F238E27FC236}">
                  <a16:creationId xmlns:a16="http://schemas.microsoft.com/office/drawing/2014/main" id="{515092D0-D671-C32E-65C5-13D69FF2C2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6" y="3606"/>
              <a:ext cx="227" cy="0"/>
            </a:xfrm>
            <a:prstGeom prst="line">
              <a:avLst/>
            </a:prstGeom>
            <a:noFill/>
            <a:ln w="254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41" name="Line 97">
              <a:extLst>
                <a:ext uri="{FF2B5EF4-FFF2-40B4-BE49-F238E27FC236}">
                  <a16:creationId xmlns:a16="http://schemas.microsoft.com/office/drawing/2014/main" id="{5985940E-1D2D-4424-4E23-0D4ADDA864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8" y="3606"/>
              <a:ext cx="227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42" name="Line 98">
              <a:extLst>
                <a:ext uri="{FF2B5EF4-FFF2-40B4-BE49-F238E27FC236}">
                  <a16:creationId xmlns:a16="http://schemas.microsoft.com/office/drawing/2014/main" id="{5F416B83-8A17-1A80-081E-9C490822E1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3606"/>
              <a:ext cx="369" cy="0"/>
            </a:xfrm>
            <a:prstGeom prst="line">
              <a:avLst/>
            </a:prstGeom>
            <a:noFill/>
            <a:ln w="254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43" name="Line 99">
              <a:extLst>
                <a:ext uri="{FF2B5EF4-FFF2-40B4-BE49-F238E27FC236}">
                  <a16:creationId xmlns:a16="http://schemas.microsoft.com/office/drawing/2014/main" id="{C148DD6B-A01E-AECF-D614-F9664449AB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2" y="3606"/>
              <a:ext cx="340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</p:grpSp>
      <p:grpSp>
        <p:nvGrpSpPr>
          <p:cNvPr id="44" name="Group 100">
            <a:extLst>
              <a:ext uri="{FF2B5EF4-FFF2-40B4-BE49-F238E27FC236}">
                <a16:creationId xmlns:a16="http://schemas.microsoft.com/office/drawing/2014/main" id="{71F54AD5-BA44-6EB7-DE1E-26EB5E156913}"/>
              </a:ext>
            </a:extLst>
          </p:cNvPr>
          <p:cNvGrpSpPr>
            <a:grpSpLocks/>
          </p:cNvGrpSpPr>
          <p:nvPr/>
        </p:nvGrpSpPr>
        <p:grpSpPr bwMode="auto">
          <a:xfrm>
            <a:off x="3841377" y="5684251"/>
            <a:ext cx="3911601" cy="457200"/>
            <a:chOff x="1613" y="3648"/>
            <a:chExt cx="2464" cy="288"/>
          </a:xfrm>
        </p:grpSpPr>
        <p:graphicFrame>
          <p:nvGraphicFramePr>
            <p:cNvPr id="45" name="Object 101">
              <a:extLst>
                <a:ext uri="{FF2B5EF4-FFF2-40B4-BE49-F238E27FC236}">
                  <a16:creationId xmlns:a16="http://schemas.microsoft.com/office/drawing/2014/main" id="{FFDFDFBD-092E-5222-ACEA-7DAEA745444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85251275"/>
                </p:ext>
              </p:extLst>
            </p:nvPr>
          </p:nvGraphicFramePr>
          <p:xfrm>
            <a:off x="1613" y="3648"/>
            <a:ext cx="2464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3" imgW="1955520" imgH="228600" progId="Equation.3">
                    <p:embed/>
                  </p:oleObj>
                </mc:Choice>
                <mc:Fallback>
                  <p:oleObj name="Equation" r:id="rId33" imgW="1955520" imgH="228600" progId="Equation.3">
                    <p:embed/>
                    <p:pic>
                      <p:nvPicPr>
                        <p:cNvPr id="164" name="Object 10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13" y="3648"/>
                          <a:ext cx="2464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6" name="Line 102">
              <a:extLst>
                <a:ext uri="{FF2B5EF4-FFF2-40B4-BE49-F238E27FC236}">
                  <a16:creationId xmlns:a16="http://schemas.microsoft.com/office/drawing/2014/main" id="{7752D324-F401-D9E6-3C00-2BC7A14FA2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59" y="3919"/>
              <a:ext cx="879" cy="0"/>
            </a:xfrm>
            <a:prstGeom prst="line">
              <a:avLst/>
            </a:prstGeom>
            <a:noFill/>
            <a:ln w="254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47" name="Line 103">
              <a:extLst>
                <a:ext uri="{FF2B5EF4-FFF2-40B4-BE49-F238E27FC236}">
                  <a16:creationId xmlns:a16="http://schemas.microsoft.com/office/drawing/2014/main" id="{2C5DC823-5352-35E0-50AC-D60C6ABB53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50" y="3919"/>
              <a:ext cx="936" cy="0"/>
            </a:xfrm>
            <a:prstGeom prst="line">
              <a:avLst/>
            </a:prstGeom>
            <a:noFill/>
            <a:ln w="25400">
              <a:solidFill>
                <a:srgbClr val="99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56821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utoUpdateAnimBg="0"/>
      <p:bldP spid="13" grpId="0" autoUpdateAnimBg="0"/>
      <p:bldP spid="14" grpId="0" autoUpdateAnimBg="0"/>
      <p:bldP spid="15" grpId="0" autoUpdateAnimBg="0"/>
      <p:bldP spid="19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1E1A4-C316-D26B-08A6-EBB66A001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1BFC60B1-5825-3484-C1BE-FF791C1415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5040144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考点二：卡诺图化简法（</a:t>
            </a:r>
            <a:r>
              <a:rPr lang="zh-CN" altLang="en-US" b="1" dirty="0">
                <a:latin typeface="宋体" panose="02010600030101010101" pitchFamily="2" charset="-122"/>
              </a:rPr>
              <a:t>★</a:t>
            </a: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AB4217C-FCBF-DFDC-1F59-1C73C07DBE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3596" y="1402004"/>
            <a:ext cx="302433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最小项表达式</a:t>
            </a:r>
          </a:p>
        </p:txBody>
      </p:sp>
      <p:sp>
        <p:nvSpPr>
          <p:cNvPr id="4" name="Rectangle 170">
            <a:extLst>
              <a:ext uri="{FF2B5EF4-FFF2-40B4-BE49-F238E27FC236}">
                <a16:creationId xmlns:a16="http://schemas.microsoft.com/office/drawing/2014/main" id="{EEBC348C-952D-6393-AAE1-C2402AD441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8173" y="1402004"/>
            <a:ext cx="8786166" cy="521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       由若干最小项相</a:t>
            </a:r>
            <a:r>
              <a:rPr lang="zh-CN" altLang="en-US" sz="2400" b="1" dirty="0">
                <a:solidFill>
                  <a:srgbClr val="0000CC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或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构成的表达式，也称为标准与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或式。</a:t>
            </a:r>
          </a:p>
        </p:txBody>
      </p:sp>
      <p:grpSp>
        <p:nvGrpSpPr>
          <p:cNvPr id="5" name="Group 35">
            <a:extLst>
              <a:ext uri="{FF2B5EF4-FFF2-40B4-BE49-F238E27FC236}">
                <a16:creationId xmlns:a16="http://schemas.microsoft.com/office/drawing/2014/main" id="{705C3217-4C5F-895F-DDE4-8664F62086F5}"/>
              </a:ext>
            </a:extLst>
          </p:cNvPr>
          <p:cNvGrpSpPr>
            <a:grpSpLocks/>
          </p:cNvGrpSpPr>
          <p:nvPr/>
        </p:nvGrpSpPr>
        <p:grpSpPr bwMode="auto">
          <a:xfrm>
            <a:off x="2487736" y="2103438"/>
            <a:ext cx="8094663" cy="1325562"/>
            <a:chOff x="270" y="2509"/>
            <a:chExt cx="5099" cy="835"/>
          </a:xfrm>
        </p:grpSpPr>
        <p:sp>
          <p:nvSpPr>
            <p:cNvPr id="6" name="Rectangle 25">
              <a:extLst>
                <a:ext uri="{FF2B5EF4-FFF2-40B4-BE49-F238E27FC236}">
                  <a16:creationId xmlns:a16="http://schemas.microsoft.com/office/drawing/2014/main" id="{46A60524-D116-EE25-F5AC-8EAE5CEFE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" y="2509"/>
              <a:ext cx="509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例如，</a:t>
              </a:r>
              <a:r>
                <a:rPr kumimoji="1" lang="en-US" altLang="zh-CN" sz="2400" b="1" i="1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A</a:t>
              </a:r>
              <a:r>
                <a:rPr kumimoji="1" lang="zh-CN" altLang="en-US" sz="2400" b="1" i="1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、</a:t>
              </a:r>
              <a:r>
                <a:rPr kumimoji="1" lang="en-US" altLang="zh-CN" sz="2400" b="1" i="1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B</a:t>
              </a:r>
              <a:r>
                <a:rPr kumimoji="1" lang="zh-CN" altLang="en-US" sz="2400" b="1" i="1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、</a:t>
              </a:r>
              <a:r>
                <a:rPr kumimoji="1" lang="en-US" altLang="zh-CN" sz="2400" b="1" i="1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C</a:t>
              </a:r>
              <a:r>
                <a:rPr kumimoji="1" lang="zh-CN" altLang="en-US" sz="24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三个逻辑变量的最小项有（</a:t>
              </a:r>
              <a:r>
                <a:rPr kumimoji="1" lang="en-US" altLang="zh-CN" sz="24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2</a:t>
              </a:r>
              <a:r>
                <a:rPr kumimoji="1" lang="en-US" altLang="zh-CN" sz="2400" b="1" i="0" u="none" strike="noStrike" kern="0" cap="none" spc="0" normalizeH="0" baseline="3000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3</a:t>
              </a:r>
              <a:r>
                <a:rPr kumimoji="1" lang="zh-CN" altLang="en-US" sz="24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＝）</a:t>
              </a:r>
              <a:r>
                <a:rPr kumimoji="1" lang="en-US" altLang="zh-CN" sz="24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8</a:t>
              </a:r>
              <a:r>
                <a:rPr kumimoji="1" lang="zh-CN" altLang="en-US" sz="24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个，即 </a:t>
              </a:r>
            </a:p>
          </p:txBody>
        </p:sp>
        <p:grpSp>
          <p:nvGrpSpPr>
            <p:cNvPr id="7" name="Group 32">
              <a:extLst>
                <a:ext uri="{FF2B5EF4-FFF2-40B4-BE49-F238E27FC236}">
                  <a16:creationId xmlns:a16="http://schemas.microsoft.com/office/drawing/2014/main" id="{B3D7B027-2D73-1323-719A-2E143644B0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" y="3009"/>
              <a:ext cx="4718" cy="335"/>
              <a:chOff x="204" y="2296"/>
              <a:chExt cx="4718" cy="335"/>
            </a:xfrm>
          </p:grpSpPr>
          <p:graphicFrame>
            <p:nvGraphicFramePr>
              <p:cNvPr id="8" name="Object 13">
                <a:extLst>
                  <a:ext uri="{FF2B5EF4-FFF2-40B4-BE49-F238E27FC236}">
                    <a16:creationId xmlns:a16="http://schemas.microsoft.com/office/drawing/2014/main" id="{3E8A853A-5324-9B7A-F373-43F7C9E9D17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04" y="2296"/>
              <a:ext cx="544" cy="30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3" imgW="355320" imgH="190440" progId="Equation.3">
                      <p:embed/>
                    </p:oleObj>
                  </mc:Choice>
                  <mc:Fallback>
                    <p:oleObj name="公式" r:id="rId3" imgW="355320" imgH="190440" progId="Equation.3">
                      <p:embed/>
                      <p:pic>
                        <p:nvPicPr>
                          <p:cNvPr id="41" name="Object 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4" y="2296"/>
                            <a:ext cx="544" cy="3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" name="Object 12">
                <a:extLst>
                  <a:ext uri="{FF2B5EF4-FFF2-40B4-BE49-F238E27FC236}">
                    <a16:creationId xmlns:a16="http://schemas.microsoft.com/office/drawing/2014/main" id="{3BE20664-9E24-3AE9-82DE-C163ED6304E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39" y="2296"/>
              <a:ext cx="544" cy="30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5" imgW="342720" imgH="190440" progId="Equation.3">
                      <p:embed/>
                    </p:oleObj>
                  </mc:Choice>
                  <mc:Fallback>
                    <p:oleObj name="公式" r:id="rId5" imgW="342720" imgH="190440" progId="Equation.3">
                      <p:embed/>
                      <p:pic>
                        <p:nvPicPr>
                          <p:cNvPr id="42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39" y="2296"/>
                            <a:ext cx="544" cy="30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" name="Object 11">
                <a:extLst>
                  <a:ext uri="{FF2B5EF4-FFF2-40B4-BE49-F238E27FC236}">
                    <a16:creationId xmlns:a16="http://schemas.microsoft.com/office/drawing/2014/main" id="{0E444C1F-596A-F654-1C7F-1A645085326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474" y="2296"/>
              <a:ext cx="544" cy="30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7" imgW="342720" imgH="190440" progId="Equation.3">
                      <p:embed/>
                    </p:oleObj>
                  </mc:Choice>
                  <mc:Fallback>
                    <p:oleObj name="公式" r:id="rId7" imgW="342720" imgH="190440" progId="Equation.3">
                      <p:embed/>
                      <p:pic>
                        <p:nvPicPr>
                          <p:cNvPr id="43" name="Object 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474" y="2296"/>
                            <a:ext cx="544" cy="30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" name="Object 10">
                <a:extLst>
                  <a:ext uri="{FF2B5EF4-FFF2-40B4-BE49-F238E27FC236}">
                    <a16:creationId xmlns:a16="http://schemas.microsoft.com/office/drawing/2014/main" id="{4454A6F6-75E4-9741-CB41-7E646B3AE45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064" y="2296"/>
              <a:ext cx="544" cy="3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9" imgW="342720" imgH="190440" progId="Equation.3">
                      <p:embed/>
                    </p:oleObj>
                  </mc:Choice>
                  <mc:Fallback>
                    <p:oleObj name="公式" r:id="rId9" imgW="342720" imgH="190440" progId="Equation.3">
                      <p:embed/>
                      <p:pic>
                        <p:nvPicPr>
                          <p:cNvPr id="44" name="Object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64" y="2296"/>
                            <a:ext cx="544" cy="30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" name="Object 9">
                <a:extLst>
                  <a:ext uri="{FF2B5EF4-FFF2-40B4-BE49-F238E27FC236}">
                    <a16:creationId xmlns:a16="http://schemas.microsoft.com/office/drawing/2014/main" id="{C6EFB425-E490-E47C-3B3C-DFDFAD9A06D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608" y="2296"/>
              <a:ext cx="544" cy="3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11" imgW="342720" imgH="190440" progId="Equation.3">
                      <p:embed/>
                    </p:oleObj>
                  </mc:Choice>
                  <mc:Fallback>
                    <p:oleObj name="公式" r:id="rId11" imgW="342720" imgH="190440" progId="Equation.3">
                      <p:embed/>
                      <p:pic>
                        <p:nvPicPr>
                          <p:cNvPr id="45" name="Object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608" y="2296"/>
                            <a:ext cx="544" cy="30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" name="Object 8">
                <a:extLst>
                  <a:ext uri="{FF2B5EF4-FFF2-40B4-BE49-F238E27FC236}">
                    <a16:creationId xmlns:a16="http://schemas.microsoft.com/office/drawing/2014/main" id="{708406CE-A6AC-27DD-32F0-385E5F801E7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197" y="2296"/>
              <a:ext cx="545" cy="28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13" imgW="342720" imgH="177480" progId="Equation.3">
                      <p:embed/>
                    </p:oleObj>
                  </mc:Choice>
                  <mc:Fallback>
                    <p:oleObj name="公式" r:id="rId13" imgW="342720" imgH="177480" progId="Equation.3">
                      <p:embed/>
                      <p:pic>
                        <p:nvPicPr>
                          <p:cNvPr id="46" name="Object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97" y="2296"/>
                            <a:ext cx="545" cy="28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4" name="Object 7">
                <a:extLst>
                  <a:ext uri="{FF2B5EF4-FFF2-40B4-BE49-F238E27FC236}">
                    <a16:creationId xmlns:a16="http://schemas.microsoft.com/office/drawing/2014/main" id="{64250D3A-8CD5-B897-F1CE-BFAB1F6C496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87" y="2296"/>
              <a:ext cx="499" cy="2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15" imgW="342720" imgH="190440" progId="Equation.3">
                      <p:embed/>
                    </p:oleObj>
                  </mc:Choice>
                  <mc:Fallback>
                    <p:oleObj name="公式" r:id="rId15" imgW="342720" imgH="190440" progId="Equation.3">
                      <p:embed/>
                      <p:pic>
                        <p:nvPicPr>
                          <p:cNvPr id="47" name="Object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87" y="2296"/>
                            <a:ext cx="499" cy="28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" name="Object 6">
                <a:extLst>
                  <a:ext uri="{FF2B5EF4-FFF2-40B4-BE49-F238E27FC236}">
                    <a16:creationId xmlns:a16="http://schemas.microsoft.com/office/drawing/2014/main" id="{3F032E8F-6AA0-4272-AA83-70D0F92DA6C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77" y="2341"/>
              <a:ext cx="545" cy="2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17" imgW="330120" imgH="152280" progId="Equation.3">
                      <p:embed/>
                    </p:oleObj>
                  </mc:Choice>
                  <mc:Fallback>
                    <p:oleObj name="公式" r:id="rId17" imgW="330120" imgH="152280" progId="Equation.3">
                      <p:embed/>
                      <p:pic>
                        <p:nvPicPr>
                          <p:cNvPr id="48" name="Object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77" y="2341"/>
                            <a:ext cx="545" cy="25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6" name="Rectangle 17">
                <a:extLst>
                  <a:ext uri="{FF2B5EF4-FFF2-40B4-BE49-F238E27FC236}">
                    <a16:creationId xmlns:a16="http://schemas.microsoft.com/office/drawing/2014/main" id="{34CE3408-0343-AE60-5E39-53A715684B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3" y="2325"/>
                <a:ext cx="311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、</a:t>
                </a:r>
              </a:p>
            </p:txBody>
          </p:sp>
          <p:sp>
            <p:nvSpPr>
              <p:cNvPr id="17" name="Rectangle 19">
                <a:extLst>
                  <a:ext uri="{FF2B5EF4-FFF2-40B4-BE49-F238E27FC236}">
                    <a16:creationId xmlns:a16="http://schemas.microsoft.com/office/drawing/2014/main" id="{258557B4-7012-B066-3D79-F551D6333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1" y="2325"/>
                <a:ext cx="311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1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、</a:t>
                </a:r>
              </a:p>
            </p:txBody>
          </p:sp>
          <p:sp>
            <p:nvSpPr>
              <p:cNvPr id="18" name="Rectangle 26">
                <a:extLst>
                  <a:ext uri="{FF2B5EF4-FFF2-40B4-BE49-F238E27FC236}">
                    <a16:creationId xmlns:a16="http://schemas.microsoft.com/office/drawing/2014/main" id="{AAF97763-433A-6249-DC39-8191A3D270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" y="2325"/>
                <a:ext cx="311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1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、</a:t>
                </a:r>
              </a:p>
            </p:txBody>
          </p:sp>
          <p:sp>
            <p:nvSpPr>
              <p:cNvPr id="19" name="Rectangle 27">
                <a:extLst>
                  <a:ext uri="{FF2B5EF4-FFF2-40B4-BE49-F238E27FC236}">
                    <a16:creationId xmlns:a16="http://schemas.microsoft.com/office/drawing/2014/main" id="{91389B71-F071-D9BE-E895-6A98A5BEC5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" y="2325"/>
                <a:ext cx="311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、</a:t>
                </a:r>
              </a:p>
            </p:txBody>
          </p:sp>
          <p:sp>
            <p:nvSpPr>
              <p:cNvPr id="20" name="Rectangle 28">
                <a:extLst>
                  <a:ext uri="{FF2B5EF4-FFF2-40B4-BE49-F238E27FC236}">
                    <a16:creationId xmlns:a16="http://schemas.microsoft.com/office/drawing/2014/main" id="{A4AEA752-7A84-624F-D750-1B2A945263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2" y="2340"/>
                <a:ext cx="311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1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、</a:t>
                </a:r>
              </a:p>
            </p:txBody>
          </p:sp>
          <p:sp>
            <p:nvSpPr>
              <p:cNvPr id="21" name="Rectangle 30">
                <a:extLst>
                  <a:ext uri="{FF2B5EF4-FFF2-40B4-BE49-F238E27FC236}">
                    <a16:creationId xmlns:a16="http://schemas.microsoft.com/office/drawing/2014/main" id="{49033C56-D185-D116-C444-74AE65B6CC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5" y="2325"/>
                <a:ext cx="311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1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、</a:t>
                </a:r>
              </a:p>
            </p:txBody>
          </p:sp>
          <p:sp>
            <p:nvSpPr>
              <p:cNvPr id="22" name="Rectangle 31">
                <a:extLst>
                  <a:ext uri="{FF2B5EF4-FFF2-40B4-BE49-F238E27FC236}">
                    <a16:creationId xmlns:a16="http://schemas.microsoft.com/office/drawing/2014/main" id="{F98151A2-D012-0982-E0DC-E4B9D411F2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1" y="2325"/>
                <a:ext cx="311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1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、</a:t>
                </a:r>
              </a:p>
            </p:txBody>
          </p:sp>
        </p:grpSp>
      </p:grpSp>
      <p:sp>
        <p:nvSpPr>
          <p:cNvPr id="23" name="矩形 3">
            <a:extLst>
              <a:ext uri="{FF2B5EF4-FFF2-40B4-BE49-F238E27FC236}">
                <a16:creationId xmlns:a16="http://schemas.microsoft.com/office/drawing/2014/main" id="{81181F16-65B3-534A-676A-C19FB4E765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6524" y="623145"/>
            <a:ext cx="3185469" cy="369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先回忆最小项、最大项表达式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81B979C-E5D4-78D9-159A-AF84CD3C8896}"/>
              </a:ext>
            </a:extLst>
          </p:cNvPr>
          <p:cNvSpPr txBox="1"/>
          <p:nvPr/>
        </p:nvSpPr>
        <p:spPr>
          <a:xfrm>
            <a:off x="2772542" y="4813778"/>
            <a:ext cx="691933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例如， </a:t>
            </a:r>
            <a:r>
              <a:rPr lang="en-US" altLang="zh-CN" sz="2400" b="1" i="1" dirty="0">
                <a:solidFill>
                  <a:srgbClr val="000000"/>
                </a:solidFill>
                <a:effectLst/>
                <a:latin typeface="TimesNewRomanPS-BoldItalicMT"/>
              </a:rPr>
              <a:t>A , B , C 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三个逻辑变量的最大项有 </a:t>
            </a:r>
            <a:r>
              <a:rPr lang="en-US" altLang="zh-CN" sz="2400" b="1" dirty="0">
                <a:solidFill>
                  <a:srgbClr val="000000"/>
                </a:solidFill>
                <a:effectLst/>
                <a:latin typeface="TimesNewRomanPS-BoldMT"/>
              </a:rPr>
              <a:t>2 3 = 8 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个，即： </a:t>
            </a:r>
            <a:endParaRPr lang="zh-CN" altLang="en-US" sz="2400" dirty="0"/>
          </a:p>
          <a:p>
            <a:r>
              <a:rPr lang="en-US" altLang="zh-CN" sz="2400" b="1" i="1" dirty="0">
                <a:solidFill>
                  <a:srgbClr val="000000"/>
                </a:solidFill>
                <a:effectLst/>
                <a:latin typeface="TimesNewRomanPS-BoldItalicMT"/>
              </a:rPr>
              <a:t>A + B + C , A + B + C , A + B + C , A + B + C , </a:t>
            </a:r>
            <a:endParaRPr lang="en-US" altLang="zh-CN" sz="2400" dirty="0"/>
          </a:p>
          <a:p>
            <a:r>
              <a:rPr lang="en-US" altLang="zh-CN" sz="2400" b="1" i="1" dirty="0">
                <a:solidFill>
                  <a:srgbClr val="000000"/>
                </a:solidFill>
                <a:effectLst/>
                <a:latin typeface="TimesNewRomanPS-BoldItalicMT"/>
              </a:rPr>
              <a:t>A + B + C , A + B + C , A + B + C , A + B + C</a:t>
            </a:r>
            <a:endParaRPr lang="zh-CN" altLang="en-US" sz="2400" dirty="0"/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A4D62623-E8C0-2DE2-264E-75609C3636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3596" y="4229408"/>
            <a:ext cx="302433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最大项表达式</a:t>
            </a:r>
          </a:p>
        </p:txBody>
      </p:sp>
      <p:sp>
        <p:nvSpPr>
          <p:cNvPr id="27" name="Rectangle 170">
            <a:extLst>
              <a:ext uri="{FF2B5EF4-FFF2-40B4-BE49-F238E27FC236}">
                <a16:creationId xmlns:a16="http://schemas.microsoft.com/office/drawing/2014/main" id="{8C78E4B1-941C-9A29-67EE-218EE1775A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8173" y="4229408"/>
            <a:ext cx="8786166" cy="521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       由若干最大项相</a:t>
            </a:r>
            <a:r>
              <a:rPr lang="zh-CN" altLang="en-US" sz="2400" b="1" dirty="0">
                <a:solidFill>
                  <a:srgbClr val="0000CC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与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构成的表达式，也称为标准或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与式。</a:t>
            </a:r>
          </a:p>
        </p:txBody>
      </p:sp>
    </p:spTree>
    <p:extLst>
      <p:ext uri="{BB962C8B-B14F-4D97-AF65-F5344CB8AC3E}">
        <p14:creationId xmlns:p14="http://schemas.microsoft.com/office/powerpoint/2010/main" val="38606486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utoUpdateAnimBg="0"/>
      <p:bldP spid="23" grpId="0"/>
      <p:bldP spid="27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4C034-A698-0CB5-5D78-37DBF5B03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4DE2E3B1-EE8C-0BEF-44B4-7154674314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2068177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怎么编号？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669545-5C3A-345B-B2A7-AF96189D3F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321" y="2338785"/>
            <a:ext cx="7664768" cy="351663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AE96726-2FCD-03EB-B21B-CEF4832831F5}"/>
              </a:ext>
            </a:extLst>
          </p:cNvPr>
          <p:cNvGrpSpPr/>
          <p:nvPr/>
        </p:nvGrpSpPr>
        <p:grpSpPr>
          <a:xfrm>
            <a:off x="3893818" y="1968870"/>
            <a:ext cx="5700264" cy="396875"/>
            <a:chOff x="2480655" y="2348880"/>
            <a:chExt cx="5700264" cy="396875"/>
          </a:xfrm>
        </p:grpSpPr>
        <p:sp>
          <p:nvSpPr>
            <p:cNvPr id="5" name="Text Box 162">
              <a:extLst>
                <a:ext uri="{FF2B5EF4-FFF2-40B4-BE49-F238E27FC236}">
                  <a16:creationId xmlns:a16="http://schemas.microsoft.com/office/drawing/2014/main" id="{CEBEACBE-222E-386A-67E7-E763E6A205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0655" y="2348880"/>
              <a:ext cx="67627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algn="l"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algn="l"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algn="l"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algn="l"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kumimoji="0" lang="en-US" altLang="zh-CN" sz="2000" i="1" dirty="0">
                  <a:solidFill>
                    <a:srgbClr val="000099"/>
                  </a:solidFill>
                  <a:ea typeface="楷体_GB2312" pitchFamily="49" charset="-122"/>
                </a:rPr>
                <a:t>m</a:t>
              </a:r>
              <a:r>
                <a:rPr kumimoji="0" lang="en-US" altLang="zh-CN" sz="2000" baseline="-25000" dirty="0">
                  <a:solidFill>
                    <a:srgbClr val="000099"/>
                  </a:solidFill>
                  <a:ea typeface="楷体_GB2312" pitchFamily="49" charset="-122"/>
                </a:rPr>
                <a:t>0</a:t>
              </a:r>
            </a:p>
          </p:txBody>
        </p:sp>
        <p:sp>
          <p:nvSpPr>
            <p:cNvPr id="6" name="Text Box 163">
              <a:extLst>
                <a:ext uri="{FF2B5EF4-FFF2-40B4-BE49-F238E27FC236}">
                  <a16:creationId xmlns:a16="http://schemas.microsoft.com/office/drawing/2014/main" id="{E401B01C-EDB6-7F49-0013-DC9C4F4801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8368" y="2348880"/>
              <a:ext cx="67627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algn="l"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algn="l"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algn="l"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algn="l"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99"/>
                  </a:solidFill>
                  <a:ea typeface="楷体_GB2312" pitchFamily="49" charset="-122"/>
                </a:rPr>
                <a:t>m</a:t>
              </a:r>
              <a:r>
                <a:rPr kumimoji="0" lang="en-US" altLang="zh-CN" sz="2000" baseline="-25000">
                  <a:solidFill>
                    <a:srgbClr val="000099"/>
                  </a:solidFill>
                  <a:ea typeface="楷体_GB2312" pitchFamily="49" charset="-122"/>
                </a:rPr>
                <a:t>1</a:t>
              </a:r>
            </a:p>
          </p:txBody>
        </p:sp>
        <p:sp>
          <p:nvSpPr>
            <p:cNvPr id="7" name="Text Box 164">
              <a:extLst>
                <a:ext uri="{FF2B5EF4-FFF2-40B4-BE49-F238E27FC236}">
                  <a16:creationId xmlns:a16="http://schemas.microsoft.com/office/drawing/2014/main" id="{39A9B07A-26F3-78E1-627F-7D1F171325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6081" y="2348880"/>
              <a:ext cx="67627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algn="l"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algn="l"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algn="l"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algn="l"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99"/>
                  </a:solidFill>
                  <a:ea typeface="楷体_GB2312" pitchFamily="49" charset="-122"/>
                </a:rPr>
                <a:t>m</a:t>
              </a:r>
              <a:r>
                <a:rPr kumimoji="0" lang="en-US" altLang="zh-CN" sz="2000" baseline="-25000">
                  <a:solidFill>
                    <a:srgbClr val="000099"/>
                  </a:solidFill>
                  <a:ea typeface="楷体_GB2312" pitchFamily="49" charset="-122"/>
                </a:rPr>
                <a:t>2</a:t>
              </a:r>
            </a:p>
          </p:txBody>
        </p:sp>
        <p:sp>
          <p:nvSpPr>
            <p:cNvPr id="8" name="Text Box 165">
              <a:extLst>
                <a:ext uri="{FF2B5EF4-FFF2-40B4-BE49-F238E27FC236}">
                  <a16:creationId xmlns:a16="http://schemas.microsoft.com/office/drawing/2014/main" id="{F2005B81-59C2-E1EA-D314-D712B92467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3794" y="2348880"/>
              <a:ext cx="67627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algn="l"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algn="l"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algn="l"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algn="l"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99"/>
                  </a:solidFill>
                  <a:ea typeface="楷体_GB2312" pitchFamily="49" charset="-122"/>
                </a:rPr>
                <a:t>m</a:t>
              </a:r>
              <a:r>
                <a:rPr kumimoji="0" lang="en-US" altLang="zh-CN" sz="2000" baseline="-25000">
                  <a:solidFill>
                    <a:srgbClr val="000099"/>
                  </a:solidFill>
                  <a:ea typeface="楷体_GB2312" pitchFamily="49" charset="-122"/>
                </a:rPr>
                <a:t>3</a:t>
              </a:r>
            </a:p>
          </p:txBody>
        </p:sp>
        <p:sp>
          <p:nvSpPr>
            <p:cNvPr id="9" name="Text Box 166">
              <a:extLst>
                <a:ext uri="{FF2B5EF4-FFF2-40B4-BE49-F238E27FC236}">
                  <a16:creationId xmlns:a16="http://schemas.microsoft.com/office/drawing/2014/main" id="{87DAF490-41FE-5734-EE7A-05820E7AFA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51507" y="2348880"/>
              <a:ext cx="67627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algn="l"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algn="l"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algn="l"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algn="l"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99"/>
                  </a:solidFill>
                  <a:ea typeface="楷体_GB2312" pitchFamily="49" charset="-122"/>
                </a:rPr>
                <a:t>m</a:t>
              </a:r>
              <a:r>
                <a:rPr kumimoji="0" lang="en-US" altLang="zh-CN" sz="2000" baseline="-25000">
                  <a:solidFill>
                    <a:srgbClr val="000099"/>
                  </a:solidFill>
                  <a:ea typeface="楷体_GB2312" pitchFamily="49" charset="-122"/>
                </a:rPr>
                <a:t>4</a:t>
              </a:r>
            </a:p>
          </p:txBody>
        </p:sp>
        <p:sp>
          <p:nvSpPr>
            <p:cNvPr id="10" name="Text Box 167">
              <a:extLst>
                <a:ext uri="{FF2B5EF4-FFF2-40B4-BE49-F238E27FC236}">
                  <a16:creationId xmlns:a16="http://schemas.microsoft.com/office/drawing/2014/main" id="{C7231F20-8B54-7C53-67CE-1725C28C50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69220" y="2348880"/>
              <a:ext cx="67627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algn="l"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algn="l"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algn="l"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algn="l"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99"/>
                  </a:solidFill>
                  <a:ea typeface="楷体_GB2312" pitchFamily="49" charset="-122"/>
                </a:rPr>
                <a:t>m</a:t>
              </a:r>
              <a:r>
                <a:rPr kumimoji="0" lang="en-US" altLang="zh-CN" sz="2000" baseline="-25000">
                  <a:solidFill>
                    <a:srgbClr val="000099"/>
                  </a:solidFill>
                  <a:ea typeface="楷体_GB2312" pitchFamily="49" charset="-122"/>
                </a:rPr>
                <a:t>5</a:t>
              </a:r>
            </a:p>
          </p:txBody>
        </p:sp>
        <p:sp>
          <p:nvSpPr>
            <p:cNvPr id="11" name="Text Box 168">
              <a:extLst>
                <a:ext uri="{FF2B5EF4-FFF2-40B4-BE49-F238E27FC236}">
                  <a16:creationId xmlns:a16="http://schemas.microsoft.com/office/drawing/2014/main" id="{87337645-6E0F-C1F1-77B1-3A7F31150B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86933" y="2348880"/>
              <a:ext cx="67627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algn="l"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algn="l"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algn="l"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algn="l"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99"/>
                  </a:solidFill>
                  <a:ea typeface="楷体_GB2312" pitchFamily="49" charset="-122"/>
                </a:rPr>
                <a:t>m</a:t>
              </a:r>
              <a:r>
                <a:rPr kumimoji="0" lang="en-US" altLang="zh-CN" sz="2000" baseline="-25000">
                  <a:solidFill>
                    <a:srgbClr val="000099"/>
                  </a:solidFill>
                  <a:ea typeface="楷体_GB2312" pitchFamily="49" charset="-122"/>
                </a:rPr>
                <a:t>6</a:t>
              </a:r>
            </a:p>
          </p:txBody>
        </p:sp>
        <p:sp>
          <p:nvSpPr>
            <p:cNvPr id="12" name="Text Box 169">
              <a:extLst>
                <a:ext uri="{FF2B5EF4-FFF2-40B4-BE49-F238E27FC236}">
                  <a16:creationId xmlns:a16="http://schemas.microsoft.com/office/drawing/2014/main" id="{84833294-B61E-8847-586A-8C10F58386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04644" y="2348880"/>
              <a:ext cx="67627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algn="l"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algn="l"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algn="l"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algn="l"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99"/>
                  </a:solidFill>
                  <a:ea typeface="楷体_GB2312" pitchFamily="49" charset="-122"/>
                </a:rPr>
                <a:t>m</a:t>
              </a:r>
              <a:r>
                <a:rPr kumimoji="0" lang="en-US" altLang="zh-CN" sz="2000" baseline="-25000">
                  <a:solidFill>
                    <a:srgbClr val="000099"/>
                  </a:solidFill>
                  <a:ea typeface="楷体_GB2312" pitchFamily="49" charset="-122"/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51280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075A4-1A07-E200-DA57-E1B59247E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62B3540D-E02E-A27B-0CF1-9E97AC29E8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1691471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考题形式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77457C-7A7C-187C-C04D-AE5F3D41E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402" y="1381686"/>
            <a:ext cx="9189493" cy="496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476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2BE29-61A3-C808-670F-8AC6ECDD1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780D5531-F3A6-2B01-C6FE-D68FDBC62A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93805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组成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2B7EA37-715C-ACDC-A295-768D254E96A9}"/>
              </a:ext>
            </a:extLst>
          </p:cNvPr>
          <p:cNvSpPr txBox="1"/>
          <p:nvPr/>
        </p:nvSpPr>
        <p:spPr>
          <a:xfrm>
            <a:off x="2194409" y="1875155"/>
            <a:ext cx="8361680" cy="3107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/>
              <a:t>数电课程考试题型：</a:t>
            </a:r>
          </a:p>
          <a:p>
            <a:pPr algn="l"/>
            <a:r>
              <a:rPr lang="zh-CN" altLang="en-US" sz="2800" dirty="0"/>
              <a:t>一、填空题；</a:t>
            </a:r>
          </a:p>
          <a:p>
            <a:pPr algn="l"/>
            <a:r>
              <a:rPr lang="zh-CN" altLang="en-US" sz="2800" dirty="0"/>
              <a:t>二、逻辑化简（代数法、卡诺图法）；</a:t>
            </a:r>
          </a:p>
          <a:p>
            <a:pPr algn="l"/>
            <a:r>
              <a:rPr lang="zh-CN" altLang="en-US" sz="2800" dirty="0"/>
              <a:t>三、根据电路（组合或时序）以及输入信号画波形；</a:t>
            </a:r>
          </a:p>
          <a:p>
            <a:pPr algn="l"/>
            <a:r>
              <a:rPr lang="zh-CN" altLang="en-US" sz="2800" dirty="0"/>
              <a:t>四、组合逻辑电路设计与分析；</a:t>
            </a:r>
          </a:p>
          <a:p>
            <a:pPr algn="l"/>
            <a:r>
              <a:rPr lang="zh-CN" altLang="en-US" sz="2800" dirty="0"/>
              <a:t>五、时序逻辑电路设计与分析（含verilog语言）；</a:t>
            </a:r>
          </a:p>
          <a:p>
            <a:pPr algn="l"/>
            <a:r>
              <a:rPr lang="zh-CN" altLang="en-US" sz="2800" dirty="0"/>
              <a:t>六、综合应用题</a:t>
            </a:r>
          </a:p>
        </p:txBody>
      </p:sp>
    </p:spTree>
    <p:extLst>
      <p:ext uri="{BB962C8B-B14F-4D97-AF65-F5344CB8AC3E}">
        <p14:creationId xmlns:p14="http://schemas.microsoft.com/office/powerpoint/2010/main" val="28243123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F9C40-0075-CDFC-52D1-78F24CE82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74C99D9A-4A9A-225B-4274-BCBAE0448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3408287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卡诺图化简（</a:t>
            </a:r>
            <a:r>
              <a:rPr lang="en-US" altLang="zh-CN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步）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D546575-2CE8-51EA-10FF-86718DD11BB1}"/>
              </a:ext>
            </a:extLst>
          </p:cNvPr>
          <p:cNvSpPr txBox="1"/>
          <p:nvPr/>
        </p:nvSpPr>
        <p:spPr>
          <a:xfrm>
            <a:off x="2023027" y="1852551"/>
            <a:ext cx="9068526" cy="1614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等线"/>
                <a:ea typeface="等线"/>
                <a:cs typeface="+mn-cs"/>
              </a:rPr>
              <a:t>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等线"/>
                <a:ea typeface="等线"/>
                <a:cs typeface="+mn-cs"/>
              </a:rPr>
              <a:t>）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列真值表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等线"/>
                <a:ea typeface="等线"/>
                <a:cs typeface="+mn-cs"/>
              </a:rPr>
              <a:t>（视情况而定，也可以直接画卡诺图）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等线"/>
              <a:ea typeface="等线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等线"/>
                <a:ea typeface="等线"/>
                <a:cs typeface="+mn-cs"/>
              </a:rPr>
              <a:t>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等线"/>
                <a:ea typeface="等线"/>
                <a:cs typeface="+mn-cs"/>
              </a:rPr>
              <a:t>）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画卡诺图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等线"/>
              <a:ea typeface="等线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等线"/>
                <a:ea typeface="等线"/>
                <a:cs typeface="+mn-cs"/>
              </a:rPr>
              <a:t>3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等线"/>
                <a:ea typeface="等线"/>
                <a:cs typeface="+mn-cs"/>
              </a:rPr>
              <a:t>）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圈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等线"/>
                <a:ea typeface="等线"/>
                <a:cs typeface="+mn-cs"/>
              </a:rPr>
              <a:t>（易错）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等线"/>
              <a:ea typeface="等线"/>
              <a:cs typeface="+mn-cs"/>
            </a:endParaRPr>
          </a:p>
          <a:p>
            <a:pPr marL="1371600" marR="0" lvl="3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等线"/>
                <a:ea typeface="等线"/>
                <a:cs typeface="+mn-cs"/>
              </a:rPr>
              <a:t>a.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等线"/>
                <a:ea typeface="等线"/>
                <a:cs typeface="+mn-cs"/>
              </a:rPr>
              <a:t>圈最大的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等线"/>
                <a:ea typeface="等线"/>
                <a:cs typeface="+mn-cs"/>
              </a:rPr>
              <a:t>b.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等线"/>
                <a:ea typeface="等线"/>
                <a:cs typeface="+mn-cs"/>
              </a:rPr>
              <a:t>注意边界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等线"/>
                <a:ea typeface="等线"/>
                <a:cs typeface="+mn-cs"/>
              </a:rPr>
              <a:t>c.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等线"/>
                <a:ea typeface="等线"/>
                <a:cs typeface="+mn-cs"/>
              </a:rPr>
              <a:t>关于无关项  </a:t>
            </a:r>
          </a:p>
        </p:txBody>
      </p:sp>
    </p:spTree>
    <p:extLst>
      <p:ext uri="{BB962C8B-B14F-4D97-AF65-F5344CB8AC3E}">
        <p14:creationId xmlns:p14="http://schemas.microsoft.com/office/powerpoint/2010/main" val="38027511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E2F44-5C07-922B-E1B4-D232E40B7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F72B03A3-6E75-DABA-B32F-B3CDD6214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2068177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第一、二步</a:t>
            </a:r>
          </a:p>
        </p:txBody>
      </p:sp>
      <p:sp>
        <p:nvSpPr>
          <p:cNvPr id="3" name="Rectangle 66">
            <a:extLst>
              <a:ext uri="{FF2B5EF4-FFF2-40B4-BE49-F238E27FC236}">
                <a16:creationId xmlns:a16="http://schemas.microsoft.com/office/drawing/2014/main" id="{1CC0B2F3-58BA-8909-02D4-0E66E53E56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1680" y="1838100"/>
            <a:ext cx="138029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C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真值表</a:t>
            </a:r>
          </a:p>
        </p:txBody>
      </p:sp>
      <p:sp>
        <p:nvSpPr>
          <p:cNvPr id="4" name="Rectangle 66">
            <a:extLst>
              <a:ext uri="{FF2B5EF4-FFF2-40B4-BE49-F238E27FC236}">
                <a16:creationId xmlns:a16="http://schemas.microsoft.com/office/drawing/2014/main" id="{9CF448BC-921E-3885-649E-A72619BAA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6219" y="1845023"/>
            <a:ext cx="14397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C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卡诺图</a:t>
            </a:r>
          </a:p>
        </p:txBody>
      </p:sp>
      <p:sp>
        <p:nvSpPr>
          <p:cNvPr id="5" name="右箭头 24">
            <a:extLst>
              <a:ext uri="{FF2B5EF4-FFF2-40B4-BE49-F238E27FC236}">
                <a16:creationId xmlns:a16="http://schemas.microsoft.com/office/drawing/2014/main" id="{563DC6D7-5FA7-903D-2606-5B2A0A24E762}"/>
              </a:ext>
            </a:extLst>
          </p:cNvPr>
          <p:cNvSpPr/>
          <p:nvPr/>
        </p:nvSpPr>
        <p:spPr>
          <a:xfrm>
            <a:off x="3377534" y="2010447"/>
            <a:ext cx="456538" cy="1559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" name="Group 4">
            <a:extLst>
              <a:ext uri="{FF2B5EF4-FFF2-40B4-BE49-F238E27FC236}">
                <a16:creationId xmlns:a16="http://schemas.microsoft.com/office/drawing/2014/main" id="{B23FA401-B093-DEA7-F60F-180BDFA09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193579"/>
              </p:ext>
            </p:extLst>
          </p:nvPr>
        </p:nvGraphicFramePr>
        <p:xfrm>
          <a:off x="2207241" y="2554347"/>
          <a:ext cx="1368425" cy="3048000"/>
        </p:xfrm>
        <a:graphic>
          <a:graphicData uri="http://schemas.openxmlformats.org/drawingml/2006/table">
            <a:tbl>
              <a:tblPr/>
              <a:tblGrid>
                <a:gridCol w="973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238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714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0963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0651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6954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1526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6098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0670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5242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真值表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楷体_GB2312" pitchFamily="49" charset="-122"/>
                      </a:endParaRP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82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714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0963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0651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6954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1526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6098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0670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5242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A B C</a:t>
                      </a: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714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0963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0651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6954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1526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6098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0670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5242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Z</a:t>
                      </a:r>
                    </a:p>
                  </a:txBody>
                  <a:tcPr marL="90000" marR="900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65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714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0963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0651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6954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1526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6098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0670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5242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0  0  0</a:t>
                      </a: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714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0963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0651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6954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1526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6098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0670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5242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L="90000" marR="900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23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714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0963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0651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6954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1526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6098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0670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5242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0  0  1</a:t>
                      </a: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714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0963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0651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6954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1526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6098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0670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5242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L="90000" marR="900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65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714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0963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0651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6954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1526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6098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0670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5242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0  1  0</a:t>
                      </a: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714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0963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0651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6954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1526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6098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0670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5242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L="90000" marR="900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765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714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0963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0651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6954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1526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6098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0670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5242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0  1  1</a:t>
                      </a: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714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0963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0651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6954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1526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6098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0670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5242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L="90000" marR="900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765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714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0963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0651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6954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1526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6098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0670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5242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1  0  0</a:t>
                      </a: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714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0963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0651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6954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1526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6098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0670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5242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L="90000" marR="900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923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714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0963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0651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6954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1526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6098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0670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5242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1  0  1</a:t>
                      </a: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714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0963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0651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6954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1526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6098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0670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5242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L="90000" marR="900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765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714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0963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0651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6954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1526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6098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0670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5242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1  1  0</a:t>
                      </a: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714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0963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0651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6954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1526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6098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0670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5242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L="90000" marR="900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765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714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0963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0651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6954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1526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6098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0670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5242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1  1  1</a:t>
                      </a: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714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0963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0651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6954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1526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6098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0670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5242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L="90000" marR="900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7" name="Group 44">
            <a:extLst>
              <a:ext uri="{FF2B5EF4-FFF2-40B4-BE49-F238E27FC236}">
                <a16:creationId xmlns:a16="http://schemas.microsoft.com/office/drawing/2014/main" id="{81F55C63-5AB4-BA59-E5F1-3FF4C56EE209}"/>
              </a:ext>
            </a:extLst>
          </p:cNvPr>
          <p:cNvGrpSpPr>
            <a:grpSpLocks/>
          </p:cNvGrpSpPr>
          <p:nvPr/>
        </p:nvGrpSpPr>
        <p:grpSpPr bwMode="auto">
          <a:xfrm rot="-5400000">
            <a:off x="3985240" y="3619674"/>
            <a:ext cx="1908175" cy="1222375"/>
            <a:chOff x="657" y="2296"/>
            <a:chExt cx="1536" cy="672"/>
          </a:xfrm>
        </p:grpSpPr>
        <p:sp>
          <p:nvSpPr>
            <p:cNvPr id="8" name="Rectangle 45">
              <a:extLst>
                <a:ext uri="{FF2B5EF4-FFF2-40B4-BE49-F238E27FC236}">
                  <a16:creationId xmlns:a16="http://schemas.microsoft.com/office/drawing/2014/main" id="{28AA6E19-FC65-7F0F-815A-70838992D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" y="2296"/>
              <a:ext cx="1536" cy="672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9" name="Line 46">
              <a:extLst>
                <a:ext uri="{FF2B5EF4-FFF2-40B4-BE49-F238E27FC236}">
                  <a16:creationId xmlns:a16="http://schemas.microsoft.com/office/drawing/2014/main" id="{29B52FFE-7206-D136-7442-3AA62B2EC3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1" y="2296"/>
              <a:ext cx="0" cy="67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10" name="Line 47">
              <a:extLst>
                <a:ext uri="{FF2B5EF4-FFF2-40B4-BE49-F238E27FC236}">
                  <a16:creationId xmlns:a16="http://schemas.microsoft.com/office/drawing/2014/main" id="{49A0A265-EFEF-F9B8-8E2F-18578689B0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5" y="2296"/>
              <a:ext cx="0" cy="67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11" name="Line 48">
              <a:extLst>
                <a:ext uri="{FF2B5EF4-FFF2-40B4-BE49-F238E27FC236}">
                  <a16:creationId xmlns:a16="http://schemas.microsoft.com/office/drawing/2014/main" id="{9017C04D-7491-DCD7-2219-AEC2FA956B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09" y="2296"/>
              <a:ext cx="0" cy="67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12" name="Line 49">
              <a:extLst>
                <a:ext uri="{FF2B5EF4-FFF2-40B4-BE49-F238E27FC236}">
                  <a16:creationId xmlns:a16="http://schemas.microsoft.com/office/drawing/2014/main" id="{48D9B7CB-8B61-C86E-E2AB-E9D6C4E22D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7" y="2632"/>
              <a:ext cx="1536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</a:endParaRPr>
            </a:p>
          </p:txBody>
        </p:sp>
      </p:grpSp>
      <p:grpSp>
        <p:nvGrpSpPr>
          <p:cNvPr id="13" name="Group 50">
            <a:extLst>
              <a:ext uri="{FF2B5EF4-FFF2-40B4-BE49-F238E27FC236}">
                <a16:creationId xmlns:a16="http://schemas.microsoft.com/office/drawing/2014/main" id="{3C929177-B4E5-F7EC-C544-16AA9695ABF0}"/>
              </a:ext>
            </a:extLst>
          </p:cNvPr>
          <p:cNvGrpSpPr>
            <a:grpSpLocks/>
          </p:cNvGrpSpPr>
          <p:nvPr/>
        </p:nvGrpSpPr>
        <p:grpSpPr bwMode="auto">
          <a:xfrm>
            <a:off x="3782040" y="2895774"/>
            <a:ext cx="544513" cy="2233613"/>
            <a:chOff x="541" y="2089"/>
            <a:chExt cx="343" cy="1407"/>
          </a:xfrm>
        </p:grpSpPr>
        <p:sp>
          <p:nvSpPr>
            <p:cNvPr id="14" name="Text Box 51">
              <a:extLst>
                <a:ext uri="{FF2B5EF4-FFF2-40B4-BE49-F238E27FC236}">
                  <a16:creationId xmlns:a16="http://schemas.microsoft.com/office/drawing/2014/main" id="{F941A918-C3C6-384A-2D5B-DB7F90BFEA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8" y="2377"/>
              <a:ext cx="20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00</a:t>
              </a:r>
              <a:endParaRPr kumimoji="1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5" name="Line 52">
              <a:extLst>
                <a:ext uri="{FF2B5EF4-FFF2-40B4-BE49-F238E27FC236}">
                  <a16:creationId xmlns:a16="http://schemas.microsoft.com/office/drawing/2014/main" id="{1C7D14AC-3D71-AF1A-173B-0B95DD79AF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2" y="2089"/>
              <a:ext cx="192" cy="24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</a:endParaRPr>
            </a:p>
          </p:txBody>
        </p:sp>
        <p:graphicFrame>
          <p:nvGraphicFramePr>
            <p:cNvPr id="16" name="Object 53">
              <a:extLst>
                <a:ext uri="{FF2B5EF4-FFF2-40B4-BE49-F238E27FC236}">
                  <a16:creationId xmlns:a16="http://schemas.microsoft.com/office/drawing/2014/main" id="{0547D573-CC68-E4CA-E861-59B1932FCE9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41" y="2198"/>
            <a:ext cx="253" cy="1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" imgW="266400" imgH="164880" progId="Equation.3">
                    <p:embed/>
                  </p:oleObj>
                </mc:Choice>
                <mc:Fallback>
                  <p:oleObj name="公式" r:id="rId3" imgW="266400" imgH="164880" progId="Equation.3">
                    <p:embed/>
                    <p:pic>
                      <p:nvPicPr>
                        <p:cNvPr id="68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1" y="2198"/>
                          <a:ext cx="253" cy="1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Text Box 54">
              <a:extLst>
                <a:ext uri="{FF2B5EF4-FFF2-40B4-BE49-F238E27FC236}">
                  <a16:creationId xmlns:a16="http://schemas.microsoft.com/office/drawing/2014/main" id="{B26042C4-96EF-555C-2797-2665B64FF5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8" y="2686"/>
              <a:ext cx="20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01</a:t>
              </a:r>
              <a:endParaRPr kumimoji="1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8" name="Text Box 55">
              <a:extLst>
                <a:ext uri="{FF2B5EF4-FFF2-40B4-BE49-F238E27FC236}">
                  <a16:creationId xmlns:a16="http://schemas.microsoft.com/office/drawing/2014/main" id="{5C0BF4C1-363C-0CDA-A5A6-04535EC7B6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8" y="2995"/>
              <a:ext cx="20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11</a:t>
              </a:r>
              <a:endParaRPr kumimoji="1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9" name="Text Box 56">
              <a:extLst>
                <a:ext uri="{FF2B5EF4-FFF2-40B4-BE49-F238E27FC236}">
                  <a16:creationId xmlns:a16="http://schemas.microsoft.com/office/drawing/2014/main" id="{A275ECB7-D5C2-96F7-5660-6C863B88EF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8" y="3304"/>
              <a:ext cx="20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10</a:t>
              </a:r>
              <a:endPara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</p:grpSp>
      <p:grpSp>
        <p:nvGrpSpPr>
          <p:cNvPr id="20" name="Group 57">
            <a:extLst>
              <a:ext uri="{FF2B5EF4-FFF2-40B4-BE49-F238E27FC236}">
                <a16:creationId xmlns:a16="http://schemas.microsoft.com/office/drawing/2014/main" id="{B9175051-25B3-CB48-5A80-4A99CF1C7A81}"/>
              </a:ext>
            </a:extLst>
          </p:cNvPr>
          <p:cNvGrpSpPr>
            <a:grpSpLocks/>
          </p:cNvGrpSpPr>
          <p:nvPr/>
        </p:nvGrpSpPr>
        <p:grpSpPr bwMode="auto">
          <a:xfrm>
            <a:off x="4186853" y="2844974"/>
            <a:ext cx="1185862" cy="412750"/>
            <a:chOff x="796" y="2057"/>
            <a:chExt cx="747" cy="260"/>
          </a:xfrm>
        </p:grpSpPr>
        <p:graphicFrame>
          <p:nvGraphicFramePr>
            <p:cNvPr id="21" name="Object 58">
              <a:extLst>
                <a:ext uri="{FF2B5EF4-FFF2-40B4-BE49-F238E27FC236}">
                  <a16:creationId xmlns:a16="http://schemas.microsoft.com/office/drawing/2014/main" id="{036714E0-B1CA-8D46-D392-FA94738C7AD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96" y="2057"/>
            <a:ext cx="156" cy="1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5" imgW="164880" imgH="177480" progId="Equation.3">
                    <p:embed/>
                  </p:oleObj>
                </mc:Choice>
                <mc:Fallback>
                  <p:oleObj name="公式" r:id="rId5" imgW="164880" imgH="177480" progId="Equation.3">
                    <p:embed/>
                    <p:pic>
                      <p:nvPicPr>
                        <p:cNvPr id="73" name="Object 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6" y="2057"/>
                          <a:ext cx="156" cy="1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Text Box 59">
              <a:extLst>
                <a:ext uri="{FF2B5EF4-FFF2-40B4-BE49-F238E27FC236}">
                  <a16:creationId xmlns:a16="http://schemas.microsoft.com/office/drawing/2014/main" id="{EAB27CE0-F588-AF7B-8DC1-7EBE8E722F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5" y="2125"/>
              <a:ext cx="20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0</a:t>
              </a:r>
              <a:endParaRPr kumimoji="1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23" name="Text Box 60">
              <a:extLst>
                <a:ext uri="{FF2B5EF4-FFF2-40B4-BE49-F238E27FC236}">
                  <a16:creationId xmlns:a16="http://schemas.microsoft.com/office/drawing/2014/main" id="{1571777E-BD04-A145-E060-42A7B82113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8" y="2125"/>
              <a:ext cx="20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1</a:t>
              </a:r>
              <a:endParaRPr kumimoji="1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</p:grpSp>
      <p:grpSp>
        <p:nvGrpSpPr>
          <p:cNvPr id="24" name="Group 61">
            <a:extLst>
              <a:ext uri="{FF2B5EF4-FFF2-40B4-BE49-F238E27FC236}">
                <a16:creationId xmlns:a16="http://schemas.microsoft.com/office/drawing/2014/main" id="{C2E04EEF-62ED-6F07-3CDD-4C219D0769F6}"/>
              </a:ext>
            </a:extLst>
          </p:cNvPr>
          <p:cNvGrpSpPr>
            <a:grpSpLocks/>
          </p:cNvGrpSpPr>
          <p:nvPr/>
        </p:nvGrpSpPr>
        <p:grpSpPr bwMode="auto">
          <a:xfrm>
            <a:off x="3751878" y="2622724"/>
            <a:ext cx="395287" cy="330200"/>
            <a:chOff x="1043" y="1272"/>
            <a:chExt cx="249" cy="208"/>
          </a:xfrm>
        </p:grpSpPr>
        <p:sp>
          <p:nvSpPr>
            <p:cNvPr id="25" name="Rectangle 62">
              <a:extLst>
                <a:ext uri="{FF2B5EF4-FFF2-40B4-BE49-F238E27FC236}">
                  <a16:creationId xmlns:a16="http://schemas.microsoft.com/office/drawing/2014/main" id="{BFC4472A-4EB1-CE85-FF3D-F60ACD9BF7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3" y="1272"/>
              <a:ext cx="249" cy="2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marL="469900" indent="-469900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908050" indent="-4365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304925" indent="-395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93863" indent="-387350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93913" indent="-398463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51113" indent="-398463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3008313" indent="-398463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65513" indent="-398463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922713" indent="-398463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marL="469900" marR="0" lvl="0" indent="-469900" algn="ctr" defTabSz="914400" eaLnBrk="1" fontAlgn="base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8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Z</a:t>
              </a:r>
            </a:p>
          </p:txBody>
        </p:sp>
        <p:sp>
          <p:nvSpPr>
            <p:cNvPr id="26" name="Oval 63">
              <a:extLst>
                <a:ext uri="{FF2B5EF4-FFF2-40B4-BE49-F238E27FC236}">
                  <a16:creationId xmlns:a16="http://schemas.microsoft.com/office/drawing/2014/main" id="{3C9B9C62-0DF8-256D-5ECD-D771306AC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" y="1299"/>
              <a:ext cx="181" cy="181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</a:endParaRPr>
            </a:p>
          </p:txBody>
        </p:sp>
      </p:grpSp>
      <p:sp>
        <p:nvSpPr>
          <p:cNvPr id="27" name="Rectangle 64">
            <a:extLst>
              <a:ext uri="{FF2B5EF4-FFF2-40B4-BE49-F238E27FC236}">
                <a16:creationId xmlns:a16="http://schemas.microsoft.com/office/drawing/2014/main" id="{CE05E55F-1C2A-C57A-A853-79529791E2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7528" y="3311699"/>
            <a:ext cx="2508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69900" indent="-469900" algn="l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908050" indent="-436563" algn="l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304925" indent="-395288" algn="l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93863" indent="-387350" algn="l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93913" indent="-398463" algn="l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511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30083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655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9227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fontAlgn="base">
              <a:lnSpc>
                <a:spcPct val="120000"/>
              </a:lnSpc>
              <a:spcAft>
                <a:spcPct val="0"/>
              </a:spcAft>
              <a:buClr>
                <a:srgbClr val="CC0000"/>
              </a:buClr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28" name="Rectangle 65">
            <a:extLst>
              <a:ext uri="{FF2B5EF4-FFF2-40B4-BE49-F238E27FC236}">
                <a16:creationId xmlns:a16="http://schemas.microsoft.com/office/drawing/2014/main" id="{013076BB-7C77-27D0-1D29-54E42C9BC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7528" y="4751562"/>
            <a:ext cx="2508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69900" indent="-469900" algn="l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908050" indent="-436563" algn="l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304925" indent="-395288" algn="l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93863" indent="-387350" algn="l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93913" indent="-398463" algn="l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511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30083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655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9227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fontAlgn="base">
              <a:lnSpc>
                <a:spcPct val="120000"/>
              </a:lnSpc>
              <a:spcAft>
                <a:spcPct val="0"/>
              </a:spcAft>
              <a:buClr>
                <a:srgbClr val="CC0000"/>
              </a:buClr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29" name="Rectangle 66">
            <a:extLst>
              <a:ext uri="{FF2B5EF4-FFF2-40B4-BE49-F238E27FC236}">
                <a16:creationId xmlns:a16="http://schemas.microsoft.com/office/drawing/2014/main" id="{665460C8-8105-5915-196D-37A1D6449F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9115" y="4278487"/>
            <a:ext cx="2508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69900" indent="-469900" algn="l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908050" indent="-436563" algn="l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304925" indent="-395288" algn="l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93863" indent="-387350" algn="l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93913" indent="-398463" algn="l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511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30083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655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9227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fontAlgn="base">
              <a:lnSpc>
                <a:spcPct val="120000"/>
              </a:lnSpc>
              <a:spcAft>
                <a:spcPct val="0"/>
              </a:spcAft>
              <a:buClr>
                <a:srgbClr val="CC0000"/>
              </a:buClr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0" name="Rectangle 67">
            <a:extLst>
              <a:ext uri="{FF2B5EF4-FFF2-40B4-BE49-F238E27FC236}">
                <a16:creationId xmlns:a16="http://schemas.microsoft.com/office/drawing/2014/main" id="{3E2E7B9A-D3DA-8784-93F0-2277FCA385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1890" y="4283249"/>
            <a:ext cx="2508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69900" indent="-469900" algn="l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908050" indent="-436563" algn="l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304925" indent="-395288" algn="l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93863" indent="-387350" algn="l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93913" indent="-398463" algn="l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511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30083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655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9227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fontAlgn="base">
              <a:lnSpc>
                <a:spcPct val="120000"/>
              </a:lnSpc>
              <a:spcAft>
                <a:spcPct val="0"/>
              </a:spcAft>
              <a:buClr>
                <a:srgbClr val="CC0000"/>
              </a:buClr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1" name="Line 68">
            <a:extLst>
              <a:ext uri="{FF2B5EF4-FFF2-40B4-BE49-F238E27FC236}">
                <a16:creationId xmlns:a16="http://schemas.microsoft.com/office/drawing/2014/main" id="{D40B70FB-72ED-A5F6-A446-554B2B6D878A}"/>
              </a:ext>
            </a:extLst>
          </p:cNvPr>
          <p:cNvSpPr>
            <a:spLocks noChangeShapeType="1"/>
          </p:cNvSpPr>
          <p:nvPr/>
        </p:nvSpPr>
        <p:spPr bwMode="auto">
          <a:xfrm>
            <a:off x="1810366" y="3311585"/>
            <a:ext cx="360362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800" b="1">
              <a:solidFill>
                <a:srgbClr val="000000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32" name="Line 69">
            <a:extLst>
              <a:ext uri="{FF2B5EF4-FFF2-40B4-BE49-F238E27FC236}">
                <a16:creationId xmlns:a16="http://schemas.microsoft.com/office/drawing/2014/main" id="{FB8E2302-684E-2BCE-8EEF-14AE2F2B18AD}"/>
              </a:ext>
            </a:extLst>
          </p:cNvPr>
          <p:cNvSpPr>
            <a:spLocks noChangeShapeType="1"/>
          </p:cNvSpPr>
          <p:nvPr/>
        </p:nvSpPr>
        <p:spPr bwMode="auto">
          <a:xfrm>
            <a:off x="1810366" y="4535547"/>
            <a:ext cx="360362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800" b="1">
              <a:solidFill>
                <a:srgbClr val="000000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33" name="Line 70">
            <a:extLst>
              <a:ext uri="{FF2B5EF4-FFF2-40B4-BE49-F238E27FC236}">
                <a16:creationId xmlns:a16="http://schemas.microsoft.com/office/drawing/2014/main" id="{B1A409BA-A37B-4A9C-4864-0D7D8E6A4698}"/>
              </a:ext>
            </a:extLst>
          </p:cNvPr>
          <p:cNvSpPr>
            <a:spLocks noChangeShapeType="1"/>
          </p:cNvSpPr>
          <p:nvPr/>
        </p:nvSpPr>
        <p:spPr bwMode="auto">
          <a:xfrm>
            <a:off x="1810366" y="5146735"/>
            <a:ext cx="360362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800" b="1">
              <a:solidFill>
                <a:srgbClr val="000000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34" name="Line 71">
            <a:extLst>
              <a:ext uri="{FF2B5EF4-FFF2-40B4-BE49-F238E27FC236}">
                <a16:creationId xmlns:a16="http://schemas.microsoft.com/office/drawing/2014/main" id="{F6A5A354-74CE-3EFD-F4AE-8F43F4F9DE3A}"/>
              </a:ext>
            </a:extLst>
          </p:cNvPr>
          <p:cNvSpPr>
            <a:spLocks noChangeShapeType="1"/>
          </p:cNvSpPr>
          <p:nvPr/>
        </p:nvSpPr>
        <p:spPr bwMode="auto">
          <a:xfrm>
            <a:off x="1810366" y="5435660"/>
            <a:ext cx="360362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800" b="1">
              <a:solidFill>
                <a:srgbClr val="000000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35" name="Rectangle 66">
            <a:extLst>
              <a:ext uri="{FF2B5EF4-FFF2-40B4-BE49-F238E27FC236}">
                <a16:creationId xmlns:a16="http://schemas.microsoft.com/office/drawing/2014/main" id="{38068D46-E217-7937-8596-B0D312052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4218" y="1845023"/>
            <a:ext cx="138029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C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表达式</a:t>
            </a:r>
          </a:p>
        </p:txBody>
      </p:sp>
      <p:sp>
        <p:nvSpPr>
          <p:cNvPr id="36" name="Rectangle 66">
            <a:extLst>
              <a:ext uri="{FF2B5EF4-FFF2-40B4-BE49-F238E27FC236}">
                <a16:creationId xmlns:a16="http://schemas.microsoft.com/office/drawing/2014/main" id="{06E77DBA-9B54-AF2E-341F-C25287E0C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8757" y="1851946"/>
            <a:ext cx="14397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C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卡诺图</a:t>
            </a:r>
          </a:p>
        </p:txBody>
      </p:sp>
      <p:sp>
        <p:nvSpPr>
          <p:cNvPr id="37" name="右箭头 4">
            <a:extLst>
              <a:ext uri="{FF2B5EF4-FFF2-40B4-BE49-F238E27FC236}">
                <a16:creationId xmlns:a16="http://schemas.microsoft.com/office/drawing/2014/main" id="{49E42AAC-B9B8-A5E1-5111-06D9E4BF4CE4}"/>
              </a:ext>
            </a:extLst>
          </p:cNvPr>
          <p:cNvSpPr/>
          <p:nvPr/>
        </p:nvSpPr>
        <p:spPr>
          <a:xfrm>
            <a:off x="8650072" y="2017370"/>
            <a:ext cx="456538" cy="1559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Group 44">
            <a:extLst>
              <a:ext uri="{FF2B5EF4-FFF2-40B4-BE49-F238E27FC236}">
                <a16:creationId xmlns:a16="http://schemas.microsoft.com/office/drawing/2014/main" id="{B6843958-9A8A-D7D8-DC26-78DDAC9D9C37}"/>
              </a:ext>
            </a:extLst>
          </p:cNvPr>
          <p:cNvGrpSpPr>
            <a:grpSpLocks/>
          </p:cNvGrpSpPr>
          <p:nvPr/>
        </p:nvGrpSpPr>
        <p:grpSpPr bwMode="auto">
          <a:xfrm>
            <a:off x="5629273" y="2396374"/>
            <a:ext cx="6519863" cy="538163"/>
            <a:chOff x="247" y="2323"/>
            <a:chExt cx="4107" cy="339"/>
          </a:xfrm>
        </p:grpSpPr>
        <p:sp>
          <p:nvSpPr>
            <p:cNvPr id="39" name="Rectangle 40">
              <a:extLst>
                <a:ext uri="{FF2B5EF4-FFF2-40B4-BE49-F238E27FC236}">
                  <a16:creationId xmlns:a16="http://schemas.microsoft.com/office/drawing/2014/main" id="{423AF2C5-6B8D-D5D2-392F-CB4D54C63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" y="2323"/>
              <a:ext cx="1341" cy="3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3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L</a:t>
              </a:r>
              <a:r>
                <a:rPr kumimoji="1" lang="en-US" altLang="zh-CN" sz="24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(</a:t>
              </a:r>
              <a:r>
                <a:rPr kumimoji="1" lang="en-US" altLang="zh-CN" sz="2400" b="1" i="1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A</a:t>
              </a:r>
              <a:r>
                <a:rPr kumimoji="1" lang="en-US" altLang="zh-CN" sz="24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, </a:t>
              </a:r>
              <a:r>
                <a:rPr kumimoji="1" lang="en-US" altLang="zh-CN" sz="2400" b="1" i="1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B, C, D</a:t>
              </a:r>
              <a:r>
                <a:rPr kumimoji="1" lang="en-US" altLang="zh-CN" sz="24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) =</a:t>
              </a:r>
            </a:p>
          </p:txBody>
        </p:sp>
        <p:graphicFrame>
          <p:nvGraphicFramePr>
            <p:cNvPr id="40" name="Object 39">
              <a:extLst>
                <a:ext uri="{FF2B5EF4-FFF2-40B4-BE49-F238E27FC236}">
                  <a16:creationId xmlns:a16="http://schemas.microsoft.com/office/drawing/2014/main" id="{D105ABE6-D6F6-6F65-E9C1-A33CE6E8A58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07887004"/>
                </p:ext>
              </p:extLst>
            </p:nvPr>
          </p:nvGraphicFramePr>
          <p:xfrm>
            <a:off x="1522" y="2378"/>
            <a:ext cx="396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7" imgW="291960" imgH="190440" progId="Equation.3">
                    <p:embed/>
                  </p:oleObj>
                </mc:Choice>
                <mc:Fallback>
                  <p:oleObj name="公式" r:id="rId7" imgW="291960" imgH="190440" progId="Equation.3">
                    <p:embed/>
                    <p:pic>
                      <p:nvPicPr>
                        <p:cNvPr id="15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2" y="2378"/>
                          <a:ext cx="396" cy="25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" name="Rectangle 41">
              <a:extLst>
                <a:ext uri="{FF2B5EF4-FFF2-40B4-BE49-F238E27FC236}">
                  <a16:creationId xmlns:a16="http://schemas.microsoft.com/office/drawing/2014/main" id="{89F65A63-11E8-F4E6-AE2A-0553F3FE59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9" y="2340"/>
              <a:ext cx="247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(0, 1, 2, 3, 4, 8, 10, 11, 14, 15)</a:t>
              </a:r>
              <a:endParaRPr kumimoji="1" lang="zh-CN" altLang="en-US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42" name="Object 42">
            <a:extLst>
              <a:ext uri="{FF2B5EF4-FFF2-40B4-BE49-F238E27FC236}">
                <a16:creationId xmlns:a16="http://schemas.microsoft.com/office/drawing/2014/main" id="{7B3C8464-9BDE-99F8-0CA4-71395172A5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0372557"/>
              </p:ext>
            </p:extLst>
          </p:nvPr>
        </p:nvGraphicFramePr>
        <p:xfrm>
          <a:off x="7378608" y="3429000"/>
          <a:ext cx="2971800" cy="270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图片" r:id="rId9" imgW="1475280" imgH="1344240" progId="Word.Picture.8">
                  <p:embed/>
                </p:oleObj>
              </mc:Choice>
              <mc:Fallback>
                <p:oleObj name="图片" r:id="rId9" imgW="1475280" imgH="1344240" progId="Word.Picture.8">
                  <p:embed/>
                  <p:pic>
                    <p:nvPicPr>
                      <p:cNvPr id="17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8608" y="3429000"/>
                        <a:ext cx="2971800" cy="2700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9150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7" grpId="0"/>
      <p:bldP spid="28" grpId="0"/>
      <p:bldP spid="29" grpId="0"/>
      <p:bldP spid="30" grpId="0"/>
      <p:bldP spid="31" grpId="0" animBg="1"/>
      <p:bldP spid="32" grpId="0" animBg="1"/>
      <p:bldP spid="33" grpId="0" animBg="1"/>
      <p:bldP spid="3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8CFBB-581A-BFB9-6B38-DC855094C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2E80B61D-4E85-5F80-EC17-F411BB1D9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357499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第三步画圈（关键）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EFB64B43-CB0A-BBAB-E98C-110EC3C6B4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8407" y="1463902"/>
            <a:ext cx="203139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6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圈</a:t>
            </a:r>
            <a:r>
              <a:rPr kumimoji="1" lang="en-US" altLang="zh-CN" sz="26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kumimoji="1" lang="zh-CN" altLang="en-US" sz="26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原则</a:t>
            </a:r>
          </a:p>
        </p:txBody>
      </p:sp>
      <p:sp>
        <p:nvSpPr>
          <p:cNvPr id="4" name="Text Box 9">
            <a:extLst>
              <a:ext uri="{FF2B5EF4-FFF2-40B4-BE49-F238E27FC236}">
                <a16:creationId xmlns:a16="http://schemas.microsoft.com/office/drawing/2014/main" id="{997C8E8E-B529-DFE6-A4F7-B3F464794C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8407" y="1913992"/>
            <a:ext cx="7984345" cy="2927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bIns="72000">
            <a:spAutoFit/>
          </a:bodyPr>
          <a:lstStyle>
            <a:lvl1pPr marL="4572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R="0" lvl="0" algn="l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SzTx/>
              <a:buFont typeface="+mj-ea"/>
              <a:buAutoNum type="circleNumDbPlain"/>
              <a:tabLst/>
              <a:defRPr/>
            </a:pPr>
            <a:r>
              <a:rPr kumimoji="1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华文楷体" panose="02010600040101010101" pitchFamily="2" charset="-122"/>
                <a:cs typeface="Times New Roman" panose="02020603050405020304" pitchFamily="18" charset="0"/>
              </a:rPr>
              <a:t>包围的</a:t>
            </a:r>
            <a:r>
              <a:rPr kumimoji="1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华文楷体" panose="02010600040101010101" pitchFamily="2" charset="-122"/>
                <a:cs typeface="Times New Roman" panose="02020603050405020304" pitchFamily="18" charset="0"/>
              </a:rPr>
              <a:t>的个数必须是</a:t>
            </a:r>
            <a:r>
              <a:rPr kumimoji="1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华文楷体" panose="02010600040101010101" pitchFamily="2" charset="-122"/>
                <a:cs typeface="Times New Roman" panose="02020603050405020304" pitchFamily="18" charset="0"/>
              </a:rPr>
              <a:t>1, 2, 4, 8, or 16</a:t>
            </a:r>
            <a:r>
              <a:rPr kumimoji="1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华文楷体" panose="02010600040101010101" pitchFamily="2" charset="-122"/>
                <a:cs typeface="Times New Roman" panose="02020603050405020304" pitchFamily="18" charset="0"/>
              </a:rPr>
              <a:t>个。</a:t>
            </a:r>
            <a:endParaRPr kumimoji="1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R="0" lvl="0" algn="l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SzTx/>
              <a:buFont typeface="+mj-ea"/>
              <a:buAutoNum type="circleNumDbPlain"/>
              <a:tabLst/>
              <a:defRPr/>
            </a:pPr>
            <a:endParaRPr kumimoji="1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R="0" lvl="0" algn="l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SzTx/>
              <a:buFont typeface="+mj-ea"/>
              <a:buAutoNum type="circleNumDbPlain"/>
              <a:tabLst/>
              <a:defRPr/>
            </a:pPr>
            <a:r>
              <a:rPr lang="zh-CN" altLang="en-US" sz="2200" b="1" kern="0" dirty="0">
                <a:solidFill>
                  <a:srgbClr val="00000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每个</a:t>
            </a:r>
            <a:r>
              <a:rPr lang="en-US" altLang="zh-CN" sz="2200" b="1" kern="0" dirty="0">
                <a:solidFill>
                  <a:srgbClr val="00000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200" b="1" kern="0" dirty="0">
                <a:solidFill>
                  <a:srgbClr val="00000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都最少要被画一次。</a:t>
            </a:r>
            <a:endParaRPr lang="en-US" altLang="zh-CN" sz="2200" b="1" kern="0" dirty="0">
              <a:solidFill>
                <a:srgbClr val="000000"/>
              </a:solidFill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R="0" lvl="0" algn="l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SzTx/>
              <a:buFont typeface="+mj-ea"/>
              <a:buAutoNum type="circleNumDbPlain"/>
              <a:tabLst/>
              <a:defRPr/>
            </a:pPr>
            <a:endParaRPr lang="en-US" altLang="zh-CN" sz="2200" b="1" kern="0" dirty="0">
              <a:solidFill>
                <a:srgbClr val="000000"/>
              </a:solidFill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Font typeface="+mj-ea"/>
              <a:buAutoNum type="circleNumDbPlain"/>
            </a:pPr>
            <a:r>
              <a:rPr lang="zh-CN" altLang="en-US" sz="2200" b="1" kern="0" dirty="0">
                <a:solidFill>
                  <a:srgbClr val="00000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一个包围圈包围的方格数要尽可能</a:t>
            </a:r>
            <a:r>
              <a:rPr lang="zh-CN" altLang="en-US" sz="2200" b="1" kern="0" dirty="0">
                <a:solidFill>
                  <a:srgbClr val="C0000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多（越多越好）</a:t>
            </a:r>
            <a:endParaRPr lang="en-US" altLang="zh-CN" sz="2200" b="1" kern="0" dirty="0">
              <a:solidFill>
                <a:srgbClr val="C00000"/>
              </a:solidFill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Font typeface="+mj-ea"/>
              <a:buAutoNum type="circleNumDbPlain"/>
            </a:pPr>
            <a:endParaRPr lang="en-US" altLang="zh-CN" sz="2200" b="1" kern="0" dirty="0">
              <a:solidFill>
                <a:srgbClr val="C00000"/>
              </a:solidFill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Font typeface="+mj-ea"/>
              <a:buAutoNum type="circleNumDbPlain"/>
            </a:pPr>
            <a:r>
              <a:rPr lang="zh-CN" altLang="en-US" sz="2200" b="1" kern="0" dirty="0">
                <a:solidFill>
                  <a:srgbClr val="C0000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注意边界处可以对折</a:t>
            </a:r>
            <a:endParaRPr lang="en-US" altLang="zh-CN" sz="2200" b="1" kern="0" dirty="0">
              <a:solidFill>
                <a:srgbClr val="000000"/>
              </a:solidFill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6020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ED718-B2B5-423B-0D07-7C547703E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BE66136F-4872-6620-D4EB-586F15C121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1314765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多练习</a:t>
            </a:r>
          </a:p>
        </p:txBody>
      </p:sp>
      <p:pic>
        <p:nvPicPr>
          <p:cNvPr id="3" name="Picture 5" descr="未标题-3 拷贝">
            <a:extLst>
              <a:ext uri="{FF2B5EF4-FFF2-40B4-BE49-F238E27FC236}">
                <a16:creationId xmlns:a16="http://schemas.microsoft.com/office/drawing/2014/main" id="{44E429FC-7BE4-DFF4-58A6-0F3B1E625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935" y="2586571"/>
            <a:ext cx="153035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未标题-5 拷贝">
            <a:extLst>
              <a:ext uri="{FF2B5EF4-FFF2-40B4-BE49-F238E27FC236}">
                <a16:creationId xmlns:a16="http://schemas.microsoft.com/office/drawing/2014/main" id="{1C877C49-2D62-2B67-2381-AE84A51BF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085" y="2551646"/>
            <a:ext cx="1546225" cy="276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7">
            <a:extLst>
              <a:ext uri="{FF2B5EF4-FFF2-40B4-BE49-F238E27FC236}">
                <a16:creationId xmlns:a16="http://schemas.microsoft.com/office/drawing/2014/main" id="{9E9480FF-247B-75FE-41B4-DAEA41FA1A4E}"/>
              </a:ext>
            </a:extLst>
          </p:cNvPr>
          <p:cNvGrpSpPr>
            <a:grpSpLocks/>
          </p:cNvGrpSpPr>
          <p:nvPr/>
        </p:nvGrpSpPr>
        <p:grpSpPr bwMode="auto">
          <a:xfrm>
            <a:off x="4025385" y="2119846"/>
            <a:ext cx="863600" cy="447675"/>
            <a:chOff x="1451" y="1684"/>
            <a:chExt cx="544" cy="282"/>
          </a:xfrm>
        </p:grpSpPr>
        <p:sp>
          <p:nvSpPr>
            <p:cNvPr id="6" name="AutoShape 8">
              <a:extLst>
                <a:ext uri="{FF2B5EF4-FFF2-40B4-BE49-F238E27FC236}">
                  <a16:creationId xmlns:a16="http://schemas.microsoft.com/office/drawing/2014/main" id="{7FF733EB-E345-4240-F7C9-63BF9899E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1" y="1684"/>
              <a:ext cx="544" cy="282"/>
            </a:xfrm>
            <a:prstGeom prst="wedgeEllipseCallout">
              <a:avLst>
                <a:gd name="adj1" fmla="val -76653"/>
                <a:gd name="adj2" fmla="val 178014"/>
              </a:avLst>
            </a:prstGeom>
            <a:solidFill>
              <a:srgbClr val="CCFFCC"/>
            </a:solidFill>
            <a:ln w="9525">
              <a:solidFill>
                <a:srgbClr val="9C087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fontAlgn="ctr" hangingPunct="0"/>
              <a:endParaRPr kumimoji="1" lang="zh-CN" altLang="zh-CN" sz="16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graphicFrame>
          <p:nvGraphicFramePr>
            <p:cNvPr id="7" name="Object 9">
              <a:extLst>
                <a:ext uri="{FF2B5EF4-FFF2-40B4-BE49-F238E27FC236}">
                  <a16:creationId xmlns:a16="http://schemas.microsoft.com/office/drawing/2014/main" id="{8B515248-D8FC-DF3B-2EB5-9EBEC416A3E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16" y="1729"/>
            <a:ext cx="397" cy="1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5" imgW="419040" imgH="203040" progId="Equation.3">
                    <p:embed/>
                  </p:oleObj>
                </mc:Choice>
                <mc:Fallback>
                  <p:oleObj name="公式" r:id="rId5" imgW="419040" imgH="203040" progId="Equation.3">
                    <p:embed/>
                    <p:pic>
                      <p:nvPicPr>
                        <p:cNvPr id="1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16" y="1729"/>
                          <a:ext cx="397" cy="1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65A1E527-14DA-2C09-0188-327E7B3990A8}"/>
              </a:ext>
            </a:extLst>
          </p:cNvPr>
          <p:cNvGrpSpPr>
            <a:grpSpLocks/>
          </p:cNvGrpSpPr>
          <p:nvPr/>
        </p:nvGrpSpPr>
        <p:grpSpPr bwMode="auto">
          <a:xfrm>
            <a:off x="4671497" y="2678646"/>
            <a:ext cx="685800" cy="447675"/>
            <a:chOff x="1858" y="2036"/>
            <a:chExt cx="432" cy="282"/>
          </a:xfrm>
        </p:grpSpPr>
        <p:sp>
          <p:nvSpPr>
            <p:cNvPr id="9" name="AutoShape 11">
              <a:extLst>
                <a:ext uri="{FF2B5EF4-FFF2-40B4-BE49-F238E27FC236}">
                  <a16:creationId xmlns:a16="http://schemas.microsoft.com/office/drawing/2014/main" id="{AB2AE65F-0CE7-2BA1-65BA-0D58F74C4E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8" y="2036"/>
              <a:ext cx="432" cy="282"/>
            </a:xfrm>
            <a:prstGeom prst="wedgeEllipseCallout">
              <a:avLst>
                <a:gd name="adj1" fmla="val -93981"/>
                <a:gd name="adj2" fmla="val 181560"/>
              </a:avLst>
            </a:prstGeom>
            <a:solidFill>
              <a:srgbClr val="CCFFCC"/>
            </a:solidFill>
            <a:ln w="9525">
              <a:solidFill>
                <a:srgbClr val="9C087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fontAlgn="ctr" hangingPunct="0"/>
              <a:endParaRPr kumimoji="1" lang="zh-CN" altLang="zh-CN" sz="16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graphicFrame>
          <p:nvGraphicFramePr>
            <p:cNvPr id="10" name="Object 12">
              <a:extLst>
                <a:ext uri="{FF2B5EF4-FFF2-40B4-BE49-F238E27FC236}">
                  <a16:creationId xmlns:a16="http://schemas.microsoft.com/office/drawing/2014/main" id="{0DB23D3D-1121-9401-8F75-2D8C53EE769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51" y="2080"/>
            <a:ext cx="252" cy="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7" imgW="266400" imgH="177480" progId="Equation.3">
                    <p:embed/>
                  </p:oleObj>
                </mc:Choice>
                <mc:Fallback>
                  <p:oleObj name="公式" r:id="rId7" imgW="266400" imgH="177480" progId="Equation.3">
                    <p:embed/>
                    <p:pic>
                      <p:nvPicPr>
                        <p:cNvPr id="13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1" y="2080"/>
                          <a:ext cx="252" cy="1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Group 13">
            <a:extLst>
              <a:ext uri="{FF2B5EF4-FFF2-40B4-BE49-F238E27FC236}">
                <a16:creationId xmlns:a16="http://schemas.microsoft.com/office/drawing/2014/main" id="{B414FC82-C3D5-D5C9-1984-9FB9DEC4F2C2}"/>
              </a:ext>
            </a:extLst>
          </p:cNvPr>
          <p:cNvGrpSpPr>
            <a:grpSpLocks/>
          </p:cNvGrpSpPr>
          <p:nvPr/>
        </p:nvGrpSpPr>
        <p:grpSpPr bwMode="auto">
          <a:xfrm>
            <a:off x="4061897" y="5099584"/>
            <a:ext cx="719138" cy="447675"/>
            <a:chOff x="1474" y="3561"/>
            <a:chExt cx="453" cy="282"/>
          </a:xfrm>
        </p:grpSpPr>
        <p:sp>
          <p:nvSpPr>
            <p:cNvPr id="12" name="AutoShape 14">
              <a:extLst>
                <a:ext uri="{FF2B5EF4-FFF2-40B4-BE49-F238E27FC236}">
                  <a16:creationId xmlns:a16="http://schemas.microsoft.com/office/drawing/2014/main" id="{DC21C442-B0AB-830B-59AA-1233ED8400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4" y="3561"/>
              <a:ext cx="453" cy="282"/>
            </a:xfrm>
            <a:prstGeom prst="wedgeEllipseCallout">
              <a:avLst>
                <a:gd name="adj1" fmla="val -55741"/>
                <a:gd name="adj2" fmla="val -206736"/>
              </a:avLst>
            </a:prstGeom>
            <a:solidFill>
              <a:srgbClr val="CCFFCC"/>
            </a:solidFill>
            <a:ln w="9525">
              <a:solidFill>
                <a:srgbClr val="9C087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fontAlgn="ctr" hangingPunct="0"/>
              <a:endParaRPr kumimoji="1" lang="zh-CN" altLang="zh-CN" sz="16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graphicFrame>
          <p:nvGraphicFramePr>
            <p:cNvPr id="13" name="Object 15">
              <a:extLst>
                <a:ext uri="{FF2B5EF4-FFF2-40B4-BE49-F238E27FC236}">
                  <a16:creationId xmlns:a16="http://schemas.microsoft.com/office/drawing/2014/main" id="{EE92D9F5-C720-E722-FC1F-48245D00665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65" y="3618"/>
            <a:ext cx="252" cy="1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9" imgW="266400" imgH="164880" progId="Equation.3">
                    <p:embed/>
                  </p:oleObj>
                </mc:Choice>
                <mc:Fallback>
                  <p:oleObj name="公式" r:id="rId9" imgW="266400" imgH="164880" progId="Equation.3">
                    <p:embed/>
                    <p:pic>
                      <p:nvPicPr>
                        <p:cNvPr id="16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65" y="3618"/>
                          <a:ext cx="252" cy="1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" name="Group 16">
            <a:extLst>
              <a:ext uri="{FF2B5EF4-FFF2-40B4-BE49-F238E27FC236}">
                <a16:creationId xmlns:a16="http://schemas.microsoft.com/office/drawing/2014/main" id="{334B4512-4C25-6089-9E38-D04B0CE77922}"/>
              </a:ext>
            </a:extLst>
          </p:cNvPr>
          <p:cNvGrpSpPr>
            <a:grpSpLocks/>
          </p:cNvGrpSpPr>
          <p:nvPr/>
        </p:nvGrpSpPr>
        <p:grpSpPr bwMode="auto">
          <a:xfrm>
            <a:off x="6078022" y="3054884"/>
            <a:ext cx="863600" cy="447675"/>
            <a:chOff x="2744" y="2273"/>
            <a:chExt cx="544" cy="282"/>
          </a:xfrm>
        </p:grpSpPr>
        <p:sp>
          <p:nvSpPr>
            <p:cNvPr id="15" name="AutoShape 17">
              <a:extLst>
                <a:ext uri="{FF2B5EF4-FFF2-40B4-BE49-F238E27FC236}">
                  <a16:creationId xmlns:a16="http://schemas.microsoft.com/office/drawing/2014/main" id="{67F0E942-615A-CC59-43C8-67D44B4DAE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4" y="2273"/>
              <a:ext cx="544" cy="282"/>
            </a:xfrm>
            <a:prstGeom prst="wedgeEllipseCallout">
              <a:avLst>
                <a:gd name="adj1" fmla="val 131801"/>
                <a:gd name="adj2" fmla="val 70569"/>
              </a:avLst>
            </a:prstGeom>
            <a:solidFill>
              <a:srgbClr val="CCFFCC"/>
            </a:solidFill>
            <a:ln w="9525">
              <a:solidFill>
                <a:srgbClr val="9C087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fontAlgn="ctr" hangingPunct="0"/>
              <a:endParaRPr kumimoji="1" lang="zh-CN" altLang="zh-CN" sz="16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graphicFrame>
          <p:nvGraphicFramePr>
            <p:cNvPr id="16" name="Object 18">
              <a:extLst>
                <a:ext uri="{FF2B5EF4-FFF2-40B4-BE49-F238E27FC236}">
                  <a16:creationId xmlns:a16="http://schemas.microsoft.com/office/drawing/2014/main" id="{816C6DB8-FC33-2BE4-FED9-C39A76BCB8D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63" y="2318"/>
            <a:ext cx="289" cy="1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1" imgW="304560" imgH="203040" progId="Equation.3">
                    <p:embed/>
                  </p:oleObj>
                </mc:Choice>
                <mc:Fallback>
                  <p:oleObj name="公式" r:id="rId11" imgW="304560" imgH="203040" progId="Equation.3">
                    <p:embed/>
                    <p:pic>
                      <p:nvPicPr>
                        <p:cNvPr id="19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63" y="2318"/>
                          <a:ext cx="289" cy="1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" name="Group 19">
            <a:extLst>
              <a:ext uri="{FF2B5EF4-FFF2-40B4-BE49-F238E27FC236}">
                <a16:creationId xmlns:a16="http://schemas.microsoft.com/office/drawing/2014/main" id="{BD200F12-1CB7-34C7-8127-DC1286AF6BA8}"/>
              </a:ext>
            </a:extLst>
          </p:cNvPr>
          <p:cNvGrpSpPr>
            <a:grpSpLocks/>
          </p:cNvGrpSpPr>
          <p:nvPr/>
        </p:nvGrpSpPr>
        <p:grpSpPr bwMode="auto">
          <a:xfrm>
            <a:off x="8957747" y="3920071"/>
            <a:ext cx="719138" cy="447675"/>
            <a:chOff x="4558" y="2818"/>
            <a:chExt cx="453" cy="282"/>
          </a:xfrm>
        </p:grpSpPr>
        <p:sp>
          <p:nvSpPr>
            <p:cNvPr id="18" name="AutoShape 20">
              <a:extLst>
                <a:ext uri="{FF2B5EF4-FFF2-40B4-BE49-F238E27FC236}">
                  <a16:creationId xmlns:a16="http://schemas.microsoft.com/office/drawing/2014/main" id="{0920B8F1-EA67-4001-9268-CF503E15F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8" y="2818"/>
              <a:ext cx="453" cy="282"/>
            </a:xfrm>
            <a:prstGeom prst="wedgeEllipseCallout">
              <a:avLst>
                <a:gd name="adj1" fmla="val -120861"/>
                <a:gd name="adj2" fmla="val 63477"/>
              </a:avLst>
            </a:prstGeom>
            <a:solidFill>
              <a:srgbClr val="CCFFCC"/>
            </a:solidFill>
            <a:ln w="9525">
              <a:solidFill>
                <a:srgbClr val="9C087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fontAlgn="ctr" hangingPunct="0"/>
              <a:endParaRPr kumimoji="1" lang="zh-CN" altLang="zh-CN" sz="16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graphicFrame>
          <p:nvGraphicFramePr>
            <p:cNvPr id="19" name="Object 21">
              <a:extLst>
                <a:ext uri="{FF2B5EF4-FFF2-40B4-BE49-F238E27FC236}">
                  <a16:creationId xmlns:a16="http://schemas.microsoft.com/office/drawing/2014/main" id="{43544616-E615-B66F-EA90-D82CDFA7BAF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43" y="2883"/>
            <a:ext cx="264" cy="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3" imgW="279360" imgH="177480" progId="Equation.3">
                    <p:embed/>
                  </p:oleObj>
                </mc:Choice>
                <mc:Fallback>
                  <p:oleObj name="公式" r:id="rId13" imgW="279360" imgH="177480" progId="Equation.3">
                    <p:embed/>
                    <p:pic>
                      <p:nvPicPr>
                        <p:cNvPr id="22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43" y="2883"/>
                          <a:ext cx="264" cy="1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" name="Group 22">
            <a:extLst>
              <a:ext uri="{FF2B5EF4-FFF2-40B4-BE49-F238E27FC236}">
                <a16:creationId xmlns:a16="http://schemas.microsoft.com/office/drawing/2014/main" id="{2F6D3826-05EF-CCA2-C9A4-92E3830102C8}"/>
              </a:ext>
            </a:extLst>
          </p:cNvPr>
          <p:cNvGrpSpPr>
            <a:grpSpLocks/>
          </p:cNvGrpSpPr>
          <p:nvPr/>
        </p:nvGrpSpPr>
        <p:grpSpPr bwMode="auto">
          <a:xfrm>
            <a:off x="8849797" y="2407184"/>
            <a:ext cx="685800" cy="447675"/>
            <a:chOff x="4490" y="1865"/>
            <a:chExt cx="432" cy="282"/>
          </a:xfrm>
        </p:grpSpPr>
        <p:sp>
          <p:nvSpPr>
            <p:cNvPr id="21" name="AutoShape 23">
              <a:extLst>
                <a:ext uri="{FF2B5EF4-FFF2-40B4-BE49-F238E27FC236}">
                  <a16:creationId xmlns:a16="http://schemas.microsoft.com/office/drawing/2014/main" id="{9B911A4C-61CC-CD1E-AAE3-51C28E32F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0" y="1865"/>
              <a:ext cx="432" cy="282"/>
            </a:xfrm>
            <a:prstGeom prst="wedgeEllipseCallout">
              <a:avLst>
                <a:gd name="adj1" fmla="val -151852"/>
                <a:gd name="adj2" fmla="val 109218"/>
              </a:avLst>
            </a:prstGeom>
            <a:solidFill>
              <a:srgbClr val="CCFFCC"/>
            </a:solidFill>
            <a:ln w="9525">
              <a:solidFill>
                <a:srgbClr val="9C087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fontAlgn="ctr" hangingPunct="0"/>
              <a:endParaRPr kumimoji="1" lang="zh-CN" altLang="zh-CN" sz="16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2" name="AutoShape 24">
              <a:extLst>
                <a:ext uri="{FF2B5EF4-FFF2-40B4-BE49-F238E27FC236}">
                  <a16:creationId xmlns:a16="http://schemas.microsoft.com/office/drawing/2014/main" id="{A330FD4E-B009-ABA2-650F-442FED079A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0" y="1865"/>
              <a:ext cx="432" cy="282"/>
            </a:xfrm>
            <a:prstGeom prst="wedgeEllipseCallout">
              <a:avLst>
                <a:gd name="adj1" fmla="val -188426"/>
                <a:gd name="adj2" fmla="val 469148"/>
              </a:avLst>
            </a:prstGeom>
            <a:solidFill>
              <a:srgbClr val="CCFFCC"/>
            </a:solidFill>
            <a:ln w="9525">
              <a:solidFill>
                <a:srgbClr val="9C087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fontAlgn="ctr" hangingPunct="0"/>
              <a:endParaRPr kumimoji="1" lang="zh-CN" altLang="zh-CN" sz="16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graphicFrame>
          <p:nvGraphicFramePr>
            <p:cNvPr id="23" name="Object 25">
              <a:extLst>
                <a:ext uri="{FF2B5EF4-FFF2-40B4-BE49-F238E27FC236}">
                  <a16:creationId xmlns:a16="http://schemas.microsoft.com/office/drawing/2014/main" id="{2B633838-FB34-9B52-E7FD-07F1D05D77D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49" y="1911"/>
            <a:ext cx="156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5" imgW="164880" imgH="190440" progId="Equation.3">
                    <p:embed/>
                  </p:oleObj>
                </mc:Choice>
                <mc:Fallback>
                  <p:oleObj name="公式" r:id="rId15" imgW="164880" imgH="190440" progId="Equation.3">
                    <p:embed/>
                    <p:pic>
                      <p:nvPicPr>
                        <p:cNvPr id="26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49" y="1911"/>
                          <a:ext cx="156" cy="1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9985669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6A70F-FE91-7DCA-6588-433E8DE55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73F72482-1509-F849-1DC2-EA3C7242CE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1314765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多练习</a:t>
            </a:r>
          </a:p>
        </p:txBody>
      </p:sp>
      <p:pic>
        <p:nvPicPr>
          <p:cNvPr id="4" name="Picture 4" descr="未标题-9 拷贝">
            <a:extLst>
              <a:ext uri="{FF2B5EF4-FFF2-40B4-BE49-F238E27FC236}">
                <a16:creationId xmlns:a16="http://schemas.microsoft.com/office/drawing/2014/main" id="{1A022460-2C7C-7CC7-1054-7578B63C3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248" y="2319766"/>
            <a:ext cx="2732088" cy="315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未标题-7 拷贝">
            <a:extLst>
              <a:ext uri="{FF2B5EF4-FFF2-40B4-BE49-F238E27FC236}">
                <a16:creationId xmlns:a16="http://schemas.microsoft.com/office/drawing/2014/main" id="{26908FA8-A5A7-CF57-625E-48794A578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898" y="2427716"/>
            <a:ext cx="2681288" cy="276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9048410B-7043-A903-57BC-52AF1A061D50}"/>
              </a:ext>
            </a:extLst>
          </p:cNvPr>
          <p:cNvGrpSpPr>
            <a:grpSpLocks/>
          </p:cNvGrpSpPr>
          <p:nvPr/>
        </p:nvGrpSpPr>
        <p:grpSpPr bwMode="auto">
          <a:xfrm>
            <a:off x="2189348" y="2930954"/>
            <a:ext cx="863600" cy="447675"/>
            <a:chOff x="272" y="1797"/>
            <a:chExt cx="544" cy="282"/>
          </a:xfrm>
        </p:grpSpPr>
        <p:sp>
          <p:nvSpPr>
            <p:cNvPr id="7" name="AutoShape 7">
              <a:extLst>
                <a:ext uri="{FF2B5EF4-FFF2-40B4-BE49-F238E27FC236}">
                  <a16:creationId xmlns:a16="http://schemas.microsoft.com/office/drawing/2014/main" id="{18259DBE-4E54-8CF8-5EA8-2B9387E38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" y="1797"/>
              <a:ext cx="544" cy="282"/>
            </a:xfrm>
            <a:prstGeom prst="wedgeEllipseCallout">
              <a:avLst>
                <a:gd name="adj1" fmla="val 133454"/>
                <a:gd name="adj2" fmla="val 26597"/>
              </a:avLst>
            </a:prstGeom>
            <a:solidFill>
              <a:srgbClr val="CCFFCC"/>
            </a:solidFill>
            <a:ln w="9525">
              <a:solidFill>
                <a:srgbClr val="9C087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fontAlgn="ctr" hangingPunct="0"/>
              <a:endParaRPr kumimoji="1" lang="zh-CN" altLang="zh-CN" sz="16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graphicFrame>
          <p:nvGraphicFramePr>
            <p:cNvPr id="8" name="Object 8">
              <a:extLst>
                <a:ext uri="{FF2B5EF4-FFF2-40B4-BE49-F238E27FC236}">
                  <a16:creationId xmlns:a16="http://schemas.microsoft.com/office/drawing/2014/main" id="{B76A2DE7-E944-6EB4-DC70-37792AE486C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8" y="1842"/>
            <a:ext cx="288" cy="1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5" imgW="304560" imgH="203040" progId="Equation.3">
                    <p:embed/>
                  </p:oleObj>
                </mc:Choice>
                <mc:Fallback>
                  <p:oleObj name="公式" r:id="rId5" imgW="304560" imgH="203040" progId="Equation.3">
                    <p:embed/>
                    <p:pic>
                      <p:nvPicPr>
                        <p:cNvPr id="1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" y="1842"/>
                          <a:ext cx="288" cy="1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DB551403-A2A6-E934-E5C3-F8263F7F939E}"/>
              </a:ext>
            </a:extLst>
          </p:cNvPr>
          <p:cNvGrpSpPr>
            <a:grpSpLocks/>
          </p:cNvGrpSpPr>
          <p:nvPr/>
        </p:nvGrpSpPr>
        <p:grpSpPr bwMode="auto">
          <a:xfrm>
            <a:off x="5645336" y="2446766"/>
            <a:ext cx="685800" cy="447675"/>
            <a:chOff x="1858" y="2036"/>
            <a:chExt cx="432" cy="282"/>
          </a:xfrm>
        </p:grpSpPr>
        <p:sp>
          <p:nvSpPr>
            <p:cNvPr id="10" name="AutoShape 10">
              <a:extLst>
                <a:ext uri="{FF2B5EF4-FFF2-40B4-BE49-F238E27FC236}">
                  <a16:creationId xmlns:a16="http://schemas.microsoft.com/office/drawing/2014/main" id="{BB242BCB-20D1-5C0D-F71B-8A84A6277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8" y="2036"/>
              <a:ext cx="432" cy="282"/>
            </a:xfrm>
            <a:prstGeom prst="wedgeEllipseCallout">
              <a:avLst>
                <a:gd name="adj1" fmla="val -93981"/>
                <a:gd name="adj2" fmla="val 181560"/>
              </a:avLst>
            </a:prstGeom>
            <a:solidFill>
              <a:srgbClr val="CCFFCC"/>
            </a:solidFill>
            <a:ln w="9525">
              <a:solidFill>
                <a:srgbClr val="9C087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fontAlgn="ctr" hangingPunct="0"/>
              <a:endParaRPr kumimoji="1" lang="zh-CN" altLang="zh-CN" sz="16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graphicFrame>
          <p:nvGraphicFramePr>
            <p:cNvPr id="11" name="Object 11">
              <a:extLst>
                <a:ext uri="{FF2B5EF4-FFF2-40B4-BE49-F238E27FC236}">
                  <a16:creationId xmlns:a16="http://schemas.microsoft.com/office/drawing/2014/main" id="{5C869E6D-C841-0078-92E6-8CEDDBA2896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45" y="2074"/>
            <a:ext cx="264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7" imgW="279360" imgH="190440" progId="Equation.3">
                    <p:embed/>
                  </p:oleObj>
                </mc:Choice>
                <mc:Fallback>
                  <p:oleObj name="公式" r:id="rId7" imgW="279360" imgH="190440" progId="Equation.3">
                    <p:embed/>
                    <p:pic>
                      <p:nvPicPr>
                        <p:cNvPr id="13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45" y="2074"/>
                          <a:ext cx="264" cy="1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6A1FED3-82C3-AC4D-4FB0-A67C0B4F0CDC}"/>
              </a:ext>
            </a:extLst>
          </p:cNvPr>
          <p:cNvGrpSpPr>
            <a:grpSpLocks/>
          </p:cNvGrpSpPr>
          <p:nvPr/>
        </p:nvGrpSpPr>
        <p:grpSpPr bwMode="auto">
          <a:xfrm>
            <a:off x="4781736" y="5415391"/>
            <a:ext cx="719137" cy="447675"/>
            <a:chOff x="1474" y="3561"/>
            <a:chExt cx="453" cy="282"/>
          </a:xfrm>
        </p:grpSpPr>
        <p:sp>
          <p:nvSpPr>
            <p:cNvPr id="13" name="AutoShape 13">
              <a:extLst>
                <a:ext uri="{FF2B5EF4-FFF2-40B4-BE49-F238E27FC236}">
                  <a16:creationId xmlns:a16="http://schemas.microsoft.com/office/drawing/2014/main" id="{57A39911-70FB-2D69-03F7-604612E99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4" y="3561"/>
              <a:ext cx="453" cy="282"/>
            </a:xfrm>
            <a:prstGeom prst="wedgeEllipseCallout">
              <a:avLst>
                <a:gd name="adj1" fmla="val -55741"/>
                <a:gd name="adj2" fmla="val -206736"/>
              </a:avLst>
            </a:prstGeom>
            <a:solidFill>
              <a:srgbClr val="CCFFCC"/>
            </a:solidFill>
            <a:ln w="9525">
              <a:solidFill>
                <a:srgbClr val="9C087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fontAlgn="ctr" hangingPunct="0"/>
              <a:endParaRPr kumimoji="1" lang="zh-CN" altLang="zh-CN" sz="16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graphicFrame>
          <p:nvGraphicFramePr>
            <p:cNvPr id="14" name="Object 14">
              <a:extLst>
                <a:ext uri="{FF2B5EF4-FFF2-40B4-BE49-F238E27FC236}">
                  <a16:creationId xmlns:a16="http://schemas.microsoft.com/office/drawing/2014/main" id="{EC3EFD3A-4C76-175A-360C-0C959833282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05" y="3606"/>
            <a:ext cx="372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9" imgW="393480" imgH="190440" progId="Equation.3">
                    <p:embed/>
                  </p:oleObj>
                </mc:Choice>
                <mc:Fallback>
                  <p:oleObj name="公式" r:id="rId9" imgW="393480" imgH="190440" progId="Equation.3">
                    <p:embed/>
                    <p:pic>
                      <p:nvPicPr>
                        <p:cNvPr id="16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05" y="3606"/>
                          <a:ext cx="372" cy="1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D078B267-10D0-3572-D26C-47039815B118}"/>
              </a:ext>
            </a:extLst>
          </p:cNvPr>
          <p:cNvGrpSpPr>
            <a:grpSpLocks/>
          </p:cNvGrpSpPr>
          <p:nvPr/>
        </p:nvGrpSpPr>
        <p:grpSpPr bwMode="auto">
          <a:xfrm>
            <a:off x="8382186" y="1814941"/>
            <a:ext cx="863600" cy="447675"/>
            <a:chOff x="4173" y="1094"/>
            <a:chExt cx="544" cy="282"/>
          </a:xfrm>
        </p:grpSpPr>
        <p:sp>
          <p:nvSpPr>
            <p:cNvPr id="16" name="AutoShape 16">
              <a:extLst>
                <a:ext uri="{FF2B5EF4-FFF2-40B4-BE49-F238E27FC236}">
                  <a16:creationId xmlns:a16="http://schemas.microsoft.com/office/drawing/2014/main" id="{9CAC59C5-C50B-054F-FF25-592C605758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3" y="1094"/>
              <a:ext cx="544" cy="282"/>
            </a:xfrm>
            <a:prstGeom prst="wedgeEllipseCallout">
              <a:avLst>
                <a:gd name="adj1" fmla="val -75185"/>
                <a:gd name="adj2" fmla="val 390782"/>
              </a:avLst>
            </a:prstGeom>
            <a:solidFill>
              <a:srgbClr val="CCFFCC"/>
            </a:solidFill>
            <a:ln w="9525">
              <a:solidFill>
                <a:srgbClr val="9C087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fontAlgn="ctr" hangingPunct="0"/>
              <a:endParaRPr kumimoji="1" lang="zh-CN" altLang="zh-CN" sz="16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graphicFrame>
          <p:nvGraphicFramePr>
            <p:cNvPr id="17" name="Object 17">
              <a:extLst>
                <a:ext uri="{FF2B5EF4-FFF2-40B4-BE49-F238E27FC236}">
                  <a16:creationId xmlns:a16="http://schemas.microsoft.com/office/drawing/2014/main" id="{82DCF5EB-5EA1-E96A-0C08-DD3C625B6A3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17" y="1139"/>
            <a:ext cx="264" cy="1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1" imgW="279360" imgH="203040" progId="Equation.3">
                    <p:embed/>
                  </p:oleObj>
                </mc:Choice>
                <mc:Fallback>
                  <p:oleObj name="公式" r:id="rId11" imgW="279360" imgH="203040" progId="Equation.3">
                    <p:embed/>
                    <p:pic>
                      <p:nvPicPr>
                        <p:cNvPr id="19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17" y="1139"/>
                          <a:ext cx="264" cy="1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486845B9-B3AC-E1CE-88A6-66C394A048E6}"/>
              </a:ext>
            </a:extLst>
          </p:cNvPr>
          <p:cNvGrpSpPr>
            <a:grpSpLocks/>
          </p:cNvGrpSpPr>
          <p:nvPr/>
        </p:nvGrpSpPr>
        <p:grpSpPr bwMode="auto">
          <a:xfrm>
            <a:off x="9750611" y="2499154"/>
            <a:ext cx="685800" cy="447675"/>
            <a:chOff x="1858" y="2036"/>
            <a:chExt cx="432" cy="282"/>
          </a:xfrm>
        </p:grpSpPr>
        <p:sp>
          <p:nvSpPr>
            <p:cNvPr id="19" name="AutoShape 19">
              <a:extLst>
                <a:ext uri="{FF2B5EF4-FFF2-40B4-BE49-F238E27FC236}">
                  <a16:creationId xmlns:a16="http://schemas.microsoft.com/office/drawing/2014/main" id="{59191010-223A-5FDC-2D59-425FCB28C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8" y="2036"/>
              <a:ext cx="432" cy="282"/>
            </a:xfrm>
            <a:prstGeom prst="wedgeEllipseCallout">
              <a:avLst>
                <a:gd name="adj1" fmla="val -93981"/>
                <a:gd name="adj2" fmla="val 181560"/>
              </a:avLst>
            </a:prstGeom>
            <a:solidFill>
              <a:srgbClr val="CCFFCC"/>
            </a:solidFill>
            <a:ln w="9525">
              <a:solidFill>
                <a:srgbClr val="9C087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fontAlgn="ctr" hangingPunct="0"/>
              <a:endParaRPr kumimoji="1" lang="zh-CN" altLang="zh-CN" sz="16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graphicFrame>
          <p:nvGraphicFramePr>
            <p:cNvPr id="20" name="Object 20">
              <a:extLst>
                <a:ext uri="{FF2B5EF4-FFF2-40B4-BE49-F238E27FC236}">
                  <a16:creationId xmlns:a16="http://schemas.microsoft.com/office/drawing/2014/main" id="{8F8615A1-1A1E-68B7-1D47-39ABB3D000B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93" y="2074"/>
            <a:ext cx="168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3" imgW="177480" imgH="190440" progId="Equation.3">
                    <p:embed/>
                  </p:oleObj>
                </mc:Choice>
                <mc:Fallback>
                  <p:oleObj name="公式" r:id="rId13" imgW="177480" imgH="190440" progId="Equation.3">
                    <p:embed/>
                    <p:pic>
                      <p:nvPicPr>
                        <p:cNvPr id="22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93" y="2074"/>
                          <a:ext cx="168" cy="1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0A692701-AD87-296A-5C17-A316A8459045}"/>
              </a:ext>
            </a:extLst>
          </p:cNvPr>
          <p:cNvGrpSpPr>
            <a:grpSpLocks/>
          </p:cNvGrpSpPr>
          <p:nvPr/>
        </p:nvGrpSpPr>
        <p:grpSpPr bwMode="auto">
          <a:xfrm>
            <a:off x="8958448" y="5702729"/>
            <a:ext cx="719138" cy="447675"/>
            <a:chOff x="1474" y="3561"/>
            <a:chExt cx="453" cy="282"/>
          </a:xfrm>
        </p:grpSpPr>
        <p:sp>
          <p:nvSpPr>
            <p:cNvPr id="22" name="AutoShape 22">
              <a:extLst>
                <a:ext uri="{FF2B5EF4-FFF2-40B4-BE49-F238E27FC236}">
                  <a16:creationId xmlns:a16="http://schemas.microsoft.com/office/drawing/2014/main" id="{E84990B5-95FC-68E9-A7F7-0DA2642429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4" y="3561"/>
              <a:ext cx="453" cy="282"/>
            </a:xfrm>
            <a:prstGeom prst="wedgeEllipseCallout">
              <a:avLst>
                <a:gd name="adj1" fmla="val -55741"/>
                <a:gd name="adj2" fmla="val -206736"/>
              </a:avLst>
            </a:prstGeom>
            <a:solidFill>
              <a:srgbClr val="CCFFCC"/>
            </a:solidFill>
            <a:ln w="9525">
              <a:solidFill>
                <a:srgbClr val="9C087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fontAlgn="ctr" hangingPunct="0"/>
              <a:endParaRPr kumimoji="1" lang="zh-CN" altLang="zh-CN" sz="16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graphicFrame>
          <p:nvGraphicFramePr>
            <p:cNvPr id="23" name="Object 23">
              <a:extLst>
                <a:ext uri="{FF2B5EF4-FFF2-40B4-BE49-F238E27FC236}">
                  <a16:creationId xmlns:a16="http://schemas.microsoft.com/office/drawing/2014/main" id="{31BC7D29-4A81-C6C5-ED61-CFF250EC66F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05" y="3600"/>
            <a:ext cx="37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5" imgW="393480" imgH="203040" progId="Equation.3">
                    <p:embed/>
                  </p:oleObj>
                </mc:Choice>
                <mc:Fallback>
                  <p:oleObj name="公式" r:id="rId15" imgW="393480" imgH="203040" progId="Equation.3">
                    <p:embed/>
                    <p:pic>
                      <p:nvPicPr>
                        <p:cNvPr id="25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05" y="3600"/>
                          <a:ext cx="372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3737285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4A603-890A-E2AC-9BD2-F1EC482D4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D13D55B5-B17F-C3C4-E632-C7EDD4337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3198293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提醒：注意无关项</a:t>
            </a:r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EBC61D5D-C096-1E04-348A-1D178E6A8F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3288" y="1624868"/>
            <a:ext cx="7993224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SzPct val="85000"/>
              <a:buFont typeface="Wingdings" panose="05000000000000000000" pitchFamily="2" charset="2"/>
              <a:buChar char="p"/>
              <a:defRPr sz="26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800" dirty="0">
                <a:cs typeface="Arial" panose="020B0604020202020204" pitchFamily="34" charset="0"/>
              </a:rPr>
              <a:t>3.</a:t>
            </a:r>
            <a:r>
              <a:rPr lang="zh-CN" altLang="en-US" sz="2800" dirty="0">
                <a:cs typeface="Arial" panose="020B0604020202020204" pitchFamily="34" charset="0"/>
              </a:rPr>
              <a:t>具有无关项的化简</a:t>
            </a:r>
            <a:endParaRPr lang="en-US" altLang="zh-CN" sz="2800" dirty="0">
              <a:cs typeface="Arial" panose="020B0604020202020204" pitchFamily="34" charset="0"/>
            </a:endParaRPr>
          </a:p>
        </p:txBody>
      </p:sp>
      <p:graphicFrame>
        <p:nvGraphicFramePr>
          <p:cNvPr id="4" name="Object 468">
            <a:extLst>
              <a:ext uri="{FF2B5EF4-FFF2-40B4-BE49-F238E27FC236}">
                <a16:creationId xmlns:a16="http://schemas.microsoft.com/office/drawing/2014/main" id="{02237E3C-660E-B1CF-2CF1-3A28A109CE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4470744"/>
              </p:ext>
            </p:extLst>
          </p:nvPr>
        </p:nvGraphicFramePr>
        <p:xfrm>
          <a:off x="2541901" y="2568684"/>
          <a:ext cx="3167063" cy="293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图片" r:id="rId3" imgW="1551600" imgH="1438560" progId="Word.Picture.8">
                  <p:embed/>
                </p:oleObj>
              </mc:Choice>
              <mc:Fallback>
                <p:oleObj name="图片" r:id="rId3" imgW="1551600" imgH="1438560" progId="Word.Picture.8">
                  <p:embed/>
                  <p:pic>
                    <p:nvPicPr>
                      <p:cNvPr id="167" name="Object 4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1901" y="2568684"/>
                        <a:ext cx="3167063" cy="2932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70">
            <a:extLst>
              <a:ext uri="{FF2B5EF4-FFF2-40B4-BE49-F238E27FC236}">
                <a16:creationId xmlns:a16="http://schemas.microsoft.com/office/drawing/2014/main" id="{853678CB-3435-15EC-1A1E-CEC1032C37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8990706"/>
              </p:ext>
            </p:extLst>
          </p:nvPr>
        </p:nvGraphicFramePr>
        <p:xfrm>
          <a:off x="3654739" y="3175109"/>
          <a:ext cx="903287" cy="176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图片" r:id="rId5" imgW="448200" imgH="877680" progId="Word.Picture.8">
                  <p:embed/>
                </p:oleObj>
              </mc:Choice>
              <mc:Fallback>
                <p:oleObj name="图片" r:id="rId5" imgW="448200" imgH="877680" progId="Word.Picture.8">
                  <p:embed/>
                  <p:pic>
                    <p:nvPicPr>
                      <p:cNvPr id="168" name="Object 4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4739" y="3175109"/>
                        <a:ext cx="903287" cy="176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88940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96BB1-1DDC-CE22-0428-AD3807BF8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BFA50B2F-CEA8-BB94-187B-B0576DE14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1691471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总结一下</a:t>
            </a:r>
          </a:p>
        </p:txBody>
      </p:sp>
      <p:sp>
        <p:nvSpPr>
          <p:cNvPr id="3" name="Text Box 31">
            <a:extLst>
              <a:ext uri="{FF2B5EF4-FFF2-40B4-BE49-F238E27FC236}">
                <a16:creationId xmlns:a16="http://schemas.microsoft.com/office/drawing/2014/main" id="{81F2AACF-FE3A-1CFA-6F26-247B7E918B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9065" y="1713154"/>
            <a:ext cx="8757495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简答题的两道（基本上必考）</a:t>
            </a:r>
            <a:endParaRPr lang="en-US" altLang="zh-CN" sz="2400" b="1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第一道是代数化简，第二道是卡诺图化简</a:t>
            </a:r>
            <a:endParaRPr lang="en-US" altLang="zh-CN" sz="2400" b="1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所以方法很关键，也很易错</a:t>
            </a:r>
            <a:endParaRPr lang="en-US" altLang="zh-CN" sz="2400" b="1" dirty="0">
              <a:solidFill>
                <a:srgbClr val="FF0000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主要看这两种题型即可</a:t>
            </a:r>
          </a:p>
        </p:txBody>
      </p:sp>
    </p:spTree>
    <p:extLst>
      <p:ext uri="{BB962C8B-B14F-4D97-AF65-F5344CB8AC3E}">
        <p14:creationId xmlns:p14="http://schemas.microsoft.com/office/powerpoint/2010/main" val="12756525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B6560-503A-19BA-3DD3-C2B41B015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ACFBC77C-79D6-049C-D51D-1BC2FA221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93805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例题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8863B1-FAF3-DEBF-E3D3-9717FB34C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742" y="1406843"/>
            <a:ext cx="9762699" cy="9533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62F6A9A-67C3-EB9E-CB3C-D7B9902EE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867" y="3951288"/>
            <a:ext cx="9380561" cy="123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451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36FF7-91F6-40CE-90E9-7DC80E372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>
            <a:extLst>
              <a:ext uri="{FF2B5EF4-FFF2-40B4-BE49-F238E27FC236}">
                <a16:creationId xmlns:a16="http://schemas.microsoft.com/office/drawing/2014/main" id="{244F71ED-7226-37A7-1550-D49D693087BD}"/>
              </a:ext>
            </a:extLst>
          </p:cNvPr>
          <p:cNvSpPr txBox="1"/>
          <p:nvPr/>
        </p:nvSpPr>
        <p:spPr>
          <a:xfrm>
            <a:off x="5948795" y="2826194"/>
            <a:ext cx="5819651" cy="748640"/>
          </a:xfrm>
          <a:prstGeom prst="rect">
            <a:avLst/>
          </a:prstGeom>
          <a:noFill/>
          <a:effectLst/>
        </p:spPr>
        <p:txBody>
          <a:bodyPr wrap="square" lIns="91413" tIns="45707" rIns="91413" bIns="45707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265" dirty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charset="-128"/>
                <a:ea typeface="Kozuka Gothic Pr6N H" panose="020B0800000000000000" charset="-128"/>
                <a:cs typeface="博洋行书 7000" panose="02000600000000000000" pitchFamily="2" charset="-122"/>
              </a:rPr>
              <a:t>逻辑门电路</a:t>
            </a:r>
          </a:p>
        </p:txBody>
      </p:sp>
      <p:sp>
        <p:nvSpPr>
          <p:cNvPr id="7" name="Freeform 11">
            <a:extLst>
              <a:ext uri="{FF2B5EF4-FFF2-40B4-BE49-F238E27FC236}">
                <a16:creationId xmlns:a16="http://schemas.microsoft.com/office/drawing/2014/main" id="{BDEB4842-8E4D-02A5-1DAE-D55C62757EA4}"/>
              </a:ext>
            </a:extLst>
          </p:cNvPr>
          <p:cNvSpPr/>
          <p:nvPr/>
        </p:nvSpPr>
        <p:spPr bwMode="auto">
          <a:xfrm rot="10800000">
            <a:off x="4466670" y="2345541"/>
            <a:ext cx="1615555" cy="1709945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3" tIns="45707" rIns="91413" bIns="45707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66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">
            <a:extLst>
              <a:ext uri="{FF2B5EF4-FFF2-40B4-BE49-F238E27FC236}">
                <a16:creationId xmlns:a16="http://schemas.microsoft.com/office/drawing/2014/main" id="{77A64985-2884-7B8F-0614-262567B14416}"/>
              </a:ext>
            </a:extLst>
          </p:cNvPr>
          <p:cNvSpPr txBox="1"/>
          <p:nvPr/>
        </p:nvSpPr>
        <p:spPr>
          <a:xfrm>
            <a:off x="4811186" y="2498027"/>
            <a:ext cx="959810" cy="1404974"/>
          </a:xfrm>
          <a:prstGeom prst="rect">
            <a:avLst/>
          </a:prstGeom>
          <a:noFill/>
          <a:effectLst/>
        </p:spPr>
        <p:txBody>
          <a:bodyPr wrap="square" lIns="91413" tIns="45707" rIns="91413" bIns="45707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265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03</a:t>
            </a:r>
            <a:endParaRPr lang="en-GB" altLang="zh-CN" sz="4265" b="1" spc="60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97ABFC-57E2-9A8D-9152-D13BD3D73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2351" y="2353853"/>
            <a:ext cx="4469021" cy="456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1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3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2" presetClass="entr" presetSubtype="4" accel="72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 animBg="1"/>
      <p:bldP spid="7" grpId="1" animBg="1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29246-A6A8-1199-01DF-26FDC259B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1D41E791-D04E-C851-685F-F2F73E7C3D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357499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第三章：逻辑门电路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09182F5-4078-E57D-D791-83F05DA7CFA4}"/>
              </a:ext>
            </a:extLst>
          </p:cNvPr>
          <p:cNvSpPr txBox="1"/>
          <p:nvPr/>
        </p:nvSpPr>
        <p:spPr>
          <a:xfrm>
            <a:off x="3093522" y="1597185"/>
            <a:ext cx="618704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● </a:t>
            </a:r>
            <a:r>
              <a:rPr lang="en-US" altLang="zh-CN" dirty="0"/>
              <a:t>3.1 MOS </a:t>
            </a:r>
            <a:r>
              <a:rPr lang="zh-CN" altLang="en-US" dirty="0"/>
              <a:t>逻辑门电路</a:t>
            </a:r>
          </a:p>
          <a:p>
            <a:r>
              <a:rPr lang="zh-CN" altLang="en-US" dirty="0"/>
              <a:t> </a:t>
            </a:r>
            <a:r>
              <a:rPr lang="zh-CN" altLang="en-US" dirty="0">
                <a:solidFill>
                  <a:srgbClr val="C00000"/>
                </a:solidFill>
              </a:rPr>
              <a:t>输入和输出的高、低电平</a:t>
            </a:r>
          </a:p>
          <a:p>
            <a:r>
              <a:rPr lang="zh-CN" altLang="en-US" dirty="0"/>
              <a:t> 噪声容限，</a:t>
            </a:r>
            <a:r>
              <a:rPr lang="zh-CN" altLang="en-US" dirty="0">
                <a:solidFill>
                  <a:srgbClr val="C00000"/>
                </a:solidFill>
              </a:rPr>
              <a:t>传输延迟</a:t>
            </a:r>
            <a:r>
              <a:rPr lang="zh-CN" altLang="en-US" dirty="0"/>
              <a:t>，功耗，延迟 </a:t>
            </a:r>
            <a:r>
              <a:rPr lang="en-US" altLang="zh-CN" dirty="0"/>
              <a:t>- </a:t>
            </a:r>
            <a:r>
              <a:rPr lang="zh-CN" altLang="en-US" dirty="0"/>
              <a:t>功耗积，扇入扇出数</a:t>
            </a:r>
          </a:p>
          <a:p>
            <a:r>
              <a:rPr lang="zh-CN" altLang="en-US" dirty="0"/>
              <a:t> </a:t>
            </a:r>
            <a:r>
              <a:rPr lang="en-US" altLang="zh-CN" dirty="0"/>
              <a:t>MOS </a:t>
            </a:r>
            <a:r>
              <a:rPr lang="zh-CN" altLang="en-US" dirty="0"/>
              <a:t>管静态特性（何时导通与截止）</a:t>
            </a:r>
          </a:p>
          <a:p>
            <a:r>
              <a:rPr lang="zh-CN" altLang="en-US" dirty="0"/>
              <a:t> </a:t>
            </a:r>
            <a:r>
              <a:rPr lang="en-US" altLang="zh-CN" dirty="0"/>
              <a:t>CMOS </a:t>
            </a:r>
            <a:r>
              <a:rPr lang="zh-CN" altLang="en-US" dirty="0"/>
              <a:t>管反相器，与非门，或非门（了解结构和特性）</a:t>
            </a:r>
          </a:p>
          <a:p>
            <a:r>
              <a:rPr lang="zh-CN" altLang="en-US" dirty="0"/>
              <a:t> 输入保护和输出缓冲电路</a:t>
            </a:r>
          </a:p>
          <a:p>
            <a:r>
              <a:rPr lang="zh-CN" altLang="en-US" dirty="0"/>
              <a:t> </a:t>
            </a:r>
            <a:r>
              <a:rPr lang="en-US" altLang="zh-CN" dirty="0">
                <a:solidFill>
                  <a:srgbClr val="C00000"/>
                </a:solidFill>
              </a:rPr>
              <a:t>CMOS </a:t>
            </a:r>
            <a:r>
              <a:rPr lang="zh-CN" altLang="en-US" dirty="0">
                <a:solidFill>
                  <a:srgbClr val="C00000"/>
                </a:solidFill>
              </a:rPr>
              <a:t>漏极开路门 </a:t>
            </a:r>
            <a:r>
              <a:rPr lang="en-US" altLang="zh-CN" dirty="0">
                <a:solidFill>
                  <a:srgbClr val="C00000"/>
                </a:solidFill>
              </a:rPr>
              <a:t>(OD) </a:t>
            </a:r>
            <a:r>
              <a:rPr lang="zh-CN" altLang="en-US" dirty="0">
                <a:solidFill>
                  <a:srgbClr val="C00000"/>
                </a:solidFill>
              </a:rPr>
              <a:t>，三态门，传输门基本特性</a:t>
            </a:r>
            <a:r>
              <a:rPr lang="zh-CN" altLang="en-US" dirty="0"/>
              <a:t>和原理</a:t>
            </a:r>
          </a:p>
          <a:p>
            <a:r>
              <a:rPr lang="zh-CN" altLang="en-US" dirty="0"/>
              <a:t>● </a:t>
            </a:r>
            <a:r>
              <a:rPr lang="en-US" altLang="zh-CN" dirty="0"/>
              <a:t>3.5 </a:t>
            </a:r>
            <a:r>
              <a:rPr lang="zh-CN" altLang="en-US" dirty="0"/>
              <a:t>逻辑描述中的几个问题</a:t>
            </a:r>
          </a:p>
          <a:p>
            <a:r>
              <a:rPr lang="zh-CN" altLang="en-US" dirty="0"/>
              <a:t> 正负逻辑变换，等效符号</a:t>
            </a:r>
          </a:p>
          <a:p>
            <a:r>
              <a:rPr lang="zh-CN" altLang="en-US" dirty="0"/>
              <a:t>● </a:t>
            </a:r>
            <a:r>
              <a:rPr lang="en-US" altLang="zh-CN" dirty="0"/>
              <a:t>3.6 </a:t>
            </a:r>
            <a:r>
              <a:rPr lang="zh-CN" altLang="en-US" dirty="0"/>
              <a:t>逻辑门电路使用中的几个实际问题</a:t>
            </a:r>
          </a:p>
          <a:p>
            <a:r>
              <a:rPr lang="zh-CN" altLang="en-US" dirty="0"/>
              <a:t> 门电路</a:t>
            </a:r>
            <a:r>
              <a:rPr lang="zh-CN" altLang="en-US" dirty="0">
                <a:solidFill>
                  <a:srgbClr val="C00000"/>
                </a:solidFill>
              </a:rPr>
              <a:t>接口问题</a:t>
            </a:r>
            <a:r>
              <a:rPr lang="zh-CN" altLang="en-US" dirty="0"/>
              <a:t>，多余输入端的处理</a:t>
            </a:r>
          </a:p>
        </p:txBody>
      </p:sp>
    </p:spTree>
    <p:extLst>
      <p:ext uri="{BB962C8B-B14F-4D97-AF65-F5344CB8AC3E}">
        <p14:creationId xmlns:p14="http://schemas.microsoft.com/office/powerpoint/2010/main" val="7010674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/>
          <p:cNvSpPr txBox="1"/>
          <p:nvPr/>
        </p:nvSpPr>
        <p:spPr>
          <a:xfrm>
            <a:off x="5948796" y="2826194"/>
            <a:ext cx="4538086" cy="748640"/>
          </a:xfrm>
          <a:prstGeom prst="rect">
            <a:avLst/>
          </a:prstGeom>
          <a:noFill/>
          <a:effectLst/>
        </p:spPr>
        <p:txBody>
          <a:bodyPr wrap="square" lIns="91413" tIns="45707" rIns="91413" bIns="45707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265" dirty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charset="-128"/>
                <a:ea typeface="Kozuka Gothic Pr6N H" panose="020B0800000000000000" charset="-128"/>
                <a:cs typeface="博洋行书 7000" panose="02000600000000000000" pitchFamily="2" charset="-122"/>
              </a:rPr>
              <a:t>数字逻辑基础</a:t>
            </a:r>
          </a:p>
        </p:txBody>
      </p:sp>
      <p:sp>
        <p:nvSpPr>
          <p:cNvPr id="7" name="Freeform 11"/>
          <p:cNvSpPr/>
          <p:nvPr/>
        </p:nvSpPr>
        <p:spPr bwMode="auto">
          <a:xfrm rot="10800000">
            <a:off x="4466670" y="2345541"/>
            <a:ext cx="1615555" cy="1709945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3" tIns="45707" rIns="91413" bIns="45707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66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4811186" y="2498027"/>
            <a:ext cx="959810" cy="1404974"/>
          </a:xfrm>
          <a:prstGeom prst="rect">
            <a:avLst/>
          </a:prstGeom>
          <a:noFill/>
          <a:effectLst/>
        </p:spPr>
        <p:txBody>
          <a:bodyPr wrap="square" lIns="91413" tIns="45707" rIns="91413" bIns="45707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265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01</a:t>
            </a:r>
            <a:endParaRPr lang="en-GB" altLang="zh-CN" sz="4265" b="1" spc="60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2351" y="2353853"/>
            <a:ext cx="4469021" cy="45604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3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2" presetClass="entr" presetSubtype="4" accel="72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 animBg="1"/>
      <p:bldP spid="7" grpId="1" animBg="1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0560A-982F-C8A8-7C27-7C88A5B93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A787CB89-AEDB-8B4A-28E0-0BDD1A660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1691471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先说特点</a:t>
            </a:r>
          </a:p>
        </p:txBody>
      </p:sp>
      <p:sp>
        <p:nvSpPr>
          <p:cNvPr id="3" name="Text Box 31">
            <a:extLst>
              <a:ext uri="{FF2B5EF4-FFF2-40B4-BE49-F238E27FC236}">
                <a16:creationId xmlns:a16="http://schemas.microsoft.com/office/drawing/2014/main" id="{A746C10B-51EE-BEEC-3C80-1DA2FBAD32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9065" y="1713154"/>
            <a:ext cx="8757495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本章内容涉及到原理较多，</a:t>
            </a:r>
            <a:endParaRPr lang="en-US" altLang="zh-CN" sz="2400" b="1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详细介绍了逻辑门电路的内部结构</a:t>
            </a:r>
            <a:endParaRPr lang="en-US" altLang="zh-CN" sz="2400" b="1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C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反相器、与非门、或非门、传输门、三态门、漏极开路门</a:t>
            </a:r>
            <a:endParaRPr lang="en-US" altLang="zh-CN" sz="2400" b="1" dirty="0">
              <a:solidFill>
                <a:srgbClr val="C00000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 fontAlgn="base">
              <a:spcBef>
                <a:spcPct val="50000"/>
              </a:spcBef>
              <a:spcAft>
                <a:spcPct val="0"/>
              </a:spcAft>
            </a:pPr>
            <a:endParaRPr lang="en-US" altLang="zh-CN" sz="2400" b="1" dirty="0">
              <a:solidFill>
                <a:srgbClr val="C00000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与模电交相辉映，内容很棒、干活很多</a:t>
            </a:r>
            <a:endParaRPr lang="en-US" altLang="zh-CN" sz="2400" b="1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9642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07C71-26F0-CD7E-C4CC-B6D3EBBEC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CA8EF98F-4CE9-9B4A-36B6-C8FAA03278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5458527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考点一：高、低电平概念的深入</a:t>
            </a:r>
          </a:p>
        </p:txBody>
      </p:sp>
      <p:sp>
        <p:nvSpPr>
          <p:cNvPr id="3" name="Rectangle 322">
            <a:extLst>
              <a:ext uri="{FF2B5EF4-FFF2-40B4-BE49-F238E27FC236}">
                <a16:creationId xmlns:a16="http://schemas.microsoft.com/office/drawing/2014/main" id="{C6FFD1EC-82B0-CC27-9C69-712AFBADD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0725" y="1405276"/>
            <a:ext cx="3227702" cy="595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tIns="10800" rIns="18000" bIns="0" anchor="ctr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(1)</a:t>
            </a:r>
            <a:r>
              <a:rPr lang="zh-CN" altLang="en-US" sz="20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输入和输出的高、低电平</a:t>
            </a:r>
          </a:p>
          <a:p>
            <a:pPr eaLnBrk="0" hangingPunct="0"/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Rectangle 474">
            <a:extLst>
              <a:ext uri="{FF2B5EF4-FFF2-40B4-BE49-F238E27FC236}">
                <a16:creationId xmlns:a16="http://schemas.microsoft.com/office/drawing/2014/main" id="{57BED8AC-4D63-ACCE-2A3F-0B551C6F9F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8513" y="1655836"/>
            <a:ext cx="5435600" cy="4824412"/>
          </a:xfrm>
          <a:prstGeom prst="rect">
            <a:avLst/>
          </a:prstGeom>
          <a:solidFill>
            <a:schemeClr val="bg1"/>
          </a:solidFill>
          <a:ln w="19050">
            <a:solidFill>
              <a:srgbClr val="0099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tIns="10800" rIns="18000" bIns="10800" anchor="ctr"/>
          <a:lstStyle/>
          <a:p>
            <a:endParaRPr lang="zh-CN" altLang="en-US" b="1"/>
          </a:p>
        </p:txBody>
      </p:sp>
      <p:sp>
        <p:nvSpPr>
          <p:cNvPr id="5" name="Rectangle 358">
            <a:extLst>
              <a:ext uri="{FF2B5EF4-FFF2-40B4-BE49-F238E27FC236}">
                <a16:creationId xmlns:a16="http://schemas.microsoft.com/office/drawing/2014/main" id="{A3CBD491-39CA-F4D3-C4B8-DDB38D3FFD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4413" y="3730698"/>
            <a:ext cx="642938" cy="254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b="1"/>
          </a:p>
        </p:txBody>
      </p:sp>
      <p:sp>
        <p:nvSpPr>
          <p:cNvPr id="6" name="Rectangle 476">
            <a:extLst>
              <a:ext uri="{FF2B5EF4-FFF2-40B4-BE49-F238E27FC236}">
                <a16:creationId xmlns:a16="http://schemas.microsoft.com/office/drawing/2014/main" id="{7534A99C-6A92-EBDF-F83A-1C1A73886C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724" y="4157421"/>
            <a:ext cx="2359103" cy="637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tIns="10800" rIns="18000" bIns="10800" anchor="ctr">
            <a:spAutoFit/>
          </a:bodyPr>
          <a:lstStyle/>
          <a:p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输出高电平的下限值</a:t>
            </a:r>
          </a:p>
          <a:p>
            <a:pPr algn="ctr"/>
            <a:r>
              <a:rPr lang="en-US" altLang="zh-CN" sz="2000" b="1" i="1" dirty="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V</a:t>
            </a:r>
            <a:r>
              <a:rPr lang="en-US" altLang="zh-CN" sz="2000" b="1" baseline="-25000" dirty="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OH(min)</a:t>
            </a:r>
            <a:endParaRPr lang="en-US" altLang="zh-CN" sz="2000" b="1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" name="Rectangle 478">
            <a:extLst>
              <a:ext uri="{FF2B5EF4-FFF2-40B4-BE49-F238E27FC236}">
                <a16:creationId xmlns:a16="http://schemas.microsoft.com/office/drawing/2014/main" id="{2302E8A0-122C-54E4-A459-938C770539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181" y="2267023"/>
            <a:ext cx="3024188" cy="63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tIns="10800" rIns="18000" bIns="10800">
            <a:spAutoFit/>
          </a:bodyPr>
          <a:lstStyle/>
          <a:p>
            <a:pPr algn="ctr"/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输入低电平的上限值        </a:t>
            </a:r>
            <a:r>
              <a:rPr lang="en-US" altLang="zh-CN" sz="2000" b="1" i="1" dirty="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V</a:t>
            </a:r>
            <a:r>
              <a:rPr lang="en-US" altLang="zh-CN" sz="2000" b="1" baseline="-25000" dirty="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IL(max)</a:t>
            </a:r>
            <a:endParaRPr lang="en-US" altLang="zh-CN" sz="2000" b="1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Rectangle 482">
            <a:extLst>
              <a:ext uri="{FF2B5EF4-FFF2-40B4-BE49-F238E27FC236}">
                <a16:creationId xmlns:a16="http://schemas.microsoft.com/office/drawing/2014/main" id="{1718C64D-1B8F-5F17-6E8F-C3221DF54F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181" y="3212222"/>
            <a:ext cx="3024188" cy="63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tIns="10800" rIns="18000" bIns="10800">
            <a:spAutoFit/>
          </a:bodyPr>
          <a:lstStyle/>
          <a:p>
            <a:pPr algn="ctr"/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输入高电平的下限值        </a:t>
            </a:r>
            <a:r>
              <a:rPr lang="en-US" altLang="zh-CN" sz="2000" b="1" i="1" dirty="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V</a:t>
            </a:r>
            <a:r>
              <a:rPr lang="en-US" altLang="zh-CN" sz="2000" b="1" baseline="-25000" dirty="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IH(min)</a:t>
            </a:r>
            <a:endParaRPr lang="en-US" altLang="zh-CN" sz="2000" b="1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" name="Rectangle 483">
            <a:extLst>
              <a:ext uri="{FF2B5EF4-FFF2-40B4-BE49-F238E27FC236}">
                <a16:creationId xmlns:a16="http://schemas.microsoft.com/office/drawing/2014/main" id="{63056AB3-41F6-9A9C-E5CC-2C4E8A36C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724" y="5108159"/>
            <a:ext cx="2359103" cy="637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tIns="10800" rIns="18000" bIns="10800" anchor="ctr">
            <a:spAutoFit/>
          </a:bodyPr>
          <a:lstStyle/>
          <a:p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输出低电平的上限值</a:t>
            </a:r>
          </a:p>
          <a:p>
            <a:pPr algn="ctr"/>
            <a:r>
              <a:rPr lang="en-US" altLang="zh-CN" sz="2000" b="1" i="1" dirty="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V</a:t>
            </a:r>
            <a:r>
              <a:rPr lang="en-US" altLang="zh-CN" sz="2000" b="1" baseline="-25000" dirty="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OL(max)</a:t>
            </a:r>
            <a:endParaRPr lang="en-US" altLang="zh-CN" sz="2000" b="1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10" name="Group 680">
            <a:extLst>
              <a:ext uri="{FF2B5EF4-FFF2-40B4-BE49-F238E27FC236}">
                <a16:creationId xmlns:a16="http://schemas.microsoft.com/office/drawing/2014/main" id="{78D99229-7EFF-ED3B-0068-DD4A830C5074}"/>
              </a:ext>
            </a:extLst>
          </p:cNvPr>
          <p:cNvGrpSpPr>
            <a:grpSpLocks/>
          </p:cNvGrpSpPr>
          <p:nvPr/>
        </p:nvGrpSpPr>
        <p:grpSpPr bwMode="auto">
          <a:xfrm>
            <a:off x="5227601" y="2808361"/>
            <a:ext cx="2963863" cy="3671887"/>
            <a:chOff x="22" y="1752"/>
            <a:chExt cx="1867" cy="2313"/>
          </a:xfrm>
        </p:grpSpPr>
        <p:sp>
          <p:nvSpPr>
            <p:cNvPr id="11" name="Rectangle 337">
              <a:extLst>
                <a:ext uri="{FF2B5EF4-FFF2-40B4-BE49-F238E27FC236}">
                  <a16:creationId xmlns:a16="http://schemas.microsoft.com/office/drawing/2014/main" id="{79B7AD9E-654C-678D-52C0-FE02AF329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" y="1940"/>
              <a:ext cx="516" cy="183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2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2" name="Rectangle 338">
              <a:extLst>
                <a:ext uri="{FF2B5EF4-FFF2-40B4-BE49-F238E27FC236}">
                  <a16:creationId xmlns:a16="http://schemas.microsoft.com/office/drawing/2014/main" id="{EEDF70B8-8F42-6F28-C28B-9AC449AB1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" y="1952"/>
              <a:ext cx="479" cy="320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3" name="Line 339">
              <a:extLst>
                <a:ext uri="{FF2B5EF4-FFF2-40B4-BE49-F238E27FC236}">
                  <a16:creationId xmlns:a16="http://schemas.microsoft.com/office/drawing/2014/main" id="{169EE707-0A0F-7C8D-4DDB-FA0CE569FE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4" y="2257"/>
              <a:ext cx="1013" cy="1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4" name="Line 340">
              <a:extLst>
                <a:ext uri="{FF2B5EF4-FFF2-40B4-BE49-F238E27FC236}">
                  <a16:creationId xmlns:a16="http://schemas.microsoft.com/office/drawing/2014/main" id="{0A8CCB05-6EB7-1BE6-67E6-D4173FA744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4" y="3414"/>
              <a:ext cx="968" cy="2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5" name="Rectangle 344">
              <a:extLst>
                <a:ext uri="{FF2B5EF4-FFF2-40B4-BE49-F238E27FC236}">
                  <a16:creationId xmlns:a16="http://schemas.microsoft.com/office/drawing/2014/main" id="{6D88DACA-0F59-4261-A6A6-6F9ECEA704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" y="2001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kumimoji="0" lang="en-GB" altLang="zh-CN" sz="1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" name="Rectangle 345">
              <a:extLst>
                <a:ext uri="{FF2B5EF4-FFF2-40B4-BE49-F238E27FC236}">
                  <a16:creationId xmlns:a16="http://schemas.microsoft.com/office/drawing/2014/main" id="{08407385-4EFB-6143-A0EA-B17AFA8AE4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" y="1933"/>
              <a:ext cx="435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0" lang="zh-CN" altLang="en-US" sz="1800" b="1" dirty="0">
                  <a:solidFill>
                    <a:srgbClr val="9C087C"/>
                  </a:solidFill>
                  <a:latin typeface="楷体_GB2312" panose="02010609030101010101" pitchFamily="49" charset="-122"/>
                </a:rPr>
                <a:t>输出</a:t>
              </a:r>
            </a:p>
            <a:p>
              <a:r>
                <a:rPr kumimoji="0" lang="zh-CN" altLang="en-US" sz="1800" b="1" dirty="0">
                  <a:solidFill>
                    <a:srgbClr val="9C087C"/>
                  </a:solidFill>
                  <a:latin typeface="楷体_GB2312" panose="02010609030101010101" pitchFamily="49" charset="-122"/>
                </a:rPr>
                <a:t>高电平</a:t>
              </a:r>
            </a:p>
          </p:txBody>
        </p:sp>
        <p:sp>
          <p:nvSpPr>
            <p:cNvPr id="17" name="Rectangle 351">
              <a:extLst>
                <a:ext uri="{FF2B5EF4-FFF2-40B4-BE49-F238E27FC236}">
                  <a16:creationId xmlns:a16="http://schemas.microsoft.com/office/drawing/2014/main" id="{0AFF63FB-4EB2-DC1B-7C67-398AC99515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9" y="1866"/>
              <a:ext cx="344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8" name="Rectangle 352">
              <a:extLst>
                <a:ext uri="{FF2B5EF4-FFF2-40B4-BE49-F238E27FC236}">
                  <a16:creationId xmlns:a16="http://schemas.microsoft.com/office/drawing/2014/main" id="{130298EF-30F2-857F-EF23-29561515D1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9" y="1842"/>
              <a:ext cx="7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0" lang="en-US" altLang="zh-CN" sz="1800" b="1">
                  <a:solidFill>
                    <a:srgbClr val="000000"/>
                  </a:solidFill>
                  <a:ea typeface="宋体" panose="02010600030101010101" pitchFamily="2" charset="-122"/>
                </a:rPr>
                <a:t>+</a:t>
              </a:r>
              <a:endPara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" name="Rectangle 353">
              <a:extLst>
                <a:ext uri="{FF2B5EF4-FFF2-40B4-BE49-F238E27FC236}">
                  <a16:creationId xmlns:a16="http://schemas.microsoft.com/office/drawing/2014/main" id="{CBFE18B2-5DE6-7ADC-A720-082ADB975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5" y="1842"/>
              <a:ext cx="8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0" lang="en-US" altLang="zh-CN" sz="1800" b="1" i="1" dirty="0">
                  <a:ea typeface="宋体" panose="02010600030101010101" pitchFamily="2" charset="-122"/>
                </a:rPr>
                <a:t>V</a:t>
              </a:r>
              <a:endParaRPr kumimoji="0" lang="en-US" altLang="zh-CN" sz="1800" b="1" dirty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" name="Rectangle 354">
              <a:extLst>
                <a:ext uri="{FF2B5EF4-FFF2-40B4-BE49-F238E27FC236}">
                  <a16:creationId xmlns:a16="http://schemas.microsoft.com/office/drawing/2014/main" id="{FC3C0422-0BA0-1FC4-CEB5-ED343B912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1" y="1916"/>
              <a:ext cx="123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0" lang="en-US" altLang="zh-CN" sz="1200" b="1">
                  <a:solidFill>
                    <a:srgbClr val="000000"/>
                  </a:solidFill>
                  <a:ea typeface="宋体" panose="02010600030101010101" pitchFamily="2" charset="-122"/>
                </a:rPr>
                <a:t>DD</a:t>
              </a:r>
              <a:endPara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" name="Rectangle 355">
              <a:extLst>
                <a:ext uri="{FF2B5EF4-FFF2-40B4-BE49-F238E27FC236}">
                  <a16:creationId xmlns:a16="http://schemas.microsoft.com/office/drawing/2014/main" id="{77C1BD51-86D0-DCBB-61AC-145B845212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8" y="1916"/>
              <a:ext cx="22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0" lang="en-US" altLang="zh-CN" sz="1200" b="1">
                  <a:solidFill>
                    <a:srgbClr val="000000"/>
                  </a:solidFill>
                  <a:ea typeface="宋体" panose="02010600030101010101" pitchFamily="2" charset="-122"/>
                </a:rPr>
                <a:t> </a:t>
              </a:r>
              <a:endPara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" name="Rectangle 363">
              <a:extLst>
                <a:ext uri="{FF2B5EF4-FFF2-40B4-BE49-F238E27FC236}">
                  <a16:creationId xmlns:a16="http://schemas.microsoft.com/office/drawing/2014/main" id="{A423DDB0-D05E-76EC-252D-F442C0E94C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7" y="2075"/>
              <a:ext cx="503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23" name="Rectangle 364">
              <a:extLst>
                <a:ext uri="{FF2B5EF4-FFF2-40B4-BE49-F238E27FC236}">
                  <a16:creationId xmlns:a16="http://schemas.microsoft.com/office/drawing/2014/main" id="{704B5577-E4E1-F51B-DFAE-A6D273F18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9" y="2087"/>
              <a:ext cx="8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0" lang="en-US" altLang="zh-CN" sz="1800" b="1" i="1">
                  <a:ea typeface="宋体" panose="02010600030101010101" pitchFamily="2" charset="-122"/>
                </a:rPr>
                <a:t>V</a:t>
              </a:r>
              <a:endParaRPr kumimoji="0" lang="en-US" altLang="zh-CN" sz="1800" b="1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" name="Rectangle 365">
              <a:extLst>
                <a:ext uri="{FF2B5EF4-FFF2-40B4-BE49-F238E27FC236}">
                  <a16:creationId xmlns:a16="http://schemas.microsoft.com/office/drawing/2014/main" id="{C9155247-D268-F7C9-1656-B6F143E5E4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5" y="2161"/>
              <a:ext cx="127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0" lang="en-US" altLang="zh-CN" sz="1200" b="1">
                  <a:ea typeface="宋体" panose="02010600030101010101" pitchFamily="2" charset="-122"/>
                </a:rPr>
                <a:t>OH</a:t>
              </a:r>
              <a:endParaRPr kumimoji="0" lang="en-US" altLang="zh-CN" sz="1800" b="1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" name="Rectangle 366">
              <a:extLst>
                <a:ext uri="{FF2B5EF4-FFF2-40B4-BE49-F238E27FC236}">
                  <a16:creationId xmlns:a16="http://schemas.microsoft.com/office/drawing/2014/main" id="{BD01F21C-8C40-A846-FC3D-C4BD418E3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2" y="2161"/>
              <a:ext cx="30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0" lang="en-US" altLang="zh-CN" sz="1200" b="1">
                  <a:ea typeface="宋体" panose="02010600030101010101" pitchFamily="2" charset="-122"/>
                </a:rPr>
                <a:t>(</a:t>
              </a:r>
              <a:endParaRPr kumimoji="0" lang="en-US" altLang="zh-CN" sz="1800" b="1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" name="Rectangle 367">
              <a:extLst>
                <a:ext uri="{FF2B5EF4-FFF2-40B4-BE49-F238E27FC236}">
                  <a16:creationId xmlns:a16="http://schemas.microsoft.com/office/drawing/2014/main" id="{B6231347-F9AB-8199-A697-F86BDFB3D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9" y="2158"/>
              <a:ext cx="15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0" lang="en-US" altLang="zh-CN" sz="1200" b="1" dirty="0">
                  <a:solidFill>
                    <a:srgbClr val="000000"/>
                  </a:solidFill>
                  <a:ea typeface="宋体" panose="02010600030101010101" pitchFamily="2" charset="-122"/>
                </a:rPr>
                <a:t>min</a:t>
              </a:r>
              <a:endParaRPr kumimoji="0" lang="en-US" altLang="zh-CN" sz="1800" b="1" dirty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" name="Rectangle 368">
              <a:extLst>
                <a:ext uri="{FF2B5EF4-FFF2-40B4-BE49-F238E27FC236}">
                  <a16:creationId xmlns:a16="http://schemas.microsoft.com/office/drawing/2014/main" id="{5000DE54-171F-F759-92DF-7C03A33C86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6" y="2161"/>
              <a:ext cx="30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0" lang="en-US" altLang="zh-CN" sz="1200" b="1">
                  <a:solidFill>
                    <a:srgbClr val="000000"/>
                  </a:solidFill>
                  <a:ea typeface="宋体" panose="02010600030101010101" pitchFamily="2" charset="-122"/>
                </a:rPr>
                <a:t>)</a:t>
              </a:r>
              <a:endPara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" name="Rectangle 386">
              <a:extLst>
                <a:ext uri="{FF2B5EF4-FFF2-40B4-BE49-F238E27FC236}">
                  <a16:creationId xmlns:a16="http://schemas.microsoft.com/office/drawing/2014/main" id="{79955D5D-2290-5DF1-FD23-6A9D7995A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7" y="3426"/>
              <a:ext cx="5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29" name="Rectangle 387">
              <a:extLst>
                <a:ext uri="{FF2B5EF4-FFF2-40B4-BE49-F238E27FC236}">
                  <a16:creationId xmlns:a16="http://schemas.microsoft.com/office/drawing/2014/main" id="{62F0F3A1-54FC-B06C-D480-060CD16CD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9" y="3402"/>
              <a:ext cx="8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0" lang="en-US" altLang="zh-CN" sz="1800" b="1" i="1">
                  <a:solidFill>
                    <a:srgbClr val="000000"/>
                  </a:solidFill>
                  <a:ea typeface="宋体" panose="02010600030101010101" pitchFamily="2" charset="-122"/>
                </a:rPr>
                <a:t>V</a:t>
              </a:r>
              <a:endPara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" name="Rectangle 388">
              <a:extLst>
                <a:ext uri="{FF2B5EF4-FFF2-40B4-BE49-F238E27FC236}">
                  <a16:creationId xmlns:a16="http://schemas.microsoft.com/office/drawing/2014/main" id="{60382E01-25A2-A9BE-E7C8-4312AB84D0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5" y="3475"/>
              <a:ext cx="107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0" lang="en-US" altLang="zh-CN" sz="1200" b="1">
                  <a:solidFill>
                    <a:srgbClr val="000000"/>
                  </a:solidFill>
                  <a:ea typeface="宋体" panose="02010600030101010101" pitchFamily="2" charset="-122"/>
                </a:rPr>
                <a:t>OL</a:t>
              </a:r>
              <a:endPara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" name="Rectangle 389">
              <a:extLst>
                <a:ext uri="{FF2B5EF4-FFF2-40B4-BE49-F238E27FC236}">
                  <a16:creationId xmlns:a16="http://schemas.microsoft.com/office/drawing/2014/main" id="{3AD30768-9884-92F0-D655-6EBB9EEEE0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" y="3475"/>
              <a:ext cx="30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0" lang="en-US" altLang="zh-CN" sz="1200" b="1">
                  <a:solidFill>
                    <a:srgbClr val="000000"/>
                  </a:solidFill>
                  <a:ea typeface="宋体" panose="02010600030101010101" pitchFamily="2" charset="-122"/>
                </a:rPr>
                <a:t>(</a:t>
              </a:r>
              <a:endPara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" name="Rectangle 390">
              <a:extLst>
                <a:ext uri="{FF2B5EF4-FFF2-40B4-BE49-F238E27FC236}">
                  <a16:creationId xmlns:a16="http://schemas.microsoft.com/office/drawing/2014/main" id="{99F89645-2DCD-6748-9B86-5D7139816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7" y="3475"/>
              <a:ext cx="170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0" lang="en-US" altLang="zh-CN" sz="1200" b="1">
                  <a:solidFill>
                    <a:srgbClr val="000000"/>
                  </a:solidFill>
                  <a:ea typeface="宋体" panose="02010600030101010101" pitchFamily="2" charset="-122"/>
                </a:rPr>
                <a:t>max</a:t>
              </a:r>
              <a:endPara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" name="Rectangle 391">
              <a:extLst>
                <a:ext uri="{FF2B5EF4-FFF2-40B4-BE49-F238E27FC236}">
                  <a16:creationId xmlns:a16="http://schemas.microsoft.com/office/drawing/2014/main" id="{3CAED620-9661-6BBA-A2C7-8EA9BD9B5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9" y="3475"/>
              <a:ext cx="30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0" lang="en-US" altLang="zh-CN" sz="1200" b="1">
                  <a:solidFill>
                    <a:srgbClr val="000000"/>
                  </a:solidFill>
                  <a:ea typeface="宋体" panose="02010600030101010101" pitchFamily="2" charset="-122"/>
                </a:rPr>
                <a:t>)</a:t>
              </a:r>
              <a:endPara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" name="Rectangle 392">
              <a:extLst>
                <a:ext uri="{FF2B5EF4-FFF2-40B4-BE49-F238E27FC236}">
                  <a16:creationId xmlns:a16="http://schemas.microsoft.com/office/drawing/2014/main" id="{C04B2BF0-3B68-CCFD-F3E9-5D23F2073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6" y="3402"/>
              <a:ext cx="3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0" lang="en-US" altLang="zh-CN" sz="1800" b="1">
                  <a:solidFill>
                    <a:srgbClr val="000000"/>
                  </a:solidFill>
                  <a:ea typeface="宋体" panose="02010600030101010101" pitchFamily="2" charset="-122"/>
                </a:rPr>
                <a:t> </a:t>
              </a:r>
              <a:endPara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5" name="Rectangle 412">
              <a:extLst>
                <a:ext uri="{FF2B5EF4-FFF2-40B4-BE49-F238E27FC236}">
                  <a16:creationId xmlns:a16="http://schemas.microsoft.com/office/drawing/2014/main" id="{7505AFC6-FDD2-BCF7-CDFC-1CA6796B03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4" y="3623"/>
              <a:ext cx="185" cy="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36" name="Rectangle 413">
              <a:extLst>
                <a:ext uri="{FF2B5EF4-FFF2-40B4-BE49-F238E27FC236}">
                  <a16:creationId xmlns:a16="http://schemas.microsoft.com/office/drawing/2014/main" id="{1C711EC9-68B9-AB7B-42A4-8D1D4616AF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3" y="3598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kumimoji="0" lang="zh-CN" altLang="zh-CN" sz="1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" name="Rectangle 414">
              <a:extLst>
                <a:ext uri="{FF2B5EF4-FFF2-40B4-BE49-F238E27FC236}">
                  <a16:creationId xmlns:a16="http://schemas.microsoft.com/office/drawing/2014/main" id="{7109A33B-1EC8-B498-8743-A0BE9F2F7D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7" y="3672"/>
              <a:ext cx="22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0" lang="en-US" altLang="zh-CN" sz="1200" b="1">
                  <a:solidFill>
                    <a:srgbClr val="000000"/>
                  </a:solidFill>
                  <a:ea typeface="宋体" panose="02010600030101010101" pitchFamily="2" charset="-122"/>
                </a:rPr>
                <a:t> </a:t>
              </a:r>
              <a:endPara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" name="Rectangle 425">
              <a:extLst>
                <a:ext uri="{FF2B5EF4-FFF2-40B4-BE49-F238E27FC236}">
                  <a16:creationId xmlns:a16="http://schemas.microsoft.com/office/drawing/2014/main" id="{788C7FA2-4199-81E4-248F-152DB8EEE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" y="3868"/>
              <a:ext cx="1069" cy="19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39" name="Rectangle 426">
              <a:extLst>
                <a:ext uri="{FF2B5EF4-FFF2-40B4-BE49-F238E27FC236}">
                  <a16:creationId xmlns:a16="http://schemas.microsoft.com/office/drawing/2014/main" id="{43172DE7-E296-D96D-B8D1-F614D220A0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" y="3856"/>
              <a:ext cx="9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0" lang="en-US" altLang="zh-CN" sz="1800" b="1">
                  <a:solidFill>
                    <a:srgbClr val="000000"/>
                  </a:solidFill>
                  <a:ea typeface="宋体" panose="02010600030101010101" pitchFamily="2" charset="-122"/>
                </a:rPr>
                <a:t>G</a:t>
              </a:r>
              <a:endPara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" name="Rectangle 427">
              <a:extLst>
                <a:ext uri="{FF2B5EF4-FFF2-40B4-BE49-F238E27FC236}">
                  <a16:creationId xmlns:a16="http://schemas.microsoft.com/office/drawing/2014/main" id="{63513699-FE42-E0E2-A7C8-8DAC651FB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" y="3930"/>
              <a:ext cx="4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0" lang="en-US" altLang="zh-CN" sz="1200" b="1">
                  <a:solidFill>
                    <a:srgbClr val="000000"/>
                  </a:solidFill>
                  <a:ea typeface="宋体" panose="02010600030101010101" pitchFamily="2" charset="-122"/>
                </a:rPr>
                <a:t>1</a:t>
              </a:r>
              <a:endPara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" name="Rectangle 428">
              <a:extLst>
                <a:ext uri="{FF2B5EF4-FFF2-40B4-BE49-F238E27FC236}">
                  <a16:creationId xmlns:a16="http://schemas.microsoft.com/office/drawing/2014/main" id="{0E0BCDEB-B38A-A151-E470-63FB20E34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" y="3881"/>
              <a:ext cx="14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0" lang="zh-CN" altLang="en-US" sz="1800" b="1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门</a:t>
              </a:r>
              <a:endParaRPr kumimoji="0" lang="zh-CN" altLang="en-US" sz="1800" b="1" dirty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" name="Rectangle 429">
              <a:extLst>
                <a:ext uri="{FF2B5EF4-FFF2-40B4-BE49-F238E27FC236}">
                  <a16:creationId xmlns:a16="http://schemas.microsoft.com/office/drawing/2014/main" id="{C94D1845-F813-EB46-1A33-284855F7B7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7" y="3844"/>
              <a:ext cx="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0" lang="en-US" altLang="zh-CN" sz="1800" b="1" i="1">
                  <a:solidFill>
                    <a:srgbClr val="000000"/>
                  </a:solidFill>
                  <a:latin typeface="Book Antiqua" panose="02040602050305030304" pitchFamily="18" charset="0"/>
                  <a:ea typeface="宋体" panose="02010600030101010101" pitchFamily="2" charset="-122"/>
                </a:rPr>
                <a:t>v</a:t>
              </a:r>
              <a:endPara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" name="Rectangle 430">
              <a:extLst>
                <a:ext uri="{FF2B5EF4-FFF2-40B4-BE49-F238E27FC236}">
                  <a16:creationId xmlns:a16="http://schemas.microsoft.com/office/drawing/2014/main" id="{DD178BC1-6E79-8A26-EC8E-77B193AFFE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" y="3930"/>
              <a:ext cx="6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0" lang="en-US" altLang="zh-CN" sz="1200" b="1">
                  <a:solidFill>
                    <a:srgbClr val="000000"/>
                  </a:solidFill>
                  <a:ea typeface="宋体" panose="02010600030101010101" pitchFamily="2" charset="-122"/>
                </a:rPr>
                <a:t>O</a:t>
              </a:r>
              <a:endPara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" name="Rectangle 431">
              <a:extLst>
                <a:ext uri="{FF2B5EF4-FFF2-40B4-BE49-F238E27FC236}">
                  <a16:creationId xmlns:a16="http://schemas.microsoft.com/office/drawing/2014/main" id="{8AB4BA85-9CF0-A6F6-EE56-5FF72DAD8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" y="3881"/>
              <a:ext cx="29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0" lang="zh-CN" altLang="en-US" sz="1800" b="1" dirty="0">
                  <a:solidFill>
                    <a:srgbClr val="000000"/>
                  </a:solidFill>
                  <a:latin typeface="宋体" panose="02010600030101010101" pitchFamily="2" charset="-122"/>
                </a:rPr>
                <a:t>范围</a:t>
              </a:r>
              <a:endParaRPr kumimoji="0" lang="zh-CN" altLang="en-US" sz="1800" b="1" dirty="0">
                <a:solidFill>
                  <a:schemeClr val="tx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5" name="Rectangle 432">
              <a:extLst>
                <a:ext uri="{FF2B5EF4-FFF2-40B4-BE49-F238E27FC236}">
                  <a16:creationId xmlns:a16="http://schemas.microsoft.com/office/drawing/2014/main" id="{C8A6F542-D2F9-3E48-0B7F-4B07D2EE54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" y="3856"/>
              <a:ext cx="3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0" lang="en-US" altLang="zh-CN" sz="1800" b="1">
                  <a:solidFill>
                    <a:srgbClr val="000000"/>
                  </a:solidFill>
                  <a:ea typeface="宋体" panose="02010600030101010101" pitchFamily="2" charset="-122"/>
                </a:rPr>
                <a:t> </a:t>
              </a:r>
              <a:endPara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6" name="Freeform 441">
              <a:extLst>
                <a:ext uri="{FF2B5EF4-FFF2-40B4-BE49-F238E27FC236}">
                  <a16:creationId xmlns:a16="http://schemas.microsoft.com/office/drawing/2014/main" id="{81EAC681-F481-88E8-AA28-45B8F8CDD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" y="1887"/>
              <a:ext cx="37" cy="135"/>
            </a:xfrm>
            <a:custGeom>
              <a:avLst/>
              <a:gdLst>
                <a:gd name="T0" fmla="*/ 12 w 37"/>
                <a:gd name="T1" fmla="*/ 0 h 135"/>
                <a:gd name="T2" fmla="*/ 37 w 37"/>
                <a:gd name="T3" fmla="*/ 135 h 135"/>
                <a:gd name="T4" fmla="*/ 0 w 37"/>
                <a:gd name="T5" fmla="*/ 135 h 135"/>
                <a:gd name="T6" fmla="*/ 12 w 37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135">
                  <a:moveTo>
                    <a:pt x="12" y="0"/>
                  </a:moveTo>
                  <a:lnTo>
                    <a:pt x="37" y="135"/>
                  </a:lnTo>
                  <a:lnTo>
                    <a:pt x="0" y="135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/>
            </a:solidFill>
            <a:ln w="19050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47" name="Line 442">
              <a:extLst>
                <a:ext uri="{FF2B5EF4-FFF2-40B4-BE49-F238E27FC236}">
                  <a16:creationId xmlns:a16="http://schemas.microsoft.com/office/drawing/2014/main" id="{AAA31884-E3DD-06F9-3AEF-A116915F55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" y="1888"/>
              <a:ext cx="1" cy="157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48" name="Rectangle 443">
              <a:extLst>
                <a:ext uri="{FF2B5EF4-FFF2-40B4-BE49-F238E27FC236}">
                  <a16:creationId xmlns:a16="http://schemas.microsoft.com/office/drawing/2014/main" id="{C0D1F5C7-0EA0-2F57-DEC4-6FAEDB3C3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" y="1801"/>
              <a:ext cx="147" cy="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49" name="Rectangle 444">
              <a:extLst>
                <a:ext uri="{FF2B5EF4-FFF2-40B4-BE49-F238E27FC236}">
                  <a16:creationId xmlns:a16="http://schemas.microsoft.com/office/drawing/2014/main" id="{6918C66D-F029-0E2B-BD43-79AFAC64FE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" y="1752"/>
              <a:ext cx="89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0" lang="en-US" altLang="zh-CN" sz="2000" b="1" i="1">
                  <a:solidFill>
                    <a:schemeClr val="tx2"/>
                  </a:solidFill>
                  <a:latin typeface="Book Antiqua" panose="02040602050305030304" pitchFamily="18" charset="0"/>
                  <a:ea typeface="宋体" panose="02010600030101010101" pitchFamily="2" charset="-122"/>
                </a:rPr>
                <a:t>v</a:t>
              </a:r>
              <a:endParaRPr kumimoji="0" lang="en-US" altLang="zh-CN" sz="2000" b="1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" name="Rectangle 445">
              <a:extLst>
                <a:ext uri="{FF2B5EF4-FFF2-40B4-BE49-F238E27FC236}">
                  <a16:creationId xmlns:a16="http://schemas.microsoft.com/office/drawing/2014/main" id="{F6EA9774-4769-95BC-80EA-397E507B72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1838"/>
              <a:ext cx="6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0" lang="en-US" altLang="zh-CN" sz="1200" b="1">
                  <a:solidFill>
                    <a:schemeClr val="tx2"/>
                  </a:solidFill>
                  <a:ea typeface="宋体" panose="02010600030101010101" pitchFamily="2" charset="-122"/>
                </a:rPr>
                <a:t>O</a:t>
              </a:r>
              <a:endParaRPr kumimoji="0" lang="en-US" altLang="zh-CN" sz="1800" b="1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" name="Rectangle 446">
              <a:extLst>
                <a:ext uri="{FF2B5EF4-FFF2-40B4-BE49-F238E27FC236}">
                  <a16:creationId xmlns:a16="http://schemas.microsoft.com/office/drawing/2014/main" id="{00590A94-15A6-4B4C-F208-565D100CA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" y="1764"/>
              <a:ext cx="3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0" lang="en-US" altLang="zh-CN" sz="1800" b="1">
                  <a:solidFill>
                    <a:srgbClr val="000000"/>
                  </a:solidFill>
                  <a:ea typeface="宋体" panose="02010600030101010101" pitchFamily="2" charset="-122"/>
                </a:rPr>
                <a:t> </a:t>
              </a:r>
              <a:endPara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2" name="Rectangle 463">
              <a:extLst>
                <a:ext uri="{FF2B5EF4-FFF2-40B4-BE49-F238E27FC236}">
                  <a16:creationId xmlns:a16="http://schemas.microsoft.com/office/drawing/2014/main" id="{F7D8AD5C-165B-21A1-544C-3321734E34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" y="3426"/>
              <a:ext cx="479" cy="320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53" name="Rectangle 465">
              <a:extLst>
                <a:ext uri="{FF2B5EF4-FFF2-40B4-BE49-F238E27FC236}">
                  <a16:creationId xmlns:a16="http://schemas.microsoft.com/office/drawing/2014/main" id="{92034FFB-682D-1986-8DF1-E6CE8C92FB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" y="3475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kumimoji="0" lang="en-GB" altLang="zh-CN" sz="1800" b="1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4" name="Rectangle 466">
              <a:extLst>
                <a:ext uri="{FF2B5EF4-FFF2-40B4-BE49-F238E27FC236}">
                  <a16:creationId xmlns:a16="http://schemas.microsoft.com/office/drawing/2014/main" id="{1BD595B8-A744-A674-7A14-8277FA10E6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" y="3385"/>
              <a:ext cx="435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0" lang="zh-CN" altLang="en-US" sz="1800" b="1" dirty="0">
                  <a:solidFill>
                    <a:srgbClr val="9C087C"/>
                  </a:solidFill>
                  <a:latin typeface="楷体_GB2312" panose="02010609030101010101" pitchFamily="49" charset="-122"/>
                </a:rPr>
                <a:t>输出</a:t>
              </a:r>
            </a:p>
            <a:p>
              <a:r>
                <a:rPr kumimoji="0" lang="zh-CN" altLang="en-US" sz="1800" b="1" dirty="0">
                  <a:solidFill>
                    <a:srgbClr val="9C087C"/>
                  </a:solidFill>
                  <a:latin typeface="楷体_GB2312" panose="02010609030101010101" pitchFamily="49" charset="-122"/>
                </a:rPr>
                <a:t>低电平</a:t>
              </a:r>
            </a:p>
          </p:txBody>
        </p:sp>
        <p:sp>
          <p:nvSpPr>
            <p:cNvPr id="55" name="Rectangle 467">
              <a:extLst>
                <a:ext uri="{FF2B5EF4-FFF2-40B4-BE49-F238E27FC236}">
                  <a16:creationId xmlns:a16="http://schemas.microsoft.com/office/drawing/2014/main" id="{95A11985-0F1D-3803-8FF7-BFA43F80D5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6" y="3475"/>
              <a:ext cx="3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0" lang="en-US" altLang="zh-CN" sz="1800" b="1">
                  <a:solidFill>
                    <a:srgbClr val="000000"/>
                  </a:solidFill>
                  <a:ea typeface="宋体" panose="02010600030101010101" pitchFamily="2" charset="-122"/>
                </a:rPr>
                <a:t> </a:t>
              </a:r>
              <a:endPara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6" name="AutoShape 672">
              <a:extLst>
                <a:ext uri="{FF2B5EF4-FFF2-40B4-BE49-F238E27FC236}">
                  <a16:creationId xmlns:a16="http://schemas.microsoft.com/office/drawing/2014/main" id="{A7A8EEC4-D760-5AC8-601D-24CCA877848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" y="3430"/>
              <a:ext cx="91" cy="325"/>
            </a:xfrm>
            <a:prstGeom prst="leftBrace">
              <a:avLst>
                <a:gd name="adj1" fmla="val 29762"/>
                <a:gd name="adj2" fmla="val 50000"/>
              </a:avLst>
            </a:prstGeom>
            <a:noFill/>
            <a:ln w="25400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57" name="AutoShape 673">
              <a:extLst>
                <a:ext uri="{FF2B5EF4-FFF2-40B4-BE49-F238E27FC236}">
                  <a16:creationId xmlns:a16="http://schemas.microsoft.com/office/drawing/2014/main" id="{70EE635E-759C-6522-0B7F-8A7E0B971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" y="1933"/>
              <a:ext cx="91" cy="325"/>
            </a:xfrm>
            <a:prstGeom prst="leftBrace">
              <a:avLst>
                <a:gd name="adj1" fmla="val 29762"/>
                <a:gd name="adj2" fmla="val 50000"/>
              </a:avLst>
            </a:prstGeom>
            <a:noFill/>
            <a:ln w="25400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/>
            </a:p>
          </p:txBody>
        </p:sp>
      </p:grpSp>
      <p:grpSp>
        <p:nvGrpSpPr>
          <p:cNvPr id="58" name="Group 681">
            <a:extLst>
              <a:ext uri="{FF2B5EF4-FFF2-40B4-BE49-F238E27FC236}">
                <a16:creationId xmlns:a16="http://schemas.microsoft.com/office/drawing/2014/main" id="{521B32A7-55F2-DF1B-E489-084C01960492}"/>
              </a:ext>
            </a:extLst>
          </p:cNvPr>
          <p:cNvGrpSpPr>
            <a:grpSpLocks/>
          </p:cNvGrpSpPr>
          <p:nvPr/>
        </p:nvGrpSpPr>
        <p:grpSpPr bwMode="auto">
          <a:xfrm>
            <a:off x="8232229" y="2932186"/>
            <a:ext cx="2516004" cy="3481372"/>
            <a:chOff x="2064" y="1830"/>
            <a:chExt cx="1421" cy="2214"/>
          </a:xfrm>
        </p:grpSpPr>
        <p:sp>
          <p:nvSpPr>
            <p:cNvPr id="59" name="Rectangle 341">
              <a:extLst>
                <a:ext uri="{FF2B5EF4-FFF2-40B4-BE49-F238E27FC236}">
                  <a16:creationId xmlns:a16="http://schemas.microsoft.com/office/drawing/2014/main" id="{821FC4C8-E1F4-94DB-71BC-D5D55881B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6" y="1940"/>
              <a:ext cx="528" cy="183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2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60" name="Rectangle 342">
              <a:extLst>
                <a:ext uri="{FF2B5EF4-FFF2-40B4-BE49-F238E27FC236}">
                  <a16:creationId xmlns:a16="http://schemas.microsoft.com/office/drawing/2014/main" id="{B8D11C11-F2C1-AF63-EAE2-3E69843D1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8" y="1952"/>
              <a:ext cx="491" cy="541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61" name="Rectangle 348">
              <a:extLst>
                <a:ext uri="{FF2B5EF4-FFF2-40B4-BE49-F238E27FC236}">
                  <a16:creationId xmlns:a16="http://schemas.microsoft.com/office/drawing/2014/main" id="{3CDA436F-AD3A-0772-C9F4-FDF414D86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7" y="2137"/>
              <a:ext cx="0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kumimoji="0" lang="en-GB" altLang="zh-CN" sz="1800" b="1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2" name="Rectangle 349">
              <a:extLst>
                <a:ext uri="{FF2B5EF4-FFF2-40B4-BE49-F238E27FC236}">
                  <a16:creationId xmlns:a16="http://schemas.microsoft.com/office/drawing/2014/main" id="{80324B97-6197-CC3D-91AC-76C4589B1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2069"/>
              <a:ext cx="394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0" lang="zh-CN" altLang="en-US" sz="1800" b="1" dirty="0">
                  <a:latin typeface="楷体_GB2312" panose="02010609030101010101" pitchFamily="49" charset="-122"/>
                </a:rPr>
                <a:t>输入</a:t>
              </a:r>
            </a:p>
            <a:p>
              <a:r>
                <a:rPr kumimoji="0" lang="zh-CN" altLang="en-US" sz="1800" b="1" dirty="0">
                  <a:latin typeface="楷体_GB2312" panose="02010609030101010101" pitchFamily="49" charset="-122"/>
                </a:rPr>
                <a:t>高电平</a:t>
              </a:r>
            </a:p>
          </p:txBody>
        </p:sp>
        <p:sp>
          <p:nvSpPr>
            <p:cNvPr id="63" name="Rectangle 372">
              <a:extLst>
                <a:ext uri="{FF2B5EF4-FFF2-40B4-BE49-F238E27FC236}">
                  <a16:creationId xmlns:a16="http://schemas.microsoft.com/office/drawing/2014/main" id="{24F73844-801C-4638-581F-B7054FA44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517"/>
              <a:ext cx="45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64" name="Rectangle 373">
              <a:extLst>
                <a:ext uri="{FF2B5EF4-FFF2-40B4-BE49-F238E27FC236}">
                  <a16:creationId xmlns:a16="http://schemas.microsoft.com/office/drawing/2014/main" id="{180AD769-7BDD-6184-C137-207185371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1" y="2493"/>
              <a:ext cx="77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0" lang="en-US" altLang="zh-CN" sz="1800" b="1" i="1">
                  <a:solidFill>
                    <a:srgbClr val="000000"/>
                  </a:solidFill>
                  <a:ea typeface="宋体" panose="02010600030101010101" pitchFamily="2" charset="-122"/>
                </a:rPr>
                <a:t>V</a:t>
              </a:r>
              <a:endPara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5" name="Rectangle 374">
              <a:extLst>
                <a:ext uri="{FF2B5EF4-FFF2-40B4-BE49-F238E27FC236}">
                  <a16:creationId xmlns:a16="http://schemas.microsoft.com/office/drawing/2014/main" id="{5D804EED-BF7D-070F-BBA2-5E89E6309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7" y="2567"/>
              <a:ext cx="79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0" lang="en-US" altLang="zh-CN" sz="1200" b="1">
                  <a:solidFill>
                    <a:srgbClr val="000000"/>
                  </a:solidFill>
                  <a:ea typeface="宋体" panose="02010600030101010101" pitchFamily="2" charset="-122"/>
                </a:rPr>
                <a:t>IH</a:t>
              </a:r>
              <a:endPara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6" name="Rectangle 375">
              <a:extLst>
                <a:ext uri="{FF2B5EF4-FFF2-40B4-BE49-F238E27FC236}">
                  <a16:creationId xmlns:a16="http://schemas.microsoft.com/office/drawing/2014/main" id="{8E0D2A3C-3A43-E20F-E3B0-B63A3221F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8" y="2567"/>
              <a:ext cx="27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0" lang="en-US" altLang="zh-CN" sz="1200" b="1">
                  <a:solidFill>
                    <a:srgbClr val="000000"/>
                  </a:solidFill>
                  <a:ea typeface="宋体" panose="02010600030101010101" pitchFamily="2" charset="-122"/>
                </a:rPr>
                <a:t>(</a:t>
              </a:r>
              <a:endPara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7" name="Rectangle 376">
              <a:extLst>
                <a:ext uri="{FF2B5EF4-FFF2-40B4-BE49-F238E27FC236}">
                  <a16:creationId xmlns:a16="http://schemas.microsoft.com/office/drawing/2014/main" id="{EF8659AF-4271-2146-8287-1450C58EC0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5" y="2567"/>
              <a:ext cx="139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0" lang="en-US" altLang="zh-CN" sz="1200" b="1">
                  <a:solidFill>
                    <a:srgbClr val="000000"/>
                  </a:solidFill>
                  <a:ea typeface="宋体" panose="02010600030101010101" pitchFamily="2" charset="-122"/>
                </a:rPr>
                <a:t>min</a:t>
              </a:r>
              <a:endPara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8" name="Rectangle 377">
              <a:extLst>
                <a:ext uri="{FF2B5EF4-FFF2-40B4-BE49-F238E27FC236}">
                  <a16:creationId xmlns:a16="http://schemas.microsoft.com/office/drawing/2014/main" id="{2B78F0AB-FFF1-4017-E420-9EF909CB9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2" y="2567"/>
              <a:ext cx="27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0" lang="en-US" altLang="zh-CN" sz="1200" b="1">
                  <a:solidFill>
                    <a:srgbClr val="000000"/>
                  </a:solidFill>
                  <a:ea typeface="宋体" panose="02010600030101010101" pitchFamily="2" charset="-122"/>
                </a:rPr>
                <a:t>)</a:t>
              </a:r>
              <a:endPara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9" name="Rectangle 378">
              <a:extLst>
                <a:ext uri="{FF2B5EF4-FFF2-40B4-BE49-F238E27FC236}">
                  <a16:creationId xmlns:a16="http://schemas.microsoft.com/office/drawing/2014/main" id="{495E495A-34D2-DAFF-2B14-B0303472C1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9" y="2493"/>
              <a:ext cx="30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0" lang="en-US" altLang="zh-CN" sz="1800" b="1">
                  <a:solidFill>
                    <a:srgbClr val="000000"/>
                  </a:solidFill>
                  <a:ea typeface="宋体" panose="02010600030101010101" pitchFamily="2" charset="-122"/>
                </a:rPr>
                <a:t> </a:t>
              </a:r>
              <a:endPara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0" name="Rectangle 395">
              <a:extLst>
                <a:ext uri="{FF2B5EF4-FFF2-40B4-BE49-F238E27FC236}">
                  <a16:creationId xmlns:a16="http://schemas.microsoft.com/office/drawing/2014/main" id="{AF094718-B609-E653-4A2D-8C6DA227DE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1" y="2996"/>
              <a:ext cx="467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71" name="Rectangle 396">
              <a:extLst>
                <a:ext uri="{FF2B5EF4-FFF2-40B4-BE49-F238E27FC236}">
                  <a16:creationId xmlns:a16="http://schemas.microsoft.com/office/drawing/2014/main" id="{D2E6B3D6-186E-A22E-1A0B-468E58F03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4" y="2972"/>
              <a:ext cx="77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0" lang="en-US" altLang="zh-CN" sz="1800" b="1" i="1">
                  <a:solidFill>
                    <a:srgbClr val="000000"/>
                  </a:solidFill>
                  <a:ea typeface="宋体" panose="02010600030101010101" pitchFamily="2" charset="-122"/>
                </a:rPr>
                <a:t>V</a:t>
              </a:r>
              <a:endPara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2" name="Rectangle 397">
              <a:extLst>
                <a:ext uri="{FF2B5EF4-FFF2-40B4-BE49-F238E27FC236}">
                  <a16:creationId xmlns:a16="http://schemas.microsoft.com/office/drawing/2014/main" id="{D3C36A76-F583-F973-2448-D158C043F2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0" y="3046"/>
              <a:ext cx="61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0" lang="en-US" altLang="zh-CN" sz="1200" b="1">
                  <a:solidFill>
                    <a:srgbClr val="000000"/>
                  </a:solidFill>
                  <a:ea typeface="宋体" panose="02010600030101010101" pitchFamily="2" charset="-122"/>
                </a:rPr>
                <a:t>IL</a:t>
              </a:r>
              <a:endPara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3" name="Rectangle 398">
              <a:extLst>
                <a:ext uri="{FF2B5EF4-FFF2-40B4-BE49-F238E27FC236}">
                  <a16:creationId xmlns:a16="http://schemas.microsoft.com/office/drawing/2014/main" id="{B2C2CD92-18C7-5D9A-C423-3AF33E29F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8" y="3046"/>
              <a:ext cx="27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0" lang="en-US" altLang="zh-CN" sz="1200" b="1">
                  <a:solidFill>
                    <a:srgbClr val="000000"/>
                  </a:solidFill>
                  <a:ea typeface="宋体" panose="02010600030101010101" pitchFamily="2" charset="-122"/>
                </a:rPr>
                <a:t>(</a:t>
              </a:r>
              <a:endPara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4" name="Rectangle 399">
              <a:extLst>
                <a:ext uri="{FF2B5EF4-FFF2-40B4-BE49-F238E27FC236}">
                  <a16:creationId xmlns:a16="http://schemas.microsoft.com/office/drawing/2014/main" id="{3D17DC9F-5F0D-8C78-97EA-55B0D267D1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5" y="3046"/>
              <a:ext cx="152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0" lang="en-US" altLang="zh-CN" sz="1200" b="1">
                  <a:solidFill>
                    <a:srgbClr val="000000"/>
                  </a:solidFill>
                  <a:ea typeface="宋体" panose="02010600030101010101" pitchFamily="2" charset="-122"/>
                </a:rPr>
                <a:t>max</a:t>
              </a:r>
              <a:endPara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5" name="Rectangle 400">
              <a:extLst>
                <a:ext uri="{FF2B5EF4-FFF2-40B4-BE49-F238E27FC236}">
                  <a16:creationId xmlns:a16="http://schemas.microsoft.com/office/drawing/2014/main" id="{30D3C459-A1C5-7F08-EFA9-4BC4DA27A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7" y="3046"/>
              <a:ext cx="27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0" lang="en-US" altLang="zh-CN" sz="1200" b="1">
                  <a:solidFill>
                    <a:srgbClr val="000000"/>
                  </a:solidFill>
                  <a:ea typeface="宋体" panose="02010600030101010101" pitchFamily="2" charset="-122"/>
                </a:rPr>
                <a:t>)</a:t>
              </a:r>
              <a:endPara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6" name="Rectangle 401">
              <a:extLst>
                <a:ext uri="{FF2B5EF4-FFF2-40B4-BE49-F238E27FC236}">
                  <a16:creationId xmlns:a16="http://schemas.microsoft.com/office/drawing/2014/main" id="{6F9AE02E-6F70-91AE-F8A4-B6A33319E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4" y="2972"/>
              <a:ext cx="30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0" lang="en-US" altLang="zh-CN" sz="1800" b="1">
                  <a:solidFill>
                    <a:srgbClr val="000000"/>
                  </a:solidFill>
                  <a:ea typeface="宋体" panose="02010600030101010101" pitchFamily="2" charset="-122"/>
                </a:rPr>
                <a:t> </a:t>
              </a:r>
              <a:endPara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7" name="Rectangle 402">
              <a:extLst>
                <a:ext uri="{FF2B5EF4-FFF2-40B4-BE49-F238E27FC236}">
                  <a16:creationId xmlns:a16="http://schemas.microsoft.com/office/drawing/2014/main" id="{06BEFD8B-E87A-4F33-8E9C-C6008F5ED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0" y="1866"/>
              <a:ext cx="368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78" name="Rectangle 403">
              <a:extLst>
                <a:ext uri="{FF2B5EF4-FFF2-40B4-BE49-F238E27FC236}">
                  <a16:creationId xmlns:a16="http://schemas.microsoft.com/office/drawing/2014/main" id="{4D1D1953-9490-E7EF-F81A-F93716879D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2" y="1842"/>
              <a:ext cx="65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0" lang="en-US" altLang="zh-CN" sz="1800" b="1">
                  <a:solidFill>
                    <a:srgbClr val="000000"/>
                  </a:solidFill>
                  <a:ea typeface="宋体" panose="02010600030101010101" pitchFamily="2" charset="-122"/>
                </a:rPr>
                <a:t>+</a:t>
              </a:r>
              <a:endPara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9" name="Rectangle 404">
              <a:extLst>
                <a:ext uri="{FF2B5EF4-FFF2-40B4-BE49-F238E27FC236}">
                  <a16:creationId xmlns:a16="http://schemas.microsoft.com/office/drawing/2014/main" id="{F6BB1ED0-07FF-5667-E52A-2E78FCD4FE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8" y="1842"/>
              <a:ext cx="77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0" lang="en-US" altLang="zh-CN" sz="1800" b="1" i="1">
                  <a:solidFill>
                    <a:srgbClr val="000000"/>
                  </a:solidFill>
                  <a:ea typeface="宋体" panose="02010600030101010101" pitchFamily="2" charset="-122"/>
                </a:rPr>
                <a:t>V</a:t>
              </a:r>
              <a:endPara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0" name="Rectangle 405">
              <a:extLst>
                <a:ext uri="{FF2B5EF4-FFF2-40B4-BE49-F238E27FC236}">
                  <a16:creationId xmlns:a16="http://schemas.microsoft.com/office/drawing/2014/main" id="{E4D62830-EC3B-3D9D-900C-C3C09D118B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4" y="1916"/>
              <a:ext cx="110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0" lang="en-US" altLang="zh-CN" sz="1200" b="1">
                  <a:solidFill>
                    <a:srgbClr val="000000"/>
                  </a:solidFill>
                  <a:ea typeface="宋体" panose="02010600030101010101" pitchFamily="2" charset="-122"/>
                </a:rPr>
                <a:t>DD</a:t>
              </a:r>
              <a:endPara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1" name="Rectangle 406">
              <a:extLst>
                <a:ext uri="{FF2B5EF4-FFF2-40B4-BE49-F238E27FC236}">
                  <a16:creationId xmlns:a16="http://schemas.microsoft.com/office/drawing/2014/main" id="{6DC796BA-DF09-120C-E80F-84488B299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1" y="1916"/>
              <a:ext cx="20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0" lang="en-US" altLang="zh-CN" sz="1200" b="1">
                  <a:solidFill>
                    <a:srgbClr val="000000"/>
                  </a:solidFill>
                  <a:ea typeface="宋体" panose="02010600030101010101" pitchFamily="2" charset="-122"/>
                </a:rPr>
                <a:t> </a:t>
              </a:r>
              <a:endPara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" name="Rectangle 407">
              <a:extLst>
                <a:ext uri="{FF2B5EF4-FFF2-40B4-BE49-F238E27FC236}">
                  <a16:creationId xmlns:a16="http://schemas.microsoft.com/office/drawing/2014/main" id="{3683A90D-7B00-D309-8275-6CE210580B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9" y="3611"/>
              <a:ext cx="185" cy="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83" name="Rectangle 408">
              <a:extLst>
                <a:ext uri="{FF2B5EF4-FFF2-40B4-BE49-F238E27FC236}">
                  <a16:creationId xmlns:a16="http://schemas.microsoft.com/office/drawing/2014/main" id="{316D38AA-61E0-E00E-96A1-978637E9D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" y="3586"/>
              <a:ext cx="0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kumimoji="0" lang="zh-CN" altLang="zh-CN" sz="1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4" name="Rectangle 409">
              <a:extLst>
                <a:ext uri="{FF2B5EF4-FFF2-40B4-BE49-F238E27FC236}">
                  <a16:creationId xmlns:a16="http://schemas.microsoft.com/office/drawing/2014/main" id="{1BB08C7C-31A8-153C-74F7-0225B403E2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2" y="3660"/>
              <a:ext cx="20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0" lang="en-US" altLang="zh-CN" sz="1200" b="1">
                  <a:solidFill>
                    <a:srgbClr val="000000"/>
                  </a:solidFill>
                  <a:ea typeface="宋体" panose="02010600030101010101" pitchFamily="2" charset="-122"/>
                </a:rPr>
                <a:t> </a:t>
              </a:r>
              <a:endPara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5" name="Line 410">
              <a:extLst>
                <a:ext uri="{FF2B5EF4-FFF2-40B4-BE49-F238E27FC236}">
                  <a16:creationId xmlns:a16="http://schemas.microsoft.com/office/drawing/2014/main" id="{A54AF103-1908-564E-5DB5-CBD4183B1F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8" y="2505"/>
              <a:ext cx="974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86" name="Line 411">
              <a:extLst>
                <a:ext uri="{FF2B5EF4-FFF2-40B4-BE49-F238E27FC236}">
                  <a16:creationId xmlns:a16="http://schemas.microsoft.com/office/drawing/2014/main" id="{70035727-F63E-3618-8FA1-520744653F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3" y="3193"/>
              <a:ext cx="929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87" name="Rectangle 433">
              <a:extLst>
                <a:ext uri="{FF2B5EF4-FFF2-40B4-BE49-F238E27FC236}">
                  <a16:creationId xmlns:a16="http://schemas.microsoft.com/office/drawing/2014/main" id="{3261AD0B-AFBD-FE51-C111-0D3F13D9D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2" y="3856"/>
              <a:ext cx="922" cy="1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88" name="Rectangle 434">
              <a:extLst>
                <a:ext uri="{FF2B5EF4-FFF2-40B4-BE49-F238E27FC236}">
                  <a16:creationId xmlns:a16="http://schemas.microsoft.com/office/drawing/2014/main" id="{4C52E072-D10B-F4E6-2CDA-0FF6DF5A0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" y="3844"/>
              <a:ext cx="109" cy="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kumimoji="0" lang="en-US" altLang="zh-CN" sz="1800" b="1">
                  <a:solidFill>
                    <a:srgbClr val="000000"/>
                  </a:solidFill>
                  <a:ea typeface="宋体" panose="02010600030101010101" pitchFamily="2" charset="-122"/>
                </a:rPr>
                <a:t>G</a:t>
              </a:r>
              <a:endPara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9" name="Rectangle 435">
              <a:extLst>
                <a:ext uri="{FF2B5EF4-FFF2-40B4-BE49-F238E27FC236}">
                  <a16:creationId xmlns:a16="http://schemas.microsoft.com/office/drawing/2014/main" id="{C50A1263-FC73-A85E-A93F-BB2916D95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8" y="3918"/>
              <a:ext cx="44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0" lang="en-US" altLang="zh-CN" sz="1200" b="1">
                  <a:solidFill>
                    <a:srgbClr val="000000"/>
                  </a:solidFill>
                  <a:ea typeface="宋体" panose="02010600030101010101" pitchFamily="2" charset="-122"/>
                </a:rPr>
                <a:t>2</a:t>
              </a:r>
              <a:endPara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0" name="Rectangle 436">
              <a:extLst>
                <a:ext uri="{FF2B5EF4-FFF2-40B4-BE49-F238E27FC236}">
                  <a16:creationId xmlns:a16="http://schemas.microsoft.com/office/drawing/2014/main" id="{5E50360E-C1C7-9D75-6CB4-BFE330494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2" y="3868"/>
              <a:ext cx="131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0" lang="zh-CN" altLang="en-US" sz="1800" b="1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门</a:t>
              </a:r>
              <a:endParaRPr kumimoji="0" lang="zh-CN" altLang="en-US" sz="1800" b="1" dirty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1" name="Rectangle 437">
              <a:extLst>
                <a:ext uri="{FF2B5EF4-FFF2-40B4-BE49-F238E27FC236}">
                  <a16:creationId xmlns:a16="http://schemas.microsoft.com/office/drawing/2014/main" id="{7DB611DF-66FA-0410-2879-47395800E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6" y="3832"/>
              <a:ext cx="72" cy="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0" lang="en-US" altLang="zh-CN" sz="1800" b="1" i="1">
                  <a:solidFill>
                    <a:srgbClr val="000000"/>
                  </a:solidFill>
                  <a:latin typeface="Book Antiqua" panose="02040602050305030304" pitchFamily="18" charset="0"/>
                  <a:ea typeface="宋体" panose="02010600030101010101" pitchFamily="2" charset="-122"/>
                </a:rPr>
                <a:t>v</a:t>
              </a:r>
              <a:endPara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" name="Rectangle 438">
              <a:extLst>
                <a:ext uri="{FF2B5EF4-FFF2-40B4-BE49-F238E27FC236}">
                  <a16:creationId xmlns:a16="http://schemas.microsoft.com/office/drawing/2014/main" id="{1598F556-B6C8-F571-85F7-6685D55B8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0" y="3918"/>
              <a:ext cx="24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0" lang="en-US" altLang="zh-CN" sz="1200" b="1">
                  <a:solidFill>
                    <a:srgbClr val="000000"/>
                  </a:solidFill>
                  <a:ea typeface="宋体" panose="02010600030101010101" pitchFamily="2" charset="-122"/>
                </a:rPr>
                <a:t>I</a:t>
              </a:r>
              <a:endPara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" name="Rectangle 439">
              <a:extLst>
                <a:ext uri="{FF2B5EF4-FFF2-40B4-BE49-F238E27FC236}">
                  <a16:creationId xmlns:a16="http://schemas.microsoft.com/office/drawing/2014/main" id="{51ACD158-A4BD-F925-6733-C23E89D8E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1" y="3868"/>
              <a:ext cx="263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0" lang="zh-CN" altLang="en-US" sz="1800" b="1" dirty="0">
                  <a:solidFill>
                    <a:srgbClr val="000000"/>
                  </a:solidFill>
                  <a:latin typeface="楷体_GB2312" panose="02010609030101010101" pitchFamily="49" charset="-122"/>
                </a:rPr>
                <a:t>范围</a:t>
              </a:r>
              <a:endParaRPr kumimoji="0" lang="zh-CN" altLang="en-US" sz="1800" b="1" dirty="0">
                <a:solidFill>
                  <a:schemeClr val="tx1"/>
                </a:solidFill>
                <a:latin typeface="楷体_GB2312" panose="02010609030101010101" pitchFamily="49" charset="-122"/>
              </a:endParaRPr>
            </a:p>
          </p:txBody>
        </p:sp>
        <p:sp>
          <p:nvSpPr>
            <p:cNvPr id="94" name="Rectangle 440">
              <a:extLst>
                <a:ext uri="{FF2B5EF4-FFF2-40B4-BE49-F238E27FC236}">
                  <a16:creationId xmlns:a16="http://schemas.microsoft.com/office/drawing/2014/main" id="{BD2B316A-0CBA-14B8-CF62-9928C28C4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" y="3844"/>
              <a:ext cx="30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0" lang="en-US" altLang="zh-CN" sz="1800" b="1">
                  <a:solidFill>
                    <a:srgbClr val="000000"/>
                  </a:solidFill>
                  <a:ea typeface="宋体" panose="02010600030101010101" pitchFamily="2" charset="-122"/>
                </a:rPr>
                <a:t> </a:t>
              </a:r>
              <a:endPara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" name="Freeform 447">
              <a:extLst>
                <a:ext uri="{FF2B5EF4-FFF2-40B4-BE49-F238E27FC236}">
                  <a16:creationId xmlns:a16="http://schemas.microsoft.com/office/drawing/2014/main" id="{FC9D3CE5-E026-CF75-E4FE-B34CC55F1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0" y="2001"/>
              <a:ext cx="37" cy="136"/>
            </a:xfrm>
            <a:custGeom>
              <a:avLst/>
              <a:gdLst>
                <a:gd name="T0" fmla="*/ 25 w 37"/>
                <a:gd name="T1" fmla="*/ 0 h 136"/>
                <a:gd name="T2" fmla="*/ 37 w 37"/>
                <a:gd name="T3" fmla="*/ 136 h 136"/>
                <a:gd name="T4" fmla="*/ 0 w 37"/>
                <a:gd name="T5" fmla="*/ 136 h 136"/>
                <a:gd name="T6" fmla="*/ 25 w 3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136">
                  <a:moveTo>
                    <a:pt x="25" y="0"/>
                  </a:moveTo>
                  <a:lnTo>
                    <a:pt x="37" y="136"/>
                  </a:lnTo>
                  <a:lnTo>
                    <a:pt x="0" y="1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tx2"/>
            </a:solidFill>
            <a:ln w="19050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96" name="Line 448">
              <a:extLst>
                <a:ext uri="{FF2B5EF4-FFF2-40B4-BE49-F238E27FC236}">
                  <a16:creationId xmlns:a16="http://schemas.microsoft.com/office/drawing/2014/main" id="{06E79260-1FE4-D389-3CBB-F06198DD0E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25" y="2124"/>
              <a:ext cx="1" cy="1573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97" name="Rectangle 450">
              <a:extLst>
                <a:ext uri="{FF2B5EF4-FFF2-40B4-BE49-F238E27FC236}">
                  <a16:creationId xmlns:a16="http://schemas.microsoft.com/office/drawing/2014/main" id="{DC9ACDEB-84D2-23E8-C22C-EA3B00BA62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1" y="1916"/>
              <a:ext cx="0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kumimoji="0" lang="en-GB" altLang="zh-CN" b="1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8" name="Rectangle 451">
              <a:extLst>
                <a:ext uri="{FF2B5EF4-FFF2-40B4-BE49-F238E27FC236}">
                  <a16:creationId xmlns:a16="http://schemas.microsoft.com/office/drawing/2014/main" id="{C5D51D8A-CEEF-E150-4D11-A62C86106C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5" y="2001"/>
              <a:ext cx="0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kumimoji="0" lang="en-GB" altLang="zh-CN" sz="1800" b="1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" name="Rectangle 468">
              <a:extLst>
                <a:ext uri="{FF2B5EF4-FFF2-40B4-BE49-F238E27FC236}">
                  <a16:creationId xmlns:a16="http://schemas.microsoft.com/office/drawing/2014/main" id="{A485B85C-E65D-6854-78AA-79970A3B1E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8" y="3205"/>
              <a:ext cx="491" cy="541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00" name="Rectangle 470">
              <a:extLst>
                <a:ext uri="{FF2B5EF4-FFF2-40B4-BE49-F238E27FC236}">
                  <a16:creationId xmlns:a16="http://schemas.microsoft.com/office/drawing/2014/main" id="{E3E6CAAC-2A0E-8BAB-3D6E-F63D55FAC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5" y="3389"/>
              <a:ext cx="0" cy="176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kumimoji="0" lang="en-GB" altLang="zh-CN" sz="1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1" name="Rectangle 471">
              <a:extLst>
                <a:ext uri="{FF2B5EF4-FFF2-40B4-BE49-F238E27FC236}">
                  <a16:creationId xmlns:a16="http://schemas.microsoft.com/office/drawing/2014/main" id="{A532932D-2CAE-6993-A8AC-B05952004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3294"/>
              <a:ext cx="394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0" lang="zh-CN" altLang="en-US" sz="1800" b="1">
                  <a:latin typeface="楷体_GB2312" panose="02010609030101010101" pitchFamily="49" charset="-122"/>
                </a:rPr>
                <a:t>输入</a:t>
              </a:r>
            </a:p>
            <a:p>
              <a:r>
                <a:rPr kumimoji="0" lang="zh-CN" altLang="en-US" sz="1800" b="1">
                  <a:latin typeface="楷体_GB2312" panose="02010609030101010101" pitchFamily="49" charset="-122"/>
                </a:rPr>
                <a:t>低电平</a:t>
              </a:r>
            </a:p>
          </p:txBody>
        </p:sp>
        <p:sp>
          <p:nvSpPr>
            <p:cNvPr id="102" name="Rectangle 472">
              <a:extLst>
                <a:ext uri="{FF2B5EF4-FFF2-40B4-BE49-F238E27FC236}">
                  <a16:creationId xmlns:a16="http://schemas.microsoft.com/office/drawing/2014/main" id="{D06E43A8-7515-B172-F2E0-FBD97B057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0" y="3389"/>
              <a:ext cx="30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0" lang="en-US" altLang="zh-CN" sz="1800" b="1">
                  <a:solidFill>
                    <a:srgbClr val="000000"/>
                  </a:solidFill>
                  <a:ea typeface="宋体" panose="02010600030101010101" pitchFamily="2" charset="-122"/>
                </a:rPr>
                <a:t> </a:t>
              </a:r>
              <a:endPara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" name="AutoShape 674">
              <a:extLst>
                <a:ext uri="{FF2B5EF4-FFF2-40B4-BE49-F238E27FC236}">
                  <a16:creationId xmlns:a16="http://schemas.microsoft.com/office/drawing/2014/main" id="{31212B2B-100D-F887-13B7-3362761AB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1" y="1979"/>
              <a:ext cx="46" cy="536"/>
            </a:xfrm>
            <a:prstGeom prst="leftBrace">
              <a:avLst>
                <a:gd name="adj1" fmla="val 97101"/>
                <a:gd name="adj2" fmla="val 50000"/>
              </a:avLst>
            </a:prstGeom>
            <a:noFill/>
            <a:ln w="25400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104" name="AutoShape 675">
              <a:extLst>
                <a:ext uri="{FF2B5EF4-FFF2-40B4-BE49-F238E27FC236}">
                  <a16:creationId xmlns:a16="http://schemas.microsoft.com/office/drawing/2014/main" id="{5B4AF15B-BDB7-9CD5-F5BC-2296FAF2B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2" y="3203"/>
              <a:ext cx="46" cy="536"/>
            </a:xfrm>
            <a:prstGeom prst="leftBrace">
              <a:avLst>
                <a:gd name="adj1" fmla="val 97101"/>
                <a:gd name="adj2" fmla="val 50000"/>
              </a:avLst>
            </a:prstGeom>
            <a:noFill/>
            <a:ln w="25400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105" name="Rectangle 676">
              <a:extLst>
                <a:ext uri="{FF2B5EF4-FFF2-40B4-BE49-F238E27FC236}">
                  <a16:creationId xmlns:a16="http://schemas.microsoft.com/office/drawing/2014/main" id="{70BC8042-7790-1891-7C55-5FF92BC089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1" y="1879"/>
              <a:ext cx="147" cy="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06" name="Rectangle 677">
              <a:extLst>
                <a:ext uri="{FF2B5EF4-FFF2-40B4-BE49-F238E27FC236}">
                  <a16:creationId xmlns:a16="http://schemas.microsoft.com/office/drawing/2014/main" id="{42A5C347-3561-6ADD-7434-595BDBCE3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1" y="1830"/>
              <a:ext cx="8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0" lang="en-US" altLang="zh-CN" sz="2000" b="1" i="1">
                  <a:solidFill>
                    <a:schemeClr val="tx2"/>
                  </a:solidFill>
                  <a:latin typeface="Book Antiqua" panose="02040602050305030304" pitchFamily="18" charset="0"/>
                  <a:ea typeface="宋体" panose="02010600030101010101" pitchFamily="2" charset="-122"/>
                </a:rPr>
                <a:t>v</a:t>
              </a:r>
              <a:endParaRPr kumimoji="0" lang="en-US" altLang="zh-CN" sz="2000" b="1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7" name="Rectangle 678">
              <a:extLst>
                <a:ext uri="{FF2B5EF4-FFF2-40B4-BE49-F238E27FC236}">
                  <a16:creationId xmlns:a16="http://schemas.microsoft.com/office/drawing/2014/main" id="{ED60D968-E4F2-AD08-51D7-9ECB74D30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5" y="1916"/>
              <a:ext cx="24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0" lang="en-US" altLang="zh-CN" sz="1200" b="1">
                  <a:solidFill>
                    <a:schemeClr val="tx2"/>
                  </a:solidFill>
                  <a:ea typeface="宋体" panose="02010600030101010101" pitchFamily="2" charset="-122"/>
                </a:rPr>
                <a:t>I</a:t>
              </a:r>
              <a:endParaRPr kumimoji="0" lang="en-US" altLang="zh-CN" sz="1800" b="1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8" name="Rectangle 679">
              <a:extLst>
                <a:ext uri="{FF2B5EF4-FFF2-40B4-BE49-F238E27FC236}">
                  <a16:creationId xmlns:a16="http://schemas.microsoft.com/office/drawing/2014/main" id="{C31D2B27-7432-2E83-709D-3A52629C0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1842"/>
              <a:ext cx="30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0" lang="en-US" altLang="zh-CN" sz="1800" b="1">
                  <a:solidFill>
                    <a:srgbClr val="000000"/>
                  </a:solidFill>
                  <a:ea typeface="宋体" panose="02010600030101010101" pitchFamily="2" charset="-122"/>
                </a:rPr>
                <a:t> </a:t>
              </a:r>
              <a:endPara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10" name="Object 683">
            <a:extLst>
              <a:ext uri="{FF2B5EF4-FFF2-40B4-BE49-F238E27FC236}">
                <a16:creationId xmlns:a16="http://schemas.microsoft.com/office/drawing/2014/main" id="{0E8442AA-C40F-191D-1EFF-5BFC0D8047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0280267"/>
              </p:ext>
            </p:extLst>
          </p:nvPr>
        </p:nvGraphicFramePr>
        <p:xfrm>
          <a:off x="6144188" y="1770136"/>
          <a:ext cx="4176713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图片" r:id="rId5" imgW="2209680" imgH="523800" progId="Word.Picture.8">
                  <p:embed/>
                </p:oleObj>
              </mc:Choice>
              <mc:Fallback>
                <p:oleObj name="图片" r:id="rId5" imgW="2209680" imgH="523800" progId="Word.Picture.8">
                  <p:embed/>
                  <p:pic>
                    <p:nvPicPr>
                      <p:cNvPr id="242" name="Object 6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4188" y="1770136"/>
                        <a:ext cx="4176713" cy="993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23553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  <p:bldP spid="7" grpId="0"/>
      <p:bldP spid="8" grpId="0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C3D8B-F82F-AC5D-AE91-BB24D678A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D317F0E2-FB32-C9DC-27E7-34BF542B6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1691471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常考例题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28E176-3CA9-206C-E005-B771787AE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213" y="1654573"/>
            <a:ext cx="10042536" cy="154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6953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6D29B-17F4-D239-042B-A5EEBBE18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3DAC72AF-E2F1-5BA6-32E9-3A57AD81E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4705116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噪声容限（知道定义即可）</a:t>
            </a:r>
          </a:p>
        </p:txBody>
      </p:sp>
      <p:sp>
        <p:nvSpPr>
          <p:cNvPr id="47" name="Line 6">
            <a:extLst>
              <a:ext uri="{FF2B5EF4-FFF2-40B4-BE49-F238E27FC236}">
                <a16:creationId xmlns:a16="http://schemas.microsoft.com/office/drawing/2014/main" id="{F19CE8CA-F5F0-3396-A425-958B2AD147B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852204" y="5828009"/>
            <a:ext cx="0" cy="268288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b="1"/>
          </a:p>
        </p:txBody>
      </p:sp>
      <p:sp>
        <p:nvSpPr>
          <p:cNvPr id="48" name="Line 7">
            <a:extLst>
              <a:ext uri="{FF2B5EF4-FFF2-40B4-BE49-F238E27FC236}">
                <a16:creationId xmlns:a16="http://schemas.microsoft.com/office/drawing/2014/main" id="{F34786FA-D80F-3ACA-FEEB-AA8B942DB23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852204" y="5142791"/>
            <a:ext cx="0" cy="280988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b="1"/>
          </a:p>
        </p:txBody>
      </p:sp>
      <p:sp>
        <p:nvSpPr>
          <p:cNvPr id="49" name="Line 8">
            <a:extLst>
              <a:ext uri="{FF2B5EF4-FFF2-40B4-BE49-F238E27FC236}">
                <a16:creationId xmlns:a16="http://schemas.microsoft.com/office/drawing/2014/main" id="{09696956-C4D7-8FDB-A2F0-FD360EA99DFA}"/>
              </a:ext>
            </a:extLst>
          </p:cNvPr>
          <p:cNvSpPr>
            <a:spLocks noChangeShapeType="1"/>
          </p:cNvSpPr>
          <p:nvPr/>
        </p:nvSpPr>
        <p:spPr bwMode="auto">
          <a:xfrm>
            <a:off x="8850616" y="3635672"/>
            <a:ext cx="0" cy="304800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b="1"/>
          </a:p>
        </p:txBody>
      </p:sp>
      <p:sp>
        <p:nvSpPr>
          <p:cNvPr id="50" name="Line 9">
            <a:extLst>
              <a:ext uri="{FF2B5EF4-FFF2-40B4-BE49-F238E27FC236}">
                <a16:creationId xmlns:a16="http://schemas.microsoft.com/office/drawing/2014/main" id="{B054AFB3-A901-E91A-1817-5FB4C25D038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852204" y="4307655"/>
            <a:ext cx="0" cy="280988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b="1"/>
          </a:p>
        </p:txBody>
      </p:sp>
      <p:grpSp>
        <p:nvGrpSpPr>
          <p:cNvPr id="51" name="Group 10">
            <a:extLst>
              <a:ext uri="{FF2B5EF4-FFF2-40B4-BE49-F238E27FC236}">
                <a16:creationId xmlns:a16="http://schemas.microsoft.com/office/drawing/2014/main" id="{70BD0810-0DEF-2BCD-74BA-E3375962E0B5}"/>
              </a:ext>
            </a:extLst>
          </p:cNvPr>
          <p:cNvGrpSpPr>
            <a:grpSpLocks/>
          </p:cNvGrpSpPr>
          <p:nvPr/>
        </p:nvGrpSpPr>
        <p:grpSpPr bwMode="auto">
          <a:xfrm>
            <a:off x="8506129" y="4321943"/>
            <a:ext cx="1276350" cy="1111250"/>
            <a:chOff x="1428" y="2636"/>
            <a:chExt cx="804" cy="700"/>
          </a:xfrm>
        </p:grpSpPr>
        <p:sp>
          <p:nvSpPr>
            <p:cNvPr id="52" name="Line 11">
              <a:extLst>
                <a:ext uri="{FF2B5EF4-FFF2-40B4-BE49-F238E27FC236}">
                  <a16:creationId xmlns:a16="http://schemas.microsoft.com/office/drawing/2014/main" id="{3F336E90-7DAE-A1AF-7F09-3C129C975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28" y="2636"/>
              <a:ext cx="800" cy="2"/>
            </a:xfrm>
            <a:prstGeom prst="line">
              <a:avLst/>
            </a:prstGeom>
            <a:noFill/>
            <a:ln w="19050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/>
            </a:p>
          </p:txBody>
        </p:sp>
        <p:sp>
          <p:nvSpPr>
            <p:cNvPr id="53" name="Line 12">
              <a:extLst>
                <a:ext uri="{FF2B5EF4-FFF2-40B4-BE49-F238E27FC236}">
                  <a16:creationId xmlns:a16="http://schemas.microsoft.com/office/drawing/2014/main" id="{409F5F09-5808-2B09-3B42-6A5C2C4B00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38" y="3336"/>
              <a:ext cx="794" cy="0"/>
            </a:xfrm>
            <a:prstGeom prst="line">
              <a:avLst/>
            </a:prstGeom>
            <a:noFill/>
            <a:ln w="19050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/>
            </a:p>
          </p:txBody>
        </p:sp>
        <p:graphicFrame>
          <p:nvGraphicFramePr>
            <p:cNvPr id="54" name="Object 13">
              <a:extLst>
                <a:ext uri="{FF2B5EF4-FFF2-40B4-BE49-F238E27FC236}">
                  <a16:creationId xmlns:a16="http://schemas.microsoft.com/office/drawing/2014/main" id="{88FF6F6A-F229-2FEB-2C67-0E5CF3FBF2C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74" y="2652"/>
            <a:ext cx="543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" imgW="393480" imgH="190440" progId="Equation.3">
                    <p:embed/>
                  </p:oleObj>
                </mc:Choice>
                <mc:Fallback>
                  <p:oleObj name="公式" r:id="rId3" imgW="393480" imgH="190440" progId="Equation.3">
                    <p:embed/>
                    <p:pic>
                      <p:nvPicPr>
                        <p:cNvPr id="119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74" y="2652"/>
                          <a:ext cx="543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66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" name="Object 14">
              <a:extLst>
                <a:ext uri="{FF2B5EF4-FFF2-40B4-BE49-F238E27FC236}">
                  <a16:creationId xmlns:a16="http://schemas.microsoft.com/office/drawing/2014/main" id="{B37D55C3-D3B2-0C95-9EB8-9D4E5BC6F05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62" y="3047"/>
            <a:ext cx="561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5" imgW="406080" imgH="190440" progId="Equation.3">
                    <p:embed/>
                  </p:oleObj>
                </mc:Choice>
                <mc:Fallback>
                  <p:oleObj name="公式" r:id="rId5" imgW="406080" imgH="190440" progId="Equation.3">
                    <p:embed/>
                    <p:pic>
                      <p:nvPicPr>
                        <p:cNvPr id="12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62" y="3047"/>
                          <a:ext cx="561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66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6" name="Object 15">
            <a:extLst>
              <a:ext uri="{FF2B5EF4-FFF2-40B4-BE49-F238E27FC236}">
                <a16:creationId xmlns:a16="http://schemas.microsoft.com/office/drawing/2014/main" id="{921C7ACC-5BE8-97F9-7DF3-4F96A30E5D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6628208"/>
              </p:ext>
            </p:extLst>
          </p:nvPr>
        </p:nvGraphicFramePr>
        <p:xfrm>
          <a:off x="8710916" y="3886497"/>
          <a:ext cx="555625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7" imgW="253800" imgH="228600" progId="Equation.3">
                  <p:embed/>
                </p:oleObj>
              </mc:Choice>
              <mc:Fallback>
                <p:oleObj name="公式" r:id="rId7" imgW="253800" imgH="228600" progId="Equation.3">
                  <p:embed/>
                  <p:pic>
                    <p:nvPicPr>
                      <p:cNvPr id="121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10916" y="3886497"/>
                        <a:ext cx="555625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66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16">
            <a:extLst>
              <a:ext uri="{FF2B5EF4-FFF2-40B4-BE49-F238E27FC236}">
                <a16:creationId xmlns:a16="http://schemas.microsoft.com/office/drawing/2014/main" id="{14BFBB3C-D64A-1657-3E7E-B4C401C71C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3210466"/>
              </p:ext>
            </p:extLst>
          </p:nvPr>
        </p:nvGraphicFramePr>
        <p:xfrm>
          <a:off x="8710916" y="5402559"/>
          <a:ext cx="557213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9" imgW="253800" imgH="228600" progId="Equation.3">
                  <p:embed/>
                </p:oleObj>
              </mc:Choice>
              <mc:Fallback>
                <p:oleObj name="公式" r:id="rId9" imgW="253800" imgH="228600" progId="Equation.3">
                  <p:embed/>
                  <p:pic>
                    <p:nvPicPr>
                      <p:cNvPr id="122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10916" y="5402559"/>
                        <a:ext cx="557213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66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8" name="Group 17">
            <a:extLst>
              <a:ext uri="{FF2B5EF4-FFF2-40B4-BE49-F238E27FC236}">
                <a16:creationId xmlns:a16="http://schemas.microsoft.com/office/drawing/2014/main" id="{F8FC2A43-4A92-9CF1-8A74-ED57BA5531B6}"/>
              </a:ext>
            </a:extLst>
          </p:cNvPr>
          <p:cNvGrpSpPr>
            <a:grpSpLocks/>
          </p:cNvGrpSpPr>
          <p:nvPr/>
        </p:nvGrpSpPr>
        <p:grpSpPr bwMode="auto">
          <a:xfrm>
            <a:off x="7231366" y="3053059"/>
            <a:ext cx="747713" cy="3267075"/>
            <a:chOff x="410" y="1832"/>
            <a:chExt cx="471" cy="2058"/>
          </a:xfrm>
        </p:grpSpPr>
        <p:sp>
          <p:nvSpPr>
            <p:cNvPr id="59" name="Rectangle 18">
              <a:extLst>
                <a:ext uri="{FF2B5EF4-FFF2-40B4-BE49-F238E27FC236}">
                  <a16:creationId xmlns:a16="http://schemas.microsoft.com/office/drawing/2014/main" id="{F1656904-0A35-7703-0AFD-1E7EF0F07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" y="1832"/>
              <a:ext cx="466" cy="2058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 w="381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60" name="Line 19">
              <a:extLst>
                <a:ext uri="{FF2B5EF4-FFF2-40B4-BE49-F238E27FC236}">
                  <a16:creationId xmlns:a16="http://schemas.microsoft.com/office/drawing/2014/main" id="{7A21809A-F7DA-C6BB-ABFD-AA1C8ECF64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0" y="2392"/>
              <a:ext cx="471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/>
            </a:p>
          </p:txBody>
        </p:sp>
        <p:graphicFrame>
          <p:nvGraphicFramePr>
            <p:cNvPr id="61" name="Object 20">
              <a:extLst>
                <a:ext uri="{FF2B5EF4-FFF2-40B4-BE49-F238E27FC236}">
                  <a16:creationId xmlns:a16="http://schemas.microsoft.com/office/drawing/2014/main" id="{F692CF98-E02E-7B93-E5EF-B5A406BE08C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6" y="2001"/>
            <a:ext cx="368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1" imgW="266400" imgH="190440" progId="Equation.3">
                    <p:embed/>
                  </p:oleObj>
                </mc:Choice>
                <mc:Fallback>
                  <p:oleObj name="公式" r:id="rId11" imgW="266400" imgH="190440" progId="Equation.3">
                    <p:embed/>
                    <p:pic>
                      <p:nvPicPr>
                        <p:cNvPr id="126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6" y="2001"/>
                          <a:ext cx="368" cy="264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FFFF">
                                  <a:alpha val="0"/>
                                </a:srgbClr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" name="Object 21">
              <a:extLst>
                <a:ext uri="{FF2B5EF4-FFF2-40B4-BE49-F238E27FC236}">
                  <a16:creationId xmlns:a16="http://schemas.microsoft.com/office/drawing/2014/main" id="{B42598ED-5A06-5E16-1138-64E51C8B124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4" y="3594"/>
            <a:ext cx="351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3" imgW="253800" imgH="190440" progId="Equation.3">
                    <p:embed/>
                  </p:oleObj>
                </mc:Choice>
                <mc:Fallback>
                  <p:oleObj name="公式" r:id="rId13" imgW="253800" imgH="190440" progId="Equation.3">
                    <p:embed/>
                    <p:pic>
                      <p:nvPicPr>
                        <p:cNvPr id="127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" y="3594"/>
                          <a:ext cx="351" cy="264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FFFF">
                                  <a:alpha val="0"/>
                                </a:srgbClr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3" name="Line 22">
              <a:extLst>
                <a:ext uri="{FF2B5EF4-FFF2-40B4-BE49-F238E27FC236}">
                  <a16:creationId xmlns:a16="http://schemas.microsoft.com/office/drawing/2014/main" id="{FE9C8676-7C79-B783-5007-93F97FC2B2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2" y="3572"/>
              <a:ext cx="468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/>
            </a:p>
          </p:txBody>
        </p:sp>
        <p:sp>
          <p:nvSpPr>
            <p:cNvPr id="64" name="Rectangle 23">
              <a:extLst>
                <a:ext uri="{FF2B5EF4-FFF2-40B4-BE49-F238E27FC236}">
                  <a16:creationId xmlns:a16="http://schemas.microsoft.com/office/drawing/2014/main" id="{E197491A-EAA9-F512-2CE8-6399FF87B7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" y="2401"/>
              <a:ext cx="443" cy="116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zh-CN" sz="2000" b="1" dirty="0">
                <a:latin typeface="Tahoma" panose="020B0604030504040204" pitchFamily="34" charset="0"/>
              </a:endParaRPr>
            </a:p>
            <a:p>
              <a:pPr algn="ctr"/>
              <a:r>
                <a:rPr lang="zh-CN" altLang="en-US" sz="1600" b="1" dirty="0">
                  <a:latin typeface="Tahoma" panose="020B0604030504040204" pitchFamily="34" charset="0"/>
                </a:rPr>
                <a:t>驱动门</a:t>
              </a:r>
            </a:p>
            <a:p>
              <a:pPr algn="ctr"/>
              <a:endParaRPr kumimoji="0" lang="en-US" altLang="zh-CN" sz="1200" b="1" dirty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5" name="Group 24">
            <a:extLst>
              <a:ext uri="{FF2B5EF4-FFF2-40B4-BE49-F238E27FC236}">
                <a16:creationId xmlns:a16="http://schemas.microsoft.com/office/drawing/2014/main" id="{CF309B7C-360E-7630-7AD7-EB198F46E892}"/>
              </a:ext>
            </a:extLst>
          </p:cNvPr>
          <p:cNvGrpSpPr>
            <a:grpSpLocks/>
          </p:cNvGrpSpPr>
          <p:nvPr/>
        </p:nvGrpSpPr>
        <p:grpSpPr bwMode="auto">
          <a:xfrm>
            <a:off x="7979079" y="3540422"/>
            <a:ext cx="1266825" cy="2305050"/>
            <a:chOff x="878" y="2131"/>
            <a:chExt cx="798" cy="1452"/>
          </a:xfrm>
        </p:grpSpPr>
        <p:sp>
          <p:nvSpPr>
            <p:cNvPr id="66" name="Line 25">
              <a:extLst>
                <a:ext uri="{FF2B5EF4-FFF2-40B4-BE49-F238E27FC236}">
                  <a16:creationId xmlns:a16="http://schemas.microsoft.com/office/drawing/2014/main" id="{7C8FC50C-D026-5E31-F3BD-EE2683C6A4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5" y="2394"/>
              <a:ext cx="791" cy="0"/>
            </a:xfrm>
            <a:prstGeom prst="line">
              <a:avLst/>
            </a:prstGeom>
            <a:noFill/>
            <a:ln w="19050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/>
            </a:p>
          </p:txBody>
        </p:sp>
        <p:graphicFrame>
          <p:nvGraphicFramePr>
            <p:cNvPr id="67" name="Object 26">
              <a:extLst>
                <a:ext uri="{FF2B5EF4-FFF2-40B4-BE49-F238E27FC236}">
                  <a16:creationId xmlns:a16="http://schemas.microsoft.com/office/drawing/2014/main" id="{DB9317B7-D19B-0A15-AAA7-2EC87EBF083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26" y="2131"/>
            <a:ext cx="596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5" imgW="431640" imgH="190440" progId="Equation.3">
                    <p:embed/>
                  </p:oleObj>
                </mc:Choice>
                <mc:Fallback>
                  <p:oleObj name="公式" r:id="rId15" imgW="431640" imgH="190440" progId="Equation.3">
                    <p:embed/>
                    <p:pic>
                      <p:nvPicPr>
                        <p:cNvPr id="132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6" y="2131"/>
                          <a:ext cx="596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66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8" name="Object 27">
              <a:extLst>
                <a:ext uri="{FF2B5EF4-FFF2-40B4-BE49-F238E27FC236}">
                  <a16:creationId xmlns:a16="http://schemas.microsoft.com/office/drawing/2014/main" id="{04E26B9B-2CA5-5473-C84B-E9C058D9E94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28" y="3319"/>
            <a:ext cx="596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7" imgW="431640" imgH="190440" progId="Equation.3">
                    <p:embed/>
                  </p:oleObj>
                </mc:Choice>
                <mc:Fallback>
                  <p:oleObj name="公式" r:id="rId17" imgW="431640" imgH="190440" progId="Equation.3">
                    <p:embed/>
                    <p:pic>
                      <p:nvPicPr>
                        <p:cNvPr id="136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8" y="3319"/>
                          <a:ext cx="596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66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9" name="Line 28">
              <a:extLst>
                <a:ext uri="{FF2B5EF4-FFF2-40B4-BE49-F238E27FC236}">
                  <a16:creationId xmlns:a16="http://schemas.microsoft.com/office/drawing/2014/main" id="{AED2E9FE-958D-710B-29E5-C966C89E49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78" y="3575"/>
              <a:ext cx="762" cy="1"/>
            </a:xfrm>
            <a:prstGeom prst="line">
              <a:avLst/>
            </a:prstGeom>
            <a:noFill/>
            <a:ln w="19050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/>
            </a:p>
          </p:txBody>
        </p:sp>
      </p:grpSp>
      <p:grpSp>
        <p:nvGrpSpPr>
          <p:cNvPr id="70" name="Group 29">
            <a:extLst>
              <a:ext uri="{FF2B5EF4-FFF2-40B4-BE49-F238E27FC236}">
                <a16:creationId xmlns:a16="http://schemas.microsoft.com/office/drawing/2014/main" id="{7F659362-E3A2-0B3B-3AF0-CF8EF79E78EF}"/>
              </a:ext>
            </a:extLst>
          </p:cNvPr>
          <p:cNvGrpSpPr>
            <a:grpSpLocks/>
          </p:cNvGrpSpPr>
          <p:nvPr/>
        </p:nvGrpSpPr>
        <p:grpSpPr bwMode="auto">
          <a:xfrm>
            <a:off x="9679291" y="3053059"/>
            <a:ext cx="750888" cy="3267075"/>
            <a:chOff x="2237" y="1832"/>
            <a:chExt cx="473" cy="2058"/>
          </a:xfrm>
        </p:grpSpPr>
        <p:sp>
          <p:nvSpPr>
            <p:cNvPr id="71" name="Rectangle 30">
              <a:extLst>
                <a:ext uri="{FF2B5EF4-FFF2-40B4-BE49-F238E27FC236}">
                  <a16:creationId xmlns:a16="http://schemas.microsoft.com/office/drawing/2014/main" id="{FE97762A-CB47-2D8A-1093-85D1F309AD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7" y="1832"/>
              <a:ext cx="466" cy="2058"/>
            </a:xfrm>
            <a:prstGeom prst="rect">
              <a:avLst/>
            </a:prstGeom>
            <a:solidFill>
              <a:srgbClr val="99CCFF">
                <a:alpha val="22000"/>
              </a:srgbClr>
            </a:solidFill>
            <a:ln w="381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2" name="Line 31">
              <a:extLst>
                <a:ext uri="{FF2B5EF4-FFF2-40B4-BE49-F238E27FC236}">
                  <a16:creationId xmlns:a16="http://schemas.microsoft.com/office/drawing/2014/main" id="{5AEEEE52-3E37-3683-E3AB-35E35FD511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39" y="2633"/>
              <a:ext cx="471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/>
            </a:p>
          </p:txBody>
        </p:sp>
        <p:sp>
          <p:nvSpPr>
            <p:cNvPr id="73" name="Line 32">
              <a:extLst>
                <a:ext uri="{FF2B5EF4-FFF2-40B4-BE49-F238E27FC236}">
                  <a16:creationId xmlns:a16="http://schemas.microsoft.com/office/drawing/2014/main" id="{FF37C28D-0413-41DE-D280-61327856AF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1" y="3337"/>
              <a:ext cx="467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/>
            </a:p>
          </p:txBody>
        </p:sp>
        <p:sp>
          <p:nvSpPr>
            <p:cNvPr id="74" name="Rectangle 33">
              <a:extLst>
                <a:ext uri="{FF2B5EF4-FFF2-40B4-BE49-F238E27FC236}">
                  <a16:creationId xmlns:a16="http://schemas.microsoft.com/office/drawing/2014/main" id="{A37D0144-98A6-FCA1-CF90-B182B3B59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3" y="2642"/>
              <a:ext cx="450" cy="683"/>
            </a:xfrm>
            <a:prstGeom prst="rect">
              <a:avLst/>
            </a:prstGeom>
            <a:solidFill>
              <a:srgbClr val="99CCFF">
                <a:alpha val="22000"/>
              </a:srgbClr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1600" b="1" dirty="0">
                  <a:solidFill>
                    <a:srgbClr val="CC3300"/>
                  </a:solidFill>
                  <a:latin typeface="Tahoma" panose="020B0604030504040204" pitchFamily="34" charset="0"/>
                </a:rPr>
                <a:t>负载门</a:t>
              </a:r>
            </a:p>
          </p:txBody>
        </p:sp>
        <p:graphicFrame>
          <p:nvGraphicFramePr>
            <p:cNvPr id="75" name="Object 34">
              <a:extLst>
                <a:ext uri="{FF2B5EF4-FFF2-40B4-BE49-F238E27FC236}">
                  <a16:creationId xmlns:a16="http://schemas.microsoft.com/office/drawing/2014/main" id="{E62C2E87-831B-6297-9205-9E162B1DA2D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64032529"/>
                </p:ext>
              </p:extLst>
            </p:nvPr>
          </p:nvGraphicFramePr>
          <p:xfrm>
            <a:off x="2319" y="2035"/>
            <a:ext cx="317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9" imgW="228600" imgH="190440" progId="Equation.3">
                    <p:embed/>
                  </p:oleObj>
                </mc:Choice>
                <mc:Fallback>
                  <p:oleObj name="公式" r:id="rId19" imgW="228600" imgH="190440" progId="Equation.3">
                    <p:embed/>
                    <p:pic>
                      <p:nvPicPr>
                        <p:cNvPr id="249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19" y="2035"/>
                          <a:ext cx="317" cy="264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" name="Object 35">
              <a:extLst>
                <a:ext uri="{FF2B5EF4-FFF2-40B4-BE49-F238E27FC236}">
                  <a16:creationId xmlns:a16="http://schemas.microsoft.com/office/drawing/2014/main" id="{7FFCC8A6-49DD-BEEE-401F-62A08E2569F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11440353"/>
                </p:ext>
              </p:extLst>
            </p:nvPr>
          </p:nvGraphicFramePr>
          <p:xfrm>
            <a:off x="2315" y="3528"/>
            <a:ext cx="298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1" imgW="215640" imgH="190440" progId="Equation.3">
                    <p:embed/>
                  </p:oleObj>
                </mc:Choice>
                <mc:Fallback>
                  <p:oleObj name="公式" r:id="rId21" imgW="215640" imgH="190440" progId="Equation.3">
                    <p:embed/>
                    <p:pic>
                      <p:nvPicPr>
                        <p:cNvPr id="25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15" y="3528"/>
                          <a:ext cx="298" cy="264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7" name="Text Box 36">
            <a:extLst>
              <a:ext uri="{FF2B5EF4-FFF2-40B4-BE49-F238E27FC236}">
                <a16:creationId xmlns:a16="http://schemas.microsoft.com/office/drawing/2014/main" id="{3EDE0386-7BC6-4CE9-2BC2-8AC6236A26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339" y="3554051"/>
            <a:ext cx="4143374" cy="846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45000"/>
              </a:lnSpc>
            </a:pPr>
            <a:r>
              <a:rPr lang="en-US" altLang="zh-CN" sz="2000" b="1" i="1" dirty="0">
                <a:latin typeface="华文楷体" panose="02010600040101010101" pitchFamily="2" charset="-122"/>
                <a:ea typeface="华文楷体" panose="02010600040101010101" pitchFamily="2" charset="-122"/>
              </a:rPr>
              <a:t>V</a:t>
            </a:r>
            <a:r>
              <a:rPr lang="en-US" altLang="zh-CN" sz="2000" b="1" baseline="-25000" dirty="0">
                <a:latin typeface="华文楷体" panose="02010600040101010101" pitchFamily="2" charset="-122"/>
                <a:ea typeface="华文楷体" panose="02010600040101010101" pitchFamily="2" charset="-122"/>
              </a:rPr>
              <a:t>NH  </a:t>
            </a: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—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当前级门输出高电平的最小</a:t>
            </a:r>
          </a:p>
          <a:p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值时允许负向噪声电压的最大值。</a:t>
            </a:r>
          </a:p>
        </p:txBody>
      </p:sp>
      <p:sp>
        <p:nvSpPr>
          <p:cNvPr id="78" name="Text Box 37">
            <a:extLst>
              <a:ext uri="{FF2B5EF4-FFF2-40B4-BE49-F238E27FC236}">
                <a16:creationId xmlns:a16="http://schemas.microsoft.com/office/drawing/2014/main" id="{C6876188-01D4-2C58-D2E3-240C8B98AE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7903" y="3176884"/>
            <a:ext cx="389757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负载门输入高电平时的噪声容限：</a:t>
            </a:r>
          </a:p>
        </p:txBody>
      </p:sp>
      <p:sp>
        <p:nvSpPr>
          <p:cNvPr id="79" name="Rectangle 38">
            <a:extLst>
              <a:ext uri="{FF2B5EF4-FFF2-40B4-BE49-F238E27FC236}">
                <a16:creationId xmlns:a16="http://schemas.microsoft.com/office/drawing/2014/main" id="{31826F8C-273B-5F31-BD5B-6923EFC308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8744" y="4476678"/>
            <a:ext cx="2457450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tIns="10800" rIns="18000" bIns="10800">
            <a:spAutoFit/>
          </a:bodyPr>
          <a:lstStyle/>
          <a:p>
            <a:r>
              <a:rPr lang="en-US" altLang="zh-CN" sz="2000" i="1" dirty="0">
                <a:ea typeface="宋体" panose="02010600030101010101" pitchFamily="2" charset="-122"/>
              </a:rPr>
              <a:t>V</a:t>
            </a:r>
            <a:r>
              <a:rPr lang="en-US" altLang="zh-CN" sz="2000" baseline="-25000" dirty="0">
                <a:ea typeface="宋体" panose="02010600030101010101" pitchFamily="2" charset="-122"/>
              </a:rPr>
              <a:t>NH </a:t>
            </a:r>
            <a:r>
              <a:rPr lang="en-US" altLang="zh-CN" sz="2000" dirty="0">
                <a:ea typeface="宋体" panose="02010600030101010101" pitchFamily="2" charset="-122"/>
              </a:rPr>
              <a:t>=</a:t>
            </a:r>
            <a:r>
              <a:rPr lang="en-US" altLang="zh-CN" sz="2000" i="1" dirty="0">
                <a:ea typeface="宋体" panose="02010600030101010101" pitchFamily="2" charset="-122"/>
              </a:rPr>
              <a:t>V</a:t>
            </a:r>
            <a:r>
              <a:rPr lang="en-US" altLang="zh-CN" sz="2000" baseline="-25000" dirty="0">
                <a:ea typeface="宋体" panose="02010600030101010101" pitchFamily="2" charset="-122"/>
              </a:rPr>
              <a:t>OH(min)</a:t>
            </a:r>
            <a:r>
              <a:rPr lang="zh-CN" altLang="en-US" sz="2000" dirty="0">
                <a:ea typeface="宋体" panose="02010600030101010101" pitchFamily="2" charset="-122"/>
              </a:rPr>
              <a:t>－</a:t>
            </a:r>
            <a:r>
              <a:rPr lang="en-US" altLang="zh-CN" sz="2000" i="1" dirty="0">
                <a:ea typeface="宋体" panose="02010600030101010101" pitchFamily="2" charset="-122"/>
              </a:rPr>
              <a:t>V</a:t>
            </a:r>
            <a:r>
              <a:rPr lang="en-US" altLang="zh-CN" sz="2000" baseline="-25000" dirty="0">
                <a:ea typeface="宋体" panose="02010600030101010101" pitchFamily="2" charset="-122"/>
              </a:rPr>
              <a:t>IH(min)</a:t>
            </a:r>
            <a:endParaRPr lang="en-US" altLang="zh-CN" sz="20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80" name="Rectangle 39">
            <a:extLst>
              <a:ext uri="{FF2B5EF4-FFF2-40B4-BE49-F238E27FC236}">
                <a16:creationId xmlns:a16="http://schemas.microsoft.com/office/drawing/2014/main" id="{36241360-D7C0-68ED-70BB-C98E166D0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8043" y="1436627"/>
            <a:ext cx="4503738" cy="1431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45000"/>
              </a:lnSpc>
            </a:pPr>
            <a:r>
              <a:rPr kumimoji="0" lang="en-US" altLang="zh-CN" sz="20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(2)</a:t>
            </a:r>
            <a:r>
              <a:rPr kumimoji="0" lang="zh-CN" altLang="en-US" sz="20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输入噪声容限：</a:t>
            </a:r>
            <a:r>
              <a:rPr kumimoji="0"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在保证输出电平不变的条件下，输入电平允许波动的范围。它表示门电路的抗干扰能力</a:t>
            </a:r>
            <a:r>
              <a:rPr kumimoji="0"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.</a:t>
            </a:r>
          </a:p>
        </p:txBody>
      </p:sp>
      <p:grpSp>
        <p:nvGrpSpPr>
          <p:cNvPr id="81" name="Group 99">
            <a:extLst>
              <a:ext uri="{FF2B5EF4-FFF2-40B4-BE49-F238E27FC236}">
                <a16:creationId xmlns:a16="http://schemas.microsoft.com/office/drawing/2014/main" id="{70A86EA4-7262-FE0C-FD47-31886FCD6390}"/>
              </a:ext>
            </a:extLst>
          </p:cNvPr>
          <p:cNvGrpSpPr>
            <a:grpSpLocks/>
          </p:cNvGrpSpPr>
          <p:nvPr/>
        </p:nvGrpSpPr>
        <p:grpSpPr bwMode="auto">
          <a:xfrm>
            <a:off x="6910692" y="1811637"/>
            <a:ext cx="3433763" cy="369888"/>
            <a:chOff x="3204" y="1253"/>
            <a:chExt cx="2163" cy="233"/>
          </a:xfrm>
        </p:grpSpPr>
        <p:sp>
          <p:nvSpPr>
            <p:cNvPr id="82" name="Rectangle 100">
              <a:extLst>
                <a:ext uri="{FF2B5EF4-FFF2-40B4-BE49-F238E27FC236}">
                  <a16:creationId xmlns:a16="http://schemas.microsoft.com/office/drawing/2014/main" id="{2E066A27-61A0-241E-4F14-A87A114EA4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4" y="1253"/>
              <a:ext cx="21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0" lang="en-US" altLang="zh-CN" b="1" dirty="0">
                  <a:solidFill>
                    <a:schemeClr val="accent2"/>
                  </a:solidFill>
                  <a:latin typeface="Verdana" panose="020B0604030504040204" pitchFamily="34" charset="0"/>
                </a:rPr>
                <a:t>0</a:t>
              </a:r>
            </a:p>
          </p:txBody>
        </p:sp>
        <p:sp>
          <p:nvSpPr>
            <p:cNvPr id="83" name="Rectangle 101">
              <a:extLst>
                <a:ext uri="{FF2B5EF4-FFF2-40B4-BE49-F238E27FC236}">
                  <a16:creationId xmlns:a16="http://schemas.microsoft.com/office/drawing/2014/main" id="{00363E73-614E-B8D9-BC73-FD852B107F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1" y="1253"/>
              <a:ext cx="21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0" lang="en-US" altLang="zh-CN" b="1">
                  <a:solidFill>
                    <a:schemeClr val="accent2"/>
                  </a:solidFill>
                  <a:latin typeface="Verdana" panose="020B0604030504040204" pitchFamily="34" charset="0"/>
                </a:rPr>
                <a:t>1</a:t>
              </a:r>
            </a:p>
          </p:txBody>
        </p:sp>
        <p:sp>
          <p:nvSpPr>
            <p:cNvPr id="84" name="Rectangle 102">
              <a:extLst>
                <a:ext uri="{FF2B5EF4-FFF2-40B4-BE49-F238E27FC236}">
                  <a16:creationId xmlns:a16="http://schemas.microsoft.com/office/drawing/2014/main" id="{EC86E3C7-D109-C10B-1368-3D60875D5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8" y="1253"/>
              <a:ext cx="21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0" lang="en-US" altLang="zh-CN" b="1">
                  <a:solidFill>
                    <a:schemeClr val="accent2"/>
                  </a:solidFill>
                  <a:latin typeface="Verdana" panose="020B0604030504040204" pitchFamily="34" charset="0"/>
                </a:rPr>
                <a:t>0</a:t>
              </a:r>
            </a:p>
          </p:txBody>
        </p:sp>
      </p:grpSp>
      <p:graphicFrame>
        <p:nvGraphicFramePr>
          <p:cNvPr id="85" name="Object 103">
            <a:extLst>
              <a:ext uri="{FF2B5EF4-FFF2-40B4-BE49-F238E27FC236}">
                <a16:creationId xmlns:a16="http://schemas.microsoft.com/office/drawing/2014/main" id="{80F012AA-39C7-FAC4-D601-21909F8783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3902538"/>
              </p:ext>
            </p:extLst>
          </p:nvPr>
        </p:nvGraphicFramePr>
        <p:xfrm>
          <a:off x="7064679" y="1643359"/>
          <a:ext cx="3468687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图片" r:id="rId23" imgW="2209680" imgH="523800" progId="Word.Picture.8">
                  <p:embed/>
                </p:oleObj>
              </mc:Choice>
              <mc:Fallback>
                <p:oleObj name="图片" r:id="rId23" imgW="2209680" imgH="523800" progId="Word.Picture.8">
                  <p:embed/>
                  <p:pic>
                    <p:nvPicPr>
                      <p:cNvPr id="259" name="Object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4679" y="1643359"/>
                        <a:ext cx="3468687" cy="922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" name="Text Box 36">
            <a:extLst>
              <a:ext uri="{FF2B5EF4-FFF2-40B4-BE49-F238E27FC236}">
                <a16:creationId xmlns:a16="http://schemas.microsoft.com/office/drawing/2014/main" id="{39FC1799-9FC0-A4E4-77D7-F4AFF7FBCD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1026" y="5390255"/>
            <a:ext cx="417302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000" b="1" i="1" dirty="0">
                <a:latin typeface="华文楷体" panose="02010600040101010101" pitchFamily="2" charset="-122"/>
                <a:ea typeface="华文楷体" panose="02010600040101010101" pitchFamily="2" charset="-122"/>
              </a:rPr>
              <a:t>V</a:t>
            </a:r>
            <a:r>
              <a:rPr lang="en-US" altLang="zh-CN" sz="2000" b="1" baseline="-25000" dirty="0">
                <a:latin typeface="华文楷体" panose="02010600040101010101" pitchFamily="2" charset="-122"/>
                <a:ea typeface="华文楷体" panose="02010600040101010101" pitchFamily="2" charset="-122"/>
              </a:rPr>
              <a:t>NL  </a:t>
            </a: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—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当前级门输出低电平的最大值时允许正向噪声电压的最大值</a:t>
            </a:r>
          </a:p>
        </p:txBody>
      </p:sp>
      <p:sp>
        <p:nvSpPr>
          <p:cNvPr id="87" name="Text Box 37">
            <a:extLst>
              <a:ext uri="{FF2B5EF4-FFF2-40B4-BE49-F238E27FC236}">
                <a16:creationId xmlns:a16="http://schemas.microsoft.com/office/drawing/2014/main" id="{79263A85-E08E-47D3-ACEA-4E78CA338A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0495" y="4975893"/>
            <a:ext cx="4927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负载门输入低电平时的噪声容限：</a:t>
            </a:r>
          </a:p>
        </p:txBody>
      </p:sp>
      <p:sp>
        <p:nvSpPr>
          <p:cNvPr id="88" name="Rectangle 39">
            <a:extLst>
              <a:ext uri="{FF2B5EF4-FFF2-40B4-BE49-F238E27FC236}">
                <a16:creationId xmlns:a16="http://schemas.microsoft.com/office/drawing/2014/main" id="{4A25F9F9-4422-8C68-DA41-D92DA63A1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2686" y="6174381"/>
            <a:ext cx="2835168" cy="32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tIns="10800" rIns="18000" bIns="10800">
            <a:spAutoFit/>
          </a:bodyPr>
          <a:lstStyle/>
          <a:p>
            <a:r>
              <a:rPr lang="en-US" altLang="zh-CN" sz="2000" dirty="0">
                <a:latin typeface="Tahoma" panose="020B0604030504040204" pitchFamily="34" charset="0"/>
                <a:ea typeface="宋体" panose="02010600030101010101" pitchFamily="2" charset="-122"/>
              </a:rPr>
              <a:t>   </a:t>
            </a:r>
            <a:r>
              <a:rPr lang="en-US" altLang="zh-CN" sz="2000" i="1" dirty="0">
                <a:ea typeface="宋体" panose="02010600030101010101" pitchFamily="2" charset="-122"/>
              </a:rPr>
              <a:t>V</a:t>
            </a:r>
            <a:r>
              <a:rPr lang="en-US" altLang="zh-CN" sz="2000" baseline="-25000" dirty="0">
                <a:ea typeface="宋体" panose="02010600030101010101" pitchFamily="2" charset="-122"/>
              </a:rPr>
              <a:t>NL</a:t>
            </a:r>
            <a:r>
              <a:rPr lang="en-US" altLang="zh-CN" sz="2000" dirty="0">
                <a:ea typeface="宋体" panose="02010600030101010101" pitchFamily="2" charset="-122"/>
              </a:rPr>
              <a:t> =</a:t>
            </a:r>
            <a:r>
              <a:rPr lang="en-US" altLang="zh-CN" sz="2000" i="1" dirty="0">
                <a:ea typeface="宋体" panose="02010600030101010101" pitchFamily="2" charset="-122"/>
              </a:rPr>
              <a:t>V</a:t>
            </a:r>
            <a:r>
              <a:rPr lang="en-US" altLang="zh-CN" sz="2000" baseline="-25000" dirty="0">
                <a:ea typeface="宋体" panose="02010600030101010101" pitchFamily="2" charset="-122"/>
              </a:rPr>
              <a:t>IL(max)</a:t>
            </a:r>
            <a:r>
              <a:rPr lang="zh-CN" altLang="en-US" sz="2000" dirty="0">
                <a:ea typeface="宋体" panose="02010600030101010101" pitchFamily="2" charset="-122"/>
              </a:rPr>
              <a:t>－</a:t>
            </a:r>
            <a:r>
              <a:rPr lang="en-US" altLang="zh-CN" sz="2000" i="1" dirty="0">
                <a:ea typeface="宋体" panose="02010600030101010101" pitchFamily="2" charset="-122"/>
              </a:rPr>
              <a:t>V</a:t>
            </a:r>
            <a:r>
              <a:rPr lang="en-US" altLang="zh-CN" sz="2000" baseline="-25000" dirty="0">
                <a:ea typeface="宋体" panose="02010600030101010101" pitchFamily="2" charset="-122"/>
              </a:rPr>
              <a:t>OL(max)</a:t>
            </a:r>
            <a:endParaRPr lang="en-US" altLang="zh-CN" sz="20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18100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7" grpId="0"/>
      <p:bldP spid="78" grpId="0" build="p" autoUpdateAnimBg="0" advAuto="1000"/>
      <p:bldP spid="79" grpId="0"/>
      <p:bldP spid="80" grpId="0"/>
      <p:bldP spid="86" grpId="0" build="p" autoUpdateAnimBg="0"/>
      <p:bldP spid="87" grpId="0" build="p" autoUpdateAnimBg="0" advAuto="1000"/>
      <p:bldP spid="8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BE13F-9DF1-175E-A70E-E5A90A711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6D598399-7EDF-48D2-8166-3EA3052DE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4705116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扇入扇出（知道定义即可）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EAF480-B784-05AF-E098-B6853CA72C9D}"/>
              </a:ext>
            </a:extLst>
          </p:cNvPr>
          <p:cNvSpPr txBox="1"/>
          <p:nvPr/>
        </p:nvSpPr>
        <p:spPr>
          <a:xfrm>
            <a:off x="2159029" y="1300734"/>
            <a:ext cx="895881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扇入与扇出数 </a:t>
            </a:r>
            <a:endParaRPr lang="zh-CN" altLang="en-US" sz="2400" dirty="0"/>
          </a:p>
          <a:p>
            <a:r>
              <a:rPr lang="zh-CN" altLang="en-US" sz="24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扇入数 </a:t>
            </a:r>
            <a:r>
              <a:rPr lang="en-US" altLang="zh-CN" sz="2400" b="1" i="1" dirty="0">
                <a:solidFill>
                  <a:srgbClr val="000000"/>
                </a:solidFill>
                <a:effectLst/>
                <a:latin typeface="TimesNewRomanPS-BoldItalicMT"/>
              </a:rPr>
              <a:t>N</a:t>
            </a:r>
            <a:r>
              <a:rPr lang="en-US" altLang="zh-CN" sz="2400" b="1" dirty="0">
                <a:solidFill>
                  <a:srgbClr val="000000"/>
                </a:solidFill>
                <a:effectLst/>
                <a:latin typeface="TimesNewRomanPS-BoldMT"/>
              </a:rPr>
              <a:t>I 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：逻辑门的输入端个数 </a:t>
            </a:r>
            <a:endParaRPr lang="zh-CN" altLang="en-US" sz="2400" dirty="0"/>
          </a:p>
          <a:p>
            <a:r>
              <a:rPr lang="zh-CN" altLang="en-US" sz="24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扇出数 </a:t>
            </a:r>
            <a:r>
              <a:rPr lang="en-US" altLang="zh-CN" sz="2400" b="1" i="1" dirty="0">
                <a:solidFill>
                  <a:srgbClr val="000000"/>
                </a:solidFill>
                <a:effectLst/>
                <a:latin typeface="TimesNewRomanPS-BoldItalicMT"/>
              </a:rPr>
              <a:t>N</a:t>
            </a:r>
            <a:r>
              <a:rPr lang="en-US" altLang="zh-CN" sz="2400" b="1" dirty="0">
                <a:solidFill>
                  <a:srgbClr val="000000"/>
                </a:solidFill>
                <a:effectLst/>
                <a:latin typeface="TimesNewRomanPS-BoldMT"/>
              </a:rPr>
              <a:t>O 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：能带同类门电路输入端的最大数目 </a:t>
            </a:r>
            <a:endParaRPr lang="zh-CN" altLang="en-US" sz="2400" dirty="0"/>
          </a:p>
          <a:p>
            <a:r>
              <a:rPr lang="zh-CN" altLang="en-US" sz="24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拉电流 </a:t>
            </a:r>
            <a:r>
              <a:rPr lang="en-US" altLang="zh-CN" sz="2400" b="1" i="1" dirty="0">
                <a:solidFill>
                  <a:srgbClr val="000000"/>
                </a:solidFill>
                <a:effectLst/>
                <a:latin typeface="TimesNewRomanPS-BoldItalicMT"/>
              </a:rPr>
              <a:t>I</a:t>
            </a:r>
            <a:r>
              <a:rPr lang="en-US" altLang="zh-CN" sz="2400" b="1" dirty="0">
                <a:solidFill>
                  <a:srgbClr val="000000"/>
                </a:solidFill>
                <a:effectLst/>
                <a:latin typeface="TimesNewRomanPS-BoldMT"/>
              </a:rPr>
              <a:t>OH 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：驱动门输出高电平时，被拉出的电流 </a:t>
            </a:r>
            <a:endParaRPr lang="zh-CN" altLang="en-US" sz="2400" dirty="0"/>
          </a:p>
          <a:p>
            <a:r>
              <a:rPr lang="zh-CN" altLang="en-US" sz="24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灌电流 </a:t>
            </a:r>
            <a:r>
              <a:rPr lang="en-US" altLang="zh-CN" sz="2400" b="1" i="1" dirty="0">
                <a:solidFill>
                  <a:srgbClr val="000000"/>
                </a:solidFill>
                <a:effectLst/>
                <a:latin typeface="TimesNewRomanPS-BoldItalicMT"/>
              </a:rPr>
              <a:t>I</a:t>
            </a:r>
            <a:r>
              <a:rPr lang="en-US" altLang="zh-CN" sz="2400" b="1" dirty="0">
                <a:solidFill>
                  <a:srgbClr val="000000"/>
                </a:solidFill>
                <a:effectLst/>
                <a:latin typeface="TimesNewRomanPS-BoldMT"/>
              </a:rPr>
              <a:t>OL 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：驱动门输出低电平时，被灌入的电流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396090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2C71E-472D-297F-28BB-D2CAD1F94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E6B4979D-4010-A523-94B7-FA498D9FE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1691471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扇入扇出</a:t>
            </a:r>
          </a:p>
        </p:txBody>
      </p:sp>
      <p:sp>
        <p:nvSpPr>
          <p:cNvPr id="3" name="Text Box 8">
            <a:extLst>
              <a:ext uri="{FF2B5EF4-FFF2-40B4-BE49-F238E27FC236}">
                <a16:creationId xmlns:a16="http://schemas.microsoft.com/office/drawing/2014/main" id="{102488A2-50AC-1390-7266-E2AC874333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8805" y="1767426"/>
            <a:ext cx="5603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en-US" altLang="zh-CN">
                <a:solidFill>
                  <a:schemeClr val="hlink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" name="Line 9">
            <a:extLst>
              <a:ext uri="{FF2B5EF4-FFF2-40B4-BE49-F238E27FC236}">
                <a16:creationId xmlns:a16="http://schemas.microsoft.com/office/drawing/2014/main" id="{2C1C2E48-B4BB-0AE7-6028-9D80B4EC96C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30744" y="2313061"/>
            <a:ext cx="50165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Text Box 10">
            <a:extLst>
              <a:ext uri="{FF2B5EF4-FFF2-40B4-BE49-F238E27FC236}">
                <a16:creationId xmlns:a16="http://schemas.microsoft.com/office/drawing/2014/main" id="{241134AC-29A9-853E-E0AF-8B564F939A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6144" y="1767426"/>
            <a:ext cx="4166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en-US" altLang="zh-CN">
                <a:solidFill>
                  <a:schemeClr val="hlink"/>
                </a:solidFill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6" name="Text Box 24">
            <a:extLst>
              <a:ext uri="{FF2B5EF4-FFF2-40B4-BE49-F238E27FC236}">
                <a16:creationId xmlns:a16="http://schemas.microsoft.com/office/drawing/2014/main" id="{FFD640B8-C755-71F5-3BBB-5F08AE792F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6444" y="1723492"/>
            <a:ext cx="647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en-US" altLang="zh-CN" dirty="0">
                <a:solidFill>
                  <a:schemeClr val="hlink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7" name="Text Box 25">
            <a:extLst>
              <a:ext uri="{FF2B5EF4-FFF2-40B4-BE49-F238E27FC236}">
                <a16:creationId xmlns:a16="http://schemas.microsoft.com/office/drawing/2014/main" id="{7565489B-4F52-2561-97AE-15513B9AF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4969" y="1685826"/>
            <a:ext cx="124239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zh-CN" altLang="en-US" sz="2000" b="1" dirty="0">
                <a:solidFill>
                  <a:schemeClr val="hlin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电流方向</a:t>
            </a:r>
            <a:r>
              <a:rPr kumimoji="0" lang="en-US" altLang="zh-CN" sz="2000" b="1" dirty="0">
                <a:solidFill>
                  <a:schemeClr val="hlin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?</a:t>
            </a:r>
          </a:p>
        </p:txBody>
      </p:sp>
      <p:sp>
        <p:nvSpPr>
          <p:cNvPr id="8" name="Line 26">
            <a:extLst>
              <a:ext uri="{FF2B5EF4-FFF2-40B4-BE49-F238E27FC236}">
                <a16:creationId xmlns:a16="http://schemas.microsoft.com/office/drawing/2014/main" id="{6A7A252B-6A9E-4AE7-00C8-097A17FC4A6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94094" y="2313061"/>
            <a:ext cx="50165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AutoShape 27">
            <a:extLst>
              <a:ext uri="{FF2B5EF4-FFF2-40B4-BE49-F238E27FC236}">
                <a16:creationId xmlns:a16="http://schemas.microsoft.com/office/drawing/2014/main" id="{068D459C-F023-D3E3-60D4-2A1E4C4AA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5574" y="2843286"/>
            <a:ext cx="1461669" cy="609600"/>
          </a:xfrm>
          <a:prstGeom prst="wedgeEllipseCallout">
            <a:avLst>
              <a:gd name="adj1" fmla="val 68370"/>
              <a:gd name="adj2" fmla="val -163282"/>
            </a:avLst>
          </a:prstGeom>
          <a:solidFill>
            <a:srgbClr val="FFFFCC">
              <a:alpha val="0"/>
            </a:srgbClr>
          </a:solidFill>
          <a:ln w="9525">
            <a:solidFill>
              <a:srgbClr val="D6009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灌电流</a:t>
            </a:r>
          </a:p>
        </p:txBody>
      </p:sp>
      <p:sp>
        <p:nvSpPr>
          <p:cNvPr id="10" name="Text Box 28">
            <a:extLst>
              <a:ext uri="{FF2B5EF4-FFF2-40B4-BE49-F238E27FC236}">
                <a16:creationId xmlns:a16="http://schemas.microsoft.com/office/drawing/2014/main" id="{1A9CD29B-63EB-1D3C-50C1-D7C0849C6F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2044" y="2554138"/>
            <a:ext cx="685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 type="none" w="sm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Aft>
                <a:spcPct val="10000"/>
              </a:spcAft>
            </a:pPr>
            <a:r>
              <a:rPr lang="en-US" altLang="zh-CN" sz="2000" i="1" dirty="0">
                <a:solidFill>
                  <a:schemeClr val="tx2"/>
                </a:solidFill>
                <a:ea typeface="宋体" panose="02010600030101010101" pitchFamily="2" charset="-122"/>
              </a:rPr>
              <a:t>I</a:t>
            </a:r>
            <a:r>
              <a:rPr lang="en-US" altLang="zh-CN" sz="2000" baseline="-25000" dirty="0">
                <a:solidFill>
                  <a:schemeClr val="tx2"/>
                </a:solidFill>
                <a:ea typeface="宋体" panose="02010600030101010101" pitchFamily="2" charset="-122"/>
              </a:rPr>
              <a:t>IL</a:t>
            </a:r>
            <a:endParaRPr lang="en-US" altLang="zh-CN" sz="2000" dirty="0">
              <a:solidFill>
                <a:schemeClr val="tx2"/>
              </a:solidFill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1" name="Text Box 29">
            <a:extLst>
              <a:ext uri="{FF2B5EF4-FFF2-40B4-BE49-F238E27FC236}">
                <a16:creationId xmlns:a16="http://schemas.microsoft.com/office/drawing/2014/main" id="{80D7BCC9-333C-505A-9EBB-8B185AB5E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9300" y="2561567"/>
            <a:ext cx="685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 type="none" w="sm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Aft>
                <a:spcPct val="10000"/>
              </a:spcAft>
            </a:pPr>
            <a:r>
              <a:rPr lang="en-US" altLang="zh-CN" sz="2000" i="1" dirty="0">
                <a:ea typeface="宋体" panose="02010600030101010101" pitchFamily="2" charset="-122"/>
              </a:rPr>
              <a:t>I</a:t>
            </a:r>
            <a:r>
              <a:rPr lang="en-US" altLang="zh-CN" sz="2000" baseline="-25000" dirty="0">
                <a:ea typeface="宋体" panose="02010600030101010101" pitchFamily="2" charset="-122"/>
              </a:rPr>
              <a:t>OL</a:t>
            </a:r>
            <a:endParaRPr lang="en-US" altLang="zh-CN" sz="2000" dirty="0"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grpSp>
        <p:nvGrpSpPr>
          <p:cNvPr id="12" name="Group 30">
            <a:extLst>
              <a:ext uri="{FF2B5EF4-FFF2-40B4-BE49-F238E27FC236}">
                <a16:creationId xmlns:a16="http://schemas.microsoft.com/office/drawing/2014/main" id="{0CB6643E-D948-D143-EC21-02C8507FD816}"/>
              </a:ext>
            </a:extLst>
          </p:cNvPr>
          <p:cNvGrpSpPr>
            <a:grpSpLocks/>
          </p:cNvGrpSpPr>
          <p:nvPr/>
        </p:nvGrpSpPr>
        <p:grpSpPr bwMode="auto">
          <a:xfrm>
            <a:off x="5910144" y="3437036"/>
            <a:ext cx="762000" cy="396875"/>
            <a:chOff x="3120" y="2918"/>
            <a:chExt cx="480" cy="250"/>
          </a:xfrm>
        </p:grpSpPr>
        <p:sp>
          <p:nvSpPr>
            <p:cNvPr id="13" name="Line 31">
              <a:extLst>
                <a:ext uri="{FF2B5EF4-FFF2-40B4-BE49-F238E27FC236}">
                  <a16:creationId xmlns:a16="http://schemas.microsoft.com/office/drawing/2014/main" id="{FB07B202-098A-96BF-FAB6-6DBF7327F5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20" y="2928"/>
              <a:ext cx="316" cy="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Text Box 32">
              <a:extLst>
                <a:ext uri="{FF2B5EF4-FFF2-40B4-BE49-F238E27FC236}">
                  <a16:creationId xmlns:a16="http://schemas.microsoft.com/office/drawing/2014/main" id="{10BA1815-20DE-01DC-45A4-2C6E026F26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2918"/>
              <a:ext cx="4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 type="none" w="sm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Aft>
                  <a:spcPct val="10000"/>
                </a:spcAft>
              </a:pPr>
              <a:r>
                <a:rPr lang="en-US" altLang="zh-CN" sz="2000" i="1">
                  <a:ea typeface="宋体" panose="02010600030101010101" pitchFamily="2" charset="-122"/>
                </a:rPr>
                <a:t>I</a:t>
              </a:r>
              <a:r>
                <a:rPr lang="en-US" altLang="zh-CN" sz="2000" baseline="-25000">
                  <a:ea typeface="宋体" panose="02010600030101010101" pitchFamily="2" charset="-122"/>
                </a:rPr>
                <a:t>IL</a:t>
              </a:r>
              <a:endParaRPr lang="en-US" altLang="zh-CN" sz="2000"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</p:grpSp>
      <p:grpSp>
        <p:nvGrpSpPr>
          <p:cNvPr id="15" name="Group 33">
            <a:extLst>
              <a:ext uri="{FF2B5EF4-FFF2-40B4-BE49-F238E27FC236}">
                <a16:creationId xmlns:a16="http://schemas.microsoft.com/office/drawing/2014/main" id="{B60620AB-A1DF-11DE-48D5-0626731314D7}"/>
              </a:ext>
            </a:extLst>
          </p:cNvPr>
          <p:cNvGrpSpPr>
            <a:grpSpLocks/>
          </p:cNvGrpSpPr>
          <p:nvPr/>
        </p:nvGrpSpPr>
        <p:grpSpPr bwMode="auto">
          <a:xfrm>
            <a:off x="5275144" y="2059061"/>
            <a:ext cx="1600200" cy="1227138"/>
            <a:chOff x="2928" y="1920"/>
            <a:chExt cx="1008" cy="773"/>
          </a:xfrm>
        </p:grpSpPr>
        <p:grpSp>
          <p:nvGrpSpPr>
            <p:cNvPr id="16" name="Group 34">
              <a:extLst>
                <a:ext uri="{FF2B5EF4-FFF2-40B4-BE49-F238E27FC236}">
                  <a16:creationId xmlns:a16="http://schemas.microsoft.com/office/drawing/2014/main" id="{FFD9DCF0-88FC-F035-596D-59CD25A32C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8" y="1920"/>
              <a:ext cx="96" cy="773"/>
              <a:chOff x="2928" y="1920"/>
              <a:chExt cx="96" cy="773"/>
            </a:xfrm>
          </p:grpSpPr>
          <p:sp>
            <p:nvSpPr>
              <p:cNvPr id="18" name="Line 35">
                <a:extLst>
                  <a:ext uri="{FF2B5EF4-FFF2-40B4-BE49-F238E27FC236}">
                    <a16:creationId xmlns:a16="http://schemas.microsoft.com/office/drawing/2014/main" id="{73A8FB36-2D29-2A10-9F17-A09730F449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2613" y="2331"/>
                <a:ext cx="724" cy="0"/>
              </a:xfrm>
              <a:prstGeom prst="line">
                <a:avLst/>
              </a:prstGeom>
              <a:noFill/>
              <a:ln w="28575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Oval 36">
                <a:extLst>
                  <a:ext uri="{FF2B5EF4-FFF2-40B4-BE49-F238E27FC236}">
                    <a16:creationId xmlns:a16="http://schemas.microsoft.com/office/drawing/2014/main" id="{01B9E23C-EA61-F45A-A07C-65E3F5D8C7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8" y="1920"/>
                <a:ext cx="96" cy="96"/>
              </a:xfrm>
              <a:prstGeom prst="ellipse">
                <a:avLst/>
              </a:prstGeom>
              <a:solidFill>
                <a:srgbClr val="0000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7" name="Text Box 37">
              <a:extLst>
                <a:ext uri="{FF2B5EF4-FFF2-40B4-BE49-F238E27FC236}">
                  <a16:creationId xmlns:a16="http://schemas.microsoft.com/office/drawing/2014/main" id="{2C935AD6-2B65-434B-6CFB-E9D226CB5D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2208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>
                  <a:solidFill>
                    <a:schemeClr val="tx1"/>
                  </a:solidFill>
                </a:rPr>
                <a:t>…</a:t>
              </a:r>
            </a:p>
          </p:txBody>
        </p:sp>
      </p:grpSp>
      <p:sp>
        <p:nvSpPr>
          <p:cNvPr id="20" name="Text Box 47">
            <a:extLst>
              <a:ext uri="{FF2B5EF4-FFF2-40B4-BE49-F238E27FC236}">
                <a16:creationId xmlns:a16="http://schemas.microsoft.com/office/drawing/2014/main" id="{AB376BD7-DEEB-A19D-F7FA-229AB0D13E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5844" y="2566838"/>
            <a:ext cx="914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 type="none" w="sm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Aft>
                <a:spcPct val="10000"/>
              </a:spcAft>
            </a:pPr>
            <a:r>
              <a:rPr lang="en-US" altLang="zh-CN" sz="2000">
                <a:ea typeface="宋体" panose="02010600030101010101" pitchFamily="2" charset="-122"/>
              </a:rPr>
              <a:t>= </a:t>
            </a:r>
            <a:r>
              <a:rPr lang="en-US" altLang="zh-CN" sz="2000" i="1">
                <a:ea typeface="宋体" panose="02010600030101010101" pitchFamily="2" charset="-122"/>
              </a:rPr>
              <a:t>nI</a:t>
            </a:r>
            <a:r>
              <a:rPr lang="en-US" altLang="zh-CN" sz="2000" baseline="-25000">
                <a:ea typeface="宋体" panose="02010600030101010101" pitchFamily="2" charset="-122"/>
              </a:rPr>
              <a:t>IL</a:t>
            </a:r>
            <a:endParaRPr lang="en-US" altLang="zh-CN" sz="2000"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grpSp>
        <p:nvGrpSpPr>
          <p:cNvPr id="21" name="Group 50">
            <a:extLst>
              <a:ext uri="{FF2B5EF4-FFF2-40B4-BE49-F238E27FC236}">
                <a16:creationId xmlns:a16="http://schemas.microsoft.com/office/drawing/2014/main" id="{B3BAB02D-2B8D-33B5-19AD-E3D7EFAB8BF0}"/>
              </a:ext>
            </a:extLst>
          </p:cNvPr>
          <p:cNvGrpSpPr>
            <a:grpSpLocks/>
          </p:cNvGrpSpPr>
          <p:nvPr/>
        </p:nvGrpSpPr>
        <p:grpSpPr bwMode="auto">
          <a:xfrm>
            <a:off x="8026227" y="1959996"/>
            <a:ext cx="2983586" cy="990601"/>
            <a:chOff x="612" y="3010"/>
            <a:chExt cx="1701" cy="624"/>
          </a:xfrm>
        </p:grpSpPr>
        <p:sp>
          <p:nvSpPr>
            <p:cNvPr id="22" name="AutoShape 51">
              <a:extLst>
                <a:ext uri="{FF2B5EF4-FFF2-40B4-BE49-F238E27FC236}">
                  <a16:creationId xmlns:a16="http://schemas.microsoft.com/office/drawing/2014/main" id="{1EEC7708-26CA-1E53-6349-77856129B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3010"/>
              <a:ext cx="1701" cy="624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3999"/>
              </a:srgbClr>
            </a:solidFill>
            <a:ln w="25400" algn="ctr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graphicFrame>
          <p:nvGraphicFramePr>
            <p:cNvPr id="23" name="Object 52">
              <a:extLst>
                <a:ext uri="{FF2B5EF4-FFF2-40B4-BE49-F238E27FC236}">
                  <a16:creationId xmlns:a16="http://schemas.microsoft.com/office/drawing/2014/main" id="{1BF454D9-E734-988B-8570-0E9FF9D8C13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40" y="3039"/>
            <a:ext cx="1587" cy="5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167893" imgH="393529" progId="Equation.DSMT4">
                    <p:embed/>
                  </p:oleObj>
                </mc:Choice>
                <mc:Fallback>
                  <p:oleObj name="Equation" r:id="rId3" imgW="1167893" imgH="393529" progId="Equation.DSMT4">
                    <p:embed/>
                    <p:pic>
                      <p:nvPicPr>
                        <p:cNvPr id="38" name="Object 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0" y="3039"/>
                          <a:ext cx="1587" cy="557"/>
                        </a:xfrm>
                        <a:prstGeom prst="rect">
                          <a:avLst/>
                        </a:prstGeom>
                        <a:solidFill>
                          <a:srgbClr val="FFFFFF">
                            <a:alpha val="3999"/>
                          </a:srgbClr>
                        </a:solidFill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" name="Group 65">
            <a:extLst>
              <a:ext uri="{FF2B5EF4-FFF2-40B4-BE49-F238E27FC236}">
                <a16:creationId xmlns:a16="http://schemas.microsoft.com/office/drawing/2014/main" id="{0BE95A06-D2C8-3480-A729-7F7B82589491}"/>
              </a:ext>
            </a:extLst>
          </p:cNvPr>
          <p:cNvGrpSpPr>
            <a:grpSpLocks/>
          </p:cNvGrpSpPr>
          <p:nvPr/>
        </p:nvGrpSpPr>
        <p:grpSpPr bwMode="auto">
          <a:xfrm>
            <a:off x="3443169" y="1893961"/>
            <a:ext cx="1395413" cy="522288"/>
            <a:chOff x="2599" y="2913"/>
            <a:chExt cx="858" cy="403"/>
          </a:xfrm>
        </p:grpSpPr>
        <p:sp>
          <p:nvSpPr>
            <p:cNvPr id="25" name="Line 66">
              <a:extLst>
                <a:ext uri="{FF2B5EF4-FFF2-40B4-BE49-F238E27FC236}">
                  <a16:creationId xmlns:a16="http://schemas.microsoft.com/office/drawing/2014/main" id="{9939AAE6-412E-3563-E86A-21E397F9DC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9" y="3116"/>
              <a:ext cx="858" cy="1"/>
            </a:xfrm>
            <a:prstGeom prst="line">
              <a:avLst/>
            </a:prstGeom>
            <a:noFill/>
            <a:ln w="28575">
              <a:solidFill>
                <a:srgbClr val="00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6" name="Group 67">
              <a:extLst>
                <a:ext uri="{FF2B5EF4-FFF2-40B4-BE49-F238E27FC236}">
                  <a16:creationId xmlns:a16="http://schemas.microsoft.com/office/drawing/2014/main" id="{6BAE746B-AA55-4624-79AA-714CE1698E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9" y="2913"/>
              <a:ext cx="410" cy="403"/>
              <a:chOff x="3259" y="2858"/>
              <a:chExt cx="410" cy="403"/>
            </a:xfrm>
          </p:grpSpPr>
          <p:sp>
            <p:nvSpPr>
              <p:cNvPr id="27" name="AutoShape 68">
                <a:extLst>
                  <a:ext uri="{FF2B5EF4-FFF2-40B4-BE49-F238E27FC236}">
                    <a16:creationId xmlns:a16="http://schemas.microsoft.com/office/drawing/2014/main" id="{4C481EA2-8429-4380-DDB9-5B65A41CFF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3231" y="2886"/>
                <a:ext cx="403" cy="347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32385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Oval 69">
                <a:extLst>
                  <a:ext uri="{FF2B5EF4-FFF2-40B4-BE49-F238E27FC236}">
                    <a16:creationId xmlns:a16="http://schemas.microsoft.com/office/drawing/2014/main" id="{878D2038-2406-5B34-A136-D31AFD9B4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672986">
                <a:off x="3584" y="3021"/>
                <a:ext cx="85" cy="84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9" name="Group 75">
            <a:extLst>
              <a:ext uri="{FF2B5EF4-FFF2-40B4-BE49-F238E27FC236}">
                <a16:creationId xmlns:a16="http://schemas.microsoft.com/office/drawing/2014/main" id="{9015636D-FE2D-22B1-101F-1E0863431958}"/>
              </a:ext>
            </a:extLst>
          </p:cNvPr>
          <p:cNvGrpSpPr>
            <a:grpSpLocks/>
          </p:cNvGrpSpPr>
          <p:nvPr/>
        </p:nvGrpSpPr>
        <p:grpSpPr bwMode="auto">
          <a:xfrm>
            <a:off x="4744919" y="1855861"/>
            <a:ext cx="2886075" cy="611188"/>
            <a:chOff x="2138" y="2913"/>
            <a:chExt cx="1526" cy="403"/>
          </a:xfrm>
        </p:grpSpPr>
        <p:grpSp>
          <p:nvGrpSpPr>
            <p:cNvPr id="30" name="Group 76">
              <a:extLst>
                <a:ext uri="{FF2B5EF4-FFF2-40B4-BE49-F238E27FC236}">
                  <a16:creationId xmlns:a16="http://schemas.microsoft.com/office/drawing/2014/main" id="{815C31C3-CFDF-A6FD-AAE8-FFA1A682DF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9" y="2913"/>
              <a:ext cx="410" cy="403"/>
              <a:chOff x="3259" y="2858"/>
              <a:chExt cx="410" cy="403"/>
            </a:xfrm>
          </p:grpSpPr>
          <p:sp>
            <p:nvSpPr>
              <p:cNvPr id="33" name="AutoShape 77">
                <a:extLst>
                  <a:ext uri="{FF2B5EF4-FFF2-40B4-BE49-F238E27FC236}">
                    <a16:creationId xmlns:a16="http://schemas.microsoft.com/office/drawing/2014/main" id="{29A5CA5A-7F71-4D1E-9901-D6E29EBB2B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3231" y="2886"/>
                <a:ext cx="403" cy="347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32385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Oval 78">
                <a:extLst>
                  <a:ext uri="{FF2B5EF4-FFF2-40B4-BE49-F238E27FC236}">
                    <a16:creationId xmlns:a16="http://schemas.microsoft.com/office/drawing/2014/main" id="{016BFB28-7A36-2756-A546-E93BE67F8C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672986">
                <a:off x="3584" y="3021"/>
                <a:ext cx="85" cy="84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1" name="Line 79">
              <a:extLst>
                <a:ext uri="{FF2B5EF4-FFF2-40B4-BE49-F238E27FC236}">
                  <a16:creationId xmlns:a16="http://schemas.microsoft.com/office/drawing/2014/main" id="{AF245807-BF79-A6D7-843A-335BD0B78E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8" y="3113"/>
              <a:ext cx="686" cy="1"/>
            </a:xfrm>
            <a:prstGeom prst="line">
              <a:avLst/>
            </a:prstGeom>
            <a:noFill/>
            <a:ln w="31750">
              <a:solidFill>
                <a:srgbClr val="00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Line 80">
              <a:extLst>
                <a:ext uri="{FF2B5EF4-FFF2-40B4-BE49-F238E27FC236}">
                  <a16:creationId xmlns:a16="http://schemas.microsoft.com/office/drawing/2014/main" id="{138E1AA4-7424-FF7F-1257-1687011640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8" y="3122"/>
              <a:ext cx="416" cy="1"/>
            </a:xfrm>
            <a:prstGeom prst="line">
              <a:avLst/>
            </a:prstGeom>
            <a:noFill/>
            <a:ln w="34925">
              <a:solidFill>
                <a:srgbClr val="00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" name="Group 87">
            <a:extLst>
              <a:ext uri="{FF2B5EF4-FFF2-40B4-BE49-F238E27FC236}">
                <a16:creationId xmlns:a16="http://schemas.microsoft.com/office/drawing/2014/main" id="{28C18BF4-D68C-7C7C-8E0F-0E10083A6C23}"/>
              </a:ext>
            </a:extLst>
          </p:cNvPr>
          <p:cNvGrpSpPr>
            <a:grpSpLocks/>
          </p:cNvGrpSpPr>
          <p:nvPr/>
        </p:nvGrpSpPr>
        <p:grpSpPr bwMode="auto">
          <a:xfrm>
            <a:off x="5341819" y="2957611"/>
            <a:ext cx="2428875" cy="661988"/>
            <a:chOff x="2138" y="2913"/>
            <a:chExt cx="1526" cy="403"/>
          </a:xfrm>
        </p:grpSpPr>
        <p:grpSp>
          <p:nvGrpSpPr>
            <p:cNvPr id="36" name="Group 88">
              <a:extLst>
                <a:ext uri="{FF2B5EF4-FFF2-40B4-BE49-F238E27FC236}">
                  <a16:creationId xmlns:a16="http://schemas.microsoft.com/office/drawing/2014/main" id="{6978DC0F-ED0F-ADEF-68AD-283941BC58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9" y="2913"/>
              <a:ext cx="410" cy="403"/>
              <a:chOff x="3259" y="2858"/>
              <a:chExt cx="410" cy="403"/>
            </a:xfrm>
          </p:grpSpPr>
          <p:sp>
            <p:nvSpPr>
              <p:cNvPr id="39" name="AutoShape 89">
                <a:extLst>
                  <a:ext uri="{FF2B5EF4-FFF2-40B4-BE49-F238E27FC236}">
                    <a16:creationId xmlns:a16="http://schemas.microsoft.com/office/drawing/2014/main" id="{CA2E2816-E7FC-9CB5-14C4-479D543525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3231" y="2886"/>
                <a:ext cx="403" cy="347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32385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Oval 90">
                <a:extLst>
                  <a:ext uri="{FF2B5EF4-FFF2-40B4-BE49-F238E27FC236}">
                    <a16:creationId xmlns:a16="http://schemas.microsoft.com/office/drawing/2014/main" id="{CB9988EA-31CB-0933-1970-B0560C4E5B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672986">
                <a:off x="3584" y="3021"/>
                <a:ext cx="85" cy="84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7" name="Line 91">
              <a:extLst>
                <a:ext uri="{FF2B5EF4-FFF2-40B4-BE49-F238E27FC236}">
                  <a16:creationId xmlns:a16="http://schemas.microsoft.com/office/drawing/2014/main" id="{3B6DE4D7-260D-B948-859D-C210B65283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8" y="3113"/>
              <a:ext cx="686" cy="1"/>
            </a:xfrm>
            <a:prstGeom prst="line">
              <a:avLst/>
            </a:prstGeom>
            <a:noFill/>
            <a:ln w="31750">
              <a:solidFill>
                <a:srgbClr val="00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Line 92">
              <a:extLst>
                <a:ext uri="{FF2B5EF4-FFF2-40B4-BE49-F238E27FC236}">
                  <a16:creationId xmlns:a16="http://schemas.microsoft.com/office/drawing/2014/main" id="{8C13320D-8BB6-FE4D-4980-3927F28105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8" y="3122"/>
              <a:ext cx="416" cy="1"/>
            </a:xfrm>
            <a:prstGeom prst="line">
              <a:avLst/>
            </a:prstGeom>
            <a:noFill/>
            <a:ln w="34925">
              <a:solidFill>
                <a:srgbClr val="00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1" name="Text Box 4">
            <a:extLst>
              <a:ext uri="{FF2B5EF4-FFF2-40B4-BE49-F238E27FC236}">
                <a16:creationId xmlns:a16="http://schemas.microsoft.com/office/drawing/2014/main" id="{A3E8F1A1-3BCD-B161-D8AF-4FE50739FE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1069" y="4208202"/>
            <a:ext cx="6477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en-US" altLang="zh-CN" sz="2000">
                <a:solidFill>
                  <a:schemeClr val="hlink"/>
                </a:solidFill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42" name="Line 5">
            <a:extLst>
              <a:ext uri="{FF2B5EF4-FFF2-40B4-BE49-F238E27FC236}">
                <a16:creationId xmlns:a16="http://schemas.microsoft.com/office/drawing/2014/main" id="{38AA2701-0681-D40E-C0D3-56230A0EFA48}"/>
              </a:ext>
            </a:extLst>
          </p:cNvPr>
          <p:cNvSpPr>
            <a:spLocks noChangeShapeType="1"/>
          </p:cNvSpPr>
          <p:nvPr/>
        </p:nvSpPr>
        <p:spPr bwMode="auto">
          <a:xfrm>
            <a:off x="5538669" y="4906702"/>
            <a:ext cx="50165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" name="Text Box 6">
            <a:extLst>
              <a:ext uri="{FF2B5EF4-FFF2-40B4-BE49-F238E27FC236}">
                <a16:creationId xmlns:a16="http://schemas.microsoft.com/office/drawing/2014/main" id="{0FFE23A6-61FA-BAA3-4D45-621B6C47F3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7869" y="4208202"/>
            <a:ext cx="6477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en-US" altLang="zh-CN" sz="2000">
                <a:solidFill>
                  <a:schemeClr val="hlink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4" name="Text Box 20">
            <a:extLst>
              <a:ext uri="{FF2B5EF4-FFF2-40B4-BE49-F238E27FC236}">
                <a16:creationId xmlns:a16="http://schemas.microsoft.com/office/drawing/2014/main" id="{0CDEA737-1DE3-738C-D259-7B758A04CF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1369" y="4297102"/>
            <a:ext cx="6477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en-US" altLang="zh-CN" sz="2000">
                <a:solidFill>
                  <a:schemeClr val="hlink"/>
                </a:solidFill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45" name="Text Box 21">
            <a:extLst>
              <a:ext uri="{FF2B5EF4-FFF2-40B4-BE49-F238E27FC236}">
                <a16:creationId xmlns:a16="http://schemas.microsoft.com/office/drawing/2014/main" id="{31BA9DD6-1DDB-8749-757E-ADAFE82ED1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8644" y="4241279"/>
            <a:ext cx="1752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hlin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电流方向</a:t>
            </a:r>
            <a:r>
              <a:rPr lang="en-US" altLang="zh-CN" sz="2000" b="1" dirty="0">
                <a:solidFill>
                  <a:schemeClr val="hlin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?</a:t>
            </a:r>
          </a:p>
        </p:txBody>
      </p:sp>
      <p:sp>
        <p:nvSpPr>
          <p:cNvPr id="46" name="Line 22">
            <a:extLst>
              <a:ext uri="{FF2B5EF4-FFF2-40B4-BE49-F238E27FC236}">
                <a16:creationId xmlns:a16="http://schemas.microsoft.com/office/drawing/2014/main" id="{FAE5ABF3-E464-BC79-45F6-6EA6FFD26491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0619" y="4855902"/>
            <a:ext cx="50165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" name="AutoShape 23">
            <a:extLst>
              <a:ext uri="{FF2B5EF4-FFF2-40B4-BE49-F238E27FC236}">
                <a16:creationId xmlns:a16="http://schemas.microsoft.com/office/drawing/2014/main" id="{158E6ECF-DC80-6970-FCCD-8A8360206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5574" y="5421051"/>
            <a:ext cx="1483846" cy="609600"/>
          </a:xfrm>
          <a:prstGeom prst="wedgeEllipseCallout">
            <a:avLst>
              <a:gd name="adj1" fmla="val 54745"/>
              <a:gd name="adj2" fmla="val -164189"/>
            </a:avLst>
          </a:prstGeom>
          <a:solidFill>
            <a:srgbClr val="FFFFCC">
              <a:alpha val="0"/>
            </a:srgbClr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拉电流</a:t>
            </a:r>
          </a:p>
        </p:txBody>
      </p:sp>
      <p:sp>
        <p:nvSpPr>
          <p:cNvPr id="48" name="Text Box 24">
            <a:extLst>
              <a:ext uri="{FF2B5EF4-FFF2-40B4-BE49-F238E27FC236}">
                <a16:creationId xmlns:a16="http://schemas.microsoft.com/office/drawing/2014/main" id="{6BC07BA6-B6DB-CD46-C1B6-DF588D29C9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5484" y="5063384"/>
            <a:ext cx="685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 type="none" w="sm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Aft>
                <a:spcPct val="10000"/>
              </a:spcAft>
            </a:pPr>
            <a:r>
              <a:rPr lang="en-US" altLang="zh-CN" sz="2000" i="1">
                <a:ea typeface="宋体" panose="02010600030101010101" pitchFamily="2" charset="-122"/>
              </a:rPr>
              <a:t>I</a:t>
            </a:r>
            <a:r>
              <a:rPr lang="en-US" altLang="zh-CN" sz="2000" baseline="-25000">
                <a:ea typeface="宋体" panose="02010600030101010101" pitchFamily="2" charset="-122"/>
              </a:rPr>
              <a:t>IH</a:t>
            </a:r>
            <a:endParaRPr lang="en-US" altLang="zh-CN" sz="2000"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49" name="Text Box 25">
            <a:extLst>
              <a:ext uri="{FF2B5EF4-FFF2-40B4-BE49-F238E27FC236}">
                <a16:creationId xmlns:a16="http://schemas.microsoft.com/office/drawing/2014/main" id="{A7FE8ABF-9703-043F-1EB1-94641930BB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8541" y="4938452"/>
            <a:ext cx="490756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 type="none" w="sm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Aft>
                <a:spcPct val="10000"/>
              </a:spcAft>
            </a:pPr>
            <a:r>
              <a:rPr lang="en-US" altLang="zh-CN" sz="2000" i="1" dirty="0">
                <a:ea typeface="宋体" panose="02010600030101010101" pitchFamily="2" charset="-122"/>
              </a:rPr>
              <a:t>I</a:t>
            </a:r>
            <a:r>
              <a:rPr lang="en-US" altLang="zh-CN" sz="2000" baseline="-25000" dirty="0">
                <a:ea typeface="宋体" panose="02010600030101010101" pitchFamily="2" charset="-122"/>
              </a:rPr>
              <a:t>OH</a:t>
            </a:r>
            <a:endParaRPr lang="en-US" altLang="zh-CN" sz="2000" dirty="0"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grpSp>
        <p:nvGrpSpPr>
          <p:cNvPr id="50" name="Group 29">
            <a:extLst>
              <a:ext uri="{FF2B5EF4-FFF2-40B4-BE49-F238E27FC236}">
                <a16:creationId xmlns:a16="http://schemas.microsoft.com/office/drawing/2014/main" id="{DEF70D69-65BF-77B8-359D-5C0629DB1C04}"/>
              </a:ext>
            </a:extLst>
          </p:cNvPr>
          <p:cNvGrpSpPr>
            <a:grpSpLocks/>
          </p:cNvGrpSpPr>
          <p:nvPr/>
        </p:nvGrpSpPr>
        <p:grpSpPr bwMode="auto">
          <a:xfrm>
            <a:off x="5271977" y="4627303"/>
            <a:ext cx="1600203" cy="1196975"/>
            <a:chOff x="2928" y="1920"/>
            <a:chExt cx="1008" cy="754"/>
          </a:xfrm>
        </p:grpSpPr>
        <p:grpSp>
          <p:nvGrpSpPr>
            <p:cNvPr id="51" name="Group 30">
              <a:extLst>
                <a:ext uri="{FF2B5EF4-FFF2-40B4-BE49-F238E27FC236}">
                  <a16:creationId xmlns:a16="http://schemas.microsoft.com/office/drawing/2014/main" id="{64F914FF-B69B-7325-5E8E-AD4D4EEDFD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8" y="1920"/>
              <a:ext cx="96" cy="754"/>
              <a:chOff x="2928" y="1920"/>
              <a:chExt cx="96" cy="754"/>
            </a:xfrm>
          </p:grpSpPr>
          <p:sp>
            <p:nvSpPr>
              <p:cNvPr id="53" name="Line 31">
                <a:extLst>
                  <a:ext uri="{FF2B5EF4-FFF2-40B4-BE49-F238E27FC236}">
                    <a16:creationId xmlns:a16="http://schemas.microsoft.com/office/drawing/2014/main" id="{F81E8022-6F92-F884-E318-CA0D3EB0C6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2627" y="2317"/>
                <a:ext cx="705" cy="9"/>
              </a:xfrm>
              <a:prstGeom prst="line">
                <a:avLst/>
              </a:prstGeom>
              <a:noFill/>
              <a:ln w="28575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" name="Oval 32">
                <a:extLst>
                  <a:ext uri="{FF2B5EF4-FFF2-40B4-BE49-F238E27FC236}">
                    <a16:creationId xmlns:a16="http://schemas.microsoft.com/office/drawing/2014/main" id="{EC45357C-FB35-9902-DEF6-C256CEA5D9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8" y="1920"/>
                <a:ext cx="96" cy="96"/>
              </a:xfrm>
              <a:prstGeom prst="ellipse">
                <a:avLst/>
              </a:prstGeom>
              <a:solidFill>
                <a:srgbClr val="0000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2" name="Text Box 33">
              <a:extLst>
                <a:ext uri="{FF2B5EF4-FFF2-40B4-BE49-F238E27FC236}">
                  <a16:creationId xmlns:a16="http://schemas.microsoft.com/office/drawing/2014/main" id="{88C86C22-A454-2487-0FD7-3C40B4CAD4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2208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>
                  <a:solidFill>
                    <a:schemeClr val="tx1"/>
                  </a:solidFill>
                </a:rPr>
                <a:t>…</a:t>
              </a:r>
            </a:p>
          </p:txBody>
        </p:sp>
      </p:grpSp>
      <p:sp>
        <p:nvSpPr>
          <p:cNvPr id="55" name="Text Box 43">
            <a:extLst>
              <a:ext uri="{FF2B5EF4-FFF2-40B4-BE49-F238E27FC236}">
                <a16:creationId xmlns:a16="http://schemas.microsoft.com/office/drawing/2014/main" id="{E65AB9E8-1E4B-0AD1-99D0-DA291DAA23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6764" y="4941627"/>
            <a:ext cx="914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 type="none" w="sm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Aft>
                <a:spcPct val="10000"/>
              </a:spcAft>
            </a:pPr>
            <a:r>
              <a:rPr lang="en-US" altLang="zh-CN" sz="2000" dirty="0">
                <a:ea typeface="宋体" panose="02010600030101010101" pitchFamily="2" charset="-122"/>
              </a:rPr>
              <a:t>= </a:t>
            </a:r>
            <a:r>
              <a:rPr lang="en-US" altLang="zh-CN" sz="2000" i="1" dirty="0" err="1">
                <a:ea typeface="宋体" panose="02010600030101010101" pitchFamily="2" charset="-122"/>
              </a:rPr>
              <a:t>nI</a:t>
            </a:r>
            <a:r>
              <a:rPr lang="en-US" altLang="zh-CN" sz="2000" baseline="-25000" dirty="0" err="1">
                <a:ea typeface="宋体" panose="02010600030101010101" pitchFamily="2" charset="-122"/>
              </a:rPr>
              <a:t>IH</a:t>
            </a:r>
            <a:endParaRPr lang="en-US" altLang="zh-CN" sz="2000" dirty="0"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grpSp>
        <p:nvGrpSpPr>
          <p:cNvPr id="56" name="Group 54">
            <a:extLst>
              <a:ext uri="{FF2B5EF4-FFF2-40B4-BE49-F238E27FC236}">
                <a16:creationId xmlns:a16="http://schemas.microsoft.com/office/drawing/2014/main" id="{D550B4BD-09D9-DF66-67AE-BE752DC2D7C1}"/>
              </a:ext>
            </a:extLst>
          </p:cNvPr>
          <p:cNvGrpSpPr>
            <a:grpSpLocks/>
          </p:cNvGrpSpPr>
          <p:nvPr/>
        </p:nvGrpSpPr>
        <p:grpSpPr bwMode="auto">
          <a:xfrm>
            <a:off x="5824555" y="5890968"/>
            <a:ext cx="685800" cy="396875"/>
            <a:chOff x="2858" y="2727"/>
            <a:chExt cx="432" cy="250"/>
          </a:xfrm>
        </p:grpSpPr>
        <p:sp>
          <p:nvSpPr>
            <p:cNvPr id="57" name="Line 52">
              <a:extLst>
                <a:ext uri="{FF2B5EF4-FFF2-40B4-BE49-F238E27FC236}">
                  <a16:creationId xmlns:a16="http://schemas.microsoft.com/office/drawing/2014/main" id="{D93281EB-59B0-9888-1C20-667D0E6AD5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0" y="2750"/>
              <a:ext cx="316" cy="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Text Box 53">
              <a:extLst>
                <a:ext uri="{FF2B5EF4-FFF2-40B4-BE49-F238E27FC236}">
                  <a16:creationId xmlns:a16="http://schemas.microsoft.com/office/drawing/2014/main" id="{B7D649B6-FE93-97E9-A4BA-72DF6F678B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8" y="2727"/>
              <a:ext cx="4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 type="none" w="sm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Aft>
                  <a:spcPct val="10000"/>
                </a:spcAft>
              </a:pPr>
              <a:r>
                <a:rPr lang="en-US" altLang="zh-CN" sz="2000" i="1" dirty="0">
                  <a:ea typeface="宋体" panose="02010600030101010101" pitchFamily="2" charset="-122"/>
                </a:rPr>
                <a:t>I</a:t>
              </a:r>
              <a:r>
                <a:rPr lang="en-US" altLang="zh-CN" sz="2000" baseline="-25000" dirty="0">
                  <a:ea typeface="宋体" panose="02010600030101010101" pitchFamily="2" charset="-122"/>
                </a:rPr>
                <a:t>IH</a:t>
              </a:r>
              <a:endParaRPr lang="en-US" altLang="zh-CN" sz="2000" dirty="0"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</p:grpSp>
      <p:grpSp>
        <p:nvGrpSpPr>
          <p:cNvPr id="59" name="Group 68">
            <a:extLst>
              <a:ext uri="{FF2B5EF4-FFF2-40B4-BE49-F238E27FC236}">
                <a16:creationId xmlns:a16="http://schemas.microsoft.com/office/drawing/2014/main" id="{26FB2171-4C83-1981-4501-0BC3843628DF}"/>
              </a:ext>
            </a:extLst>
          </p:cNvPr>
          <p:cNvGrpSpPr>
            <a:grpSpLocks/>
          </p:cNvGrpSpPr>
          <p:nvPr/>
        </p:nvGrpSpPr>
        <p:grpSpPr bwMode="auto">
          <a:xfrm>
            <a:off x="3387606" y="4451089"/>
            <a:ext cx="1395413" cy="522288"/>
            <a:chOff x="2599" y="2913"/>
            <a:chExt cx="858" cy="403"/>
          </a:xfrm>
        </p:grpSpPr>
        <p:sp>
          <p:nvSpPr>
            <p:cNvPr id="60" name="Line 69">
              <a:extLst>
                <a:ext uri="{FF2B5EF4-FFF2-40B4-BE49-F238E27FC236}">
                  <a16:creationId xmlns:a16="http://schemas.microsoft.com/office/drawing/2014/main" id="{42B1F12A-7F2C-5FD3-EC6A-E8C9E2E93F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9" y="3116"/>
              <a:ext cx="858" cy="1"/>
            </a:xfrm>
            <a:prstGeom prst="line">
              <a:avLst/>
            </a:prstGeom>
            <a:noFill/>
            <a:ln w="28575">
              <a:solidFill>
                <a:srgbClr val="00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61" name="Group 70">
              <a:extLst>
                <a:ext uri="{FF2B5EF4-FFF2-40B4-BE49-F238E27FC236}">
                  <a16:creationId xmlns:a16="http://schemas.microsoft.com/office/drawing/2014/main" id="{917EBDDB-7C43-4662-E970-23C0D87901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9" y="2913"/>
              <a:ext cx="410" cy="403"/>
              <a:chOff x="3259" y="2858"/>
              <a:chExt cx="410" cy="403"/>
            </a:xfrm>
          </p:grpSpPr>
          <p:sp>
            <p:nvSpPr>
              <p:cNvPr id="62" name="AutoShape 71">
                <a:extLst>
                  <a:ext uri="{FF2B5EF4-FFF2-40B4-BE49-F238E27FC236}">
                    <a16:creationId xmlns:a16="http://schemas.microsoft.com/office/drawing/2014/main" id="{DF630F7A-C863-D1C9-1982-021679D9A8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3231" y="2886"/>
                <a:ext cx="403" cy="347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32385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" name="Oval 72">
                <a:extLst>
                  <a:ext uri="{FF2B5EF4-FFF2-40B4-BE49-F238E27FC236}">
                    <a16:creationId xmlns:a16="http://schemas.microsoft.com/office/drawing/2014/main" id="{9510938E-949A-49DA-2595-9B18555A7A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672986">
                <a:off x="3584" y="3021"/>
                <a:ext cx="85" cy="84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64" name="Group 73">
            <a:extLst>
              <a:ext uri="{FF2B5EF4-FFF2-40B4-BE49-F238E27FC236}">
                <a16:creationId xmlns:a16="http://schemas.microsoft.com/office/drawing/2014/main" id="{BA02C2FF-85EC-9C89-0684-1BAE8B0C4C18}"/>
              </a:ext>
            </a:extLst>
          </p:cNvPr>
          <p:cNvGrpSpPr>
            <a:grpSpLocks/>
          </p:cNvGrpSpPr>
          <p:nvPr/>
        </p:nvGrpSpPr>
        <p:grpSpPr bwMode="auto">
          <a:xfrm>
            <a:off x="4765556" y="4412989"/>
            <a:ext cx="2886075" cy="611188"/>
            <a:chOff x="2138" y="2913"/>
            <a:chExt cx="1526" cy="403"/>
          </a:xfrm>
        </p:grpSpPr>
        <p:grpSp>
          <p:nvGrpSpPr>
            <p:cNvPr id="65" name="Group 74">
              <a:extLst>
                <a:ext uri="{FF2B5EF4-FFF2-40B4-BE49-F238E27FC236}">
                  <a16:creationId xmlns:a16="http://schemas.microsoft.com/office/drawing/2014/main" id="{0EB9B050-D0BC-8620-730D-6A9BD30346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9" y="2913"/>
              <a:ext cx="410" cy="403"/>
              <a:chOff x="3259" y="2858"/>
              <a:chExt cx="410" cy="403"/>
            </a:xfrm>
          </p:grpSpPr>
          <p:sp>
            <p:nvSpPr>
              <p:cNvPr id="68" name="AutoShape 75">
                <a:extLst>
                  <a:ext uri="{FF2B5EF4-FFF2-40B4-BE49-F238E27FC236}">
                    <a16:creationId xmlns:a16="http://schemas.microsoft.com/office/drawing/2014/main" id="{714ADEA6-8246-2716-FE23-E4A04B058D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3231" y="2886"/>
                <a:ext cx="403" cy="347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32385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" name="Oval 76">
                <a:extLst>
                  <a:ext uri="{FF2B5EF4-FFF2-40B4-BE49-F238E27FC236}">
                    <a16:creationId xmlns:a16="http://schemas.microsoft.com/office/drawing/2014/main" id="{64E0708A-0A9E-C6F7-F0D3-8185A3DEB3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672986">
                <a:off x="3584" y="3021"/>
                <a:ext cx="85" cy="84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6" name="Line 77">
              <a:extLst>
                <a:ext uri="{FF2B5EF4-FFF2-40B4-BE49-F238E27FC236}">
                  <a16:creationId xmlns:a16="http://schemas.microsoft.com/office/drawing/2014/main" id="{3CD7E3C5-403E-AC26-7F5C-52B3D3F0FD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8" y="3113"/>
              <a:ext cx="686" cy="1"/>
            </a:xfrm>
            <a:prstGeom prst="line">
              <a:avLst/>
            </a:prstGeom>
            <a:noFill/>
            <a:ln w="31750">
              <a:solidFill>
                <a:srgbClr val="00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Line 78">
              <a:extLst>
                <a:ext uri="{FF2B5EF4-FFF2-40B4-BE49-F238E27FC236}">
                  <a16:creationId xmlns:a16="http://schemas.microsoft.com/office/drawing/2014/main" id="{C6E9318A-84CD-2262-819D-8DD4868B77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8" y="3122"/>
              <a:ext cx="416" cy="1"/>
            </a:xfrm>
            <a:prstGeom prst="line">
              <a:avLst/>
            </a:prstGeom>
            <a:noFill/>
            <a:ln w="34925">
              <a:solidFill>
                <a:srgbClr val="00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0" name="Group 79">
            <a:extLst>
              <a:ext uri="{FF2B5EF4-FFF2-40B4-BE49-F238E27FC236}">
                <a16:creationId xmlns:a16="http://schemas.microsoft.com/office/drawing/2014/main" id="{7DF23BA8-84F8-81B5-655A-B2014FC10250}"/>
              </a:ext>
            </a:extLst>
          </p:cNvPr>
          <p:cNvGrpSpPr>
            <a:grpSpLocks/>
          </p:cNvGrpSpPr>
          <p:nvPr/>
        </p:nvGrpSpPr>
        <p:grpSpPr bwMode="auto">
          <a:xfrm>
            <a:off x="5349756" y="5495432"/>
            <a:ext cx="2428875" cy="661988"/>
            <a:chOff x="2138" y="2913"/>
            <a:chExt cx="1526" cy="403"/>
          </a:xfrm>
        </p:grpSpPr>
        <p:grpSp>
          <p:nvGrpSpPr>
            <p:cNvPr id="71" name="Group 80">
              <a:extLst>
                <a:ext uri="{FF2B5EF4-FFF2-40B4-BE49-F238E27FC236}">
                  <a16:creationId xmlns:a16="http://schemas.microsoft.com/office/drawing/2014/main" id="{2847FC7D-0844-43AE-B748-8F7337FEE6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9" y="2913"/>
              <a:ext cx="410" cy="403"/>
              <a:chOff x="3259" y="2858"/>
              <a:chExt cx="410" cy="403"/>
            </a:xfrm>
          </p:grpSpPr>
          <p:sp>
            <p:nvSpPr>
              <p:cNvPr id="74" name="AutoShape 81">
                <a:extLst>
                  <a:ext uri="{FF2B5EF4-FFF2-40B4-BE49-F238E27FC236}">
                    <a16:creationId xmlns:a16="http://schemas.microsoft.com/office/drawing/2014/main" id="{3D1F3AE5-4EE7-D0C5-F8EB-9734B4D59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3231" y="2886"/>
                <a:ext cx="403" cy="347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32385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" name="Oval 82">
                <a:extLst>
                  <a:ext uri="{FF2B5EF4-FFF2-40B4-BE49-F238E27FC236}">
                    <a16:creationId xmlns:a16="http://schemas.microsoft.com/office/drawing/2014/main" id="{799DE2BE-9E0D-B518-2A44-B02A0D44E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672986">
                <a:off x="3584" y="3021"/>
                <a:ext cx="85" cy="84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2" name="Line 83">
              <a:extLst>
                <a:ext uri="{FF2B5EF4-FFF2-40B4-BE49-F238E27FC236}">
                  <a16:creationId xmlns:a16="http://schemas.microsoft.com/office/drawing/2014/main" id="{3ED70CC9-7EA8-62A1-944F-E2A36BB9F8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8" y="3113"/>
              <a:ext cx="686" cy="1"/>
            </a:xfrm>
            <a:prstGeom prst="line">
              <a:avLst/>
            </a:prstGeom>
            <a:noFill/>
            <a:ln w="31750">
              <a:solidFill>
                <a:srgbClr val="00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Line 84">
              <a:extLst>
                <a:ext uri="{FF2B5EF4-FFF2-40B4-BE49-F238E27FC236}">
                  <a16:creationId xmlns:a16="http://schemas.microsoft.com/office/drawing/2014/main" id="{14D4E0B2-C53C-31AD-1990-F8C840347C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8" y="3122"/>
              <a:ext cx="416" cy="1"/>
            </a:xfrm>
            <a:prstGeom prst="line">
              <a:avLst/>
            </a:prstGeom>
            <a:noFill/>
            <a:ln w="34925">
              <a:solidFill>
                <a:srgbClr val="00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76" name="Object 58">
            <a:extLst>
              <a:ext uri="{FF2B5EF4-FFF2-40B4-BE49-F238E27FC236}">
                <a16:creationId xmlns:a16="http://schemas.microsoft.com/office/drawing/2014/main" id="{5A41D58A-AC22-9B2A-1572-2EF5A098B5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1124265"/>
              </p:ext>
            </p:extLst>
          </p:nvPr>
        </p:nvGraphicFramePr>
        <p:xfrm>
          <a:off x="8107190" y="4553587"/>
          <a:ext cx="2722562" cy="100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" imgW="1282680" imgH="444240" progId="Equation.3">
                  <p:embed/>
                </p:oleObj>
              </mc:Choice>
              <mc:Fallback>
                <p:oleObj name="公式" r:id="rId5" imgW="1282680" imgH="444240" progId="Equation.3">
                  <p:embed/>
                  <p:pic>
                    <p:nvPicPr>
                      <p:cNvPr id="140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07190" y="4553587"/>
                        <a:ext cx="2722562" cy="1001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AutoShape 85">
            <a:extLst>
              <a:ext uri="{FF2B5EF4-FFF2-40B4-BE49-F238E27FC236}">
                <a16:creationId xmlns:a16="http://schemas.microsoft.com/office/drawing/2014/main" id="{188CEE51-E3BF-6D13-F4C7-A0EB6AF3FE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6227" y="4563112"/>
            <a:ext cx="2984500" cy="941387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 w="25400" algn="ctr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78" name="Rectangle 47">
            <a:extLst>
              <a:ext uri="{FF2B5EF4-FFF2-40B4-BE49-F238E27FC236}">
                <a16:creationId xmlns:a16="http://schemas.microsoft.com/office/drawing/2014/main" id="{BA505CFF-2828-7971-A7BD-C94F4F464D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9588" y="3658328"/>
            <a:ext cx="1857363" cy="32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tIns="10800" rIns="18000" bIns="10800">
            <a:spAutoFit/>
          </a:bodyPr>
          <a:lstStyle/>
          <a:p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(b)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带拉电流负载</a:t>
            </a:r>
          </a:p>
        </p:txBody>
      </p:sp>
      <p:grpSp>
        <p:nvGrpSpPr>
          <p:cNvPr id="79" name="Group 57">
            <a:extLst>
              <a:ext uri="{FF2B5EF4-FFF2-40B4-BE49-F238E27FC236}">
                <a16:creationId xmlns:a16="http://schemas.microsoft.com/office/drawing/2014/main" id="{5119D523-CD07-582E-38C7-8BD9C4BDA3F1}"/>
              </a:ext>
            </a:extLst>
          </p:cNvPr>
          <p:cNvGrpSpPr>
            <a:grpSpLocks/>
          </p:cNvGrpSpPr>
          <p:nvPr/>
        </p:nvGrpSpPr>
        <p:grpSpPr bwMode="auto">
          <a:xfrm>
            <a:off x="3658269" y="3994920"/>
            <a:ext cx="3317877" cy="396875"/>
            <a:chOff x="893" y="1769"/>
            <a:chExt cx="2090" cy="250"/>
          </a:xfrm>
        </p:grpSpPr>
        <p:sp>
          <p:nvSpPr>
            <p:cNvPr id="80" name="Rectangle 55">
              <a:extLst>
                <a:ext uri="{FF2B5EF4-FFF2-40B4-BE49-F238E27FC236}">
                  <a16:creationId xmlns:a16="http://schemas.microsoft.com/office/drawing/2014/main" id="{26F85DAA-7DA7-3E09-B1A4-B99DFDD9B9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4" y="1769"/>
              <a:ext cx="59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0" lang="zh-CN" altLang="en-US" sz="20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负载门</a:t>
              </a:r>
            </a:p>
          </p:txBody>
        </p:sp>
        <p:sp>
          <p:nvSpPr>
            <p:cNvPr id="81" name="Rectangle 56">
              <a:extLst>
                <a:ext uri="{FF2B5EF4-FFF2-40B4-BE49-F238E27FC236}">
                  <a16:creationId xmlns:a16="http://schemas.microsoft.com/office/drawing/2014/main" id="{A9A94020-516D-EBA1-B2BB-D083AF557B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3" y="1769"/>
              <a:ext cx="59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0" lang="zh-CN" altLang="en-US" sz="20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驱动门</a:t>
              </a:r>
            </a:p>
          </p:txBody>
        </p:sp>
      </p:grpSp>
      <p:sp>
        <p:nvSpPr>
          <p:cNvPr id="82" name="Rectangle 55">
            <a:extLst>
              <a:ext uri="{FF2B5EF4-FFF2-40B4-BE49-F238E27FC236}">
                <a16:creationId xmlns:a16="http://schemas.microsoft.com/office/drawing/2014/main" id="{4419D32B-AECD-BB03-58F3-195E0A8FA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9585" y="6252586"/>
            <a:ext cx="75533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kumimoji="0"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如</a:t>
            </a:r>
            <a:r>
              <a:rPr kumimoji="0" lang="en-US" altLang="zh-CN" sz="2000" b="1" i="1" dirty="0">
                <a:latin typeface="华文楷体" panose="02010600040101010101" pitchFamily="2" charset="-122"/>
                <a:ea typeface="华文楷体" panose="02010600040101010101" pitchFamily="2" charset="-122"/>
              </a:rPr>
              <a:t>N</a:t>
            </a:r>
            <a:r>
              <a:rPr kumimoji="0" lang="en-US" altLang="zh-CN" sz="2000" b="1" baseline="-25000" dirty="0">
                <a:latin typeface="华文楷体" panose="02010600040101010101" pitchFamily="2" charset="-122"/>
                <a:ea typeface="华文楷体" panose="02010600040101010101" pitchFamily="2" charset="-122"/>
              </a:rPr>
              <a:t>OH</a:t>
            </a:r>
            <a:r>
              <a:rPr kumimoji="0"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  <a:cs typeface="Tahoma" panose="020B0604030504040204" pitchFamily="34" charset="0"/>
              </a:rPr>
              <a:t>≠ </a:t>
            </a:r>
            <a:r>
              <a:rPr kumimoji="0" lang="en-US" altLang="zh-CN" sz="2000" b="1" i="1" dirty="0">
                <a:latin typeface="华文楷体" panose="02010600040101010101" pitchFamily="2" charset="-122"/>
                <a:ea typeface="华文楷体" panose="02010600040101010101" pitchFamily="2" charset="-122"/>
              </a:rPr>
              <a:t>N</a:t>
            </a:r>
            <a:r>
              <a:rPr kumimoji="0" lang="en-US" altLang="zh-CN" sz="2000" b="1" baseline="-25000" dirty="0">
                <a:latin typeface="华文楷体" panose="02010600040101010101" pitchFamily="2" charset="-122"/>
                <a:ea typeface="华文楷体" panose="02010600040101010101" pitchFamily="2" charset="-122"/>
              </a:rPr>
              <a:t>OL</a:t>
            </a:r>
            <a:r>
              <a:rPr kumimoji="0"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则取两者的最小值为门的扇出系数</a:t>
            </a:r>
          </a:p>
        </p:txBody>
      </p:sp>
      <p:sp>
        <p:nvSpPr>
          <p:cNvPr id="83" name="Rectangle 49">
            <a:extLst>
              <a:ext uri="{FF2B5EF4-FFF2-40B4-BE49-F238E27FC236}">
                <a16:creationId xmlns:a16="http://schemas.microsoft.com/office/drawing/2014/main" id="{DCB82A3E-C44C-D2C9-DB4B-6F62CD9C13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1451471"/>
            <a:ext cx="1830112" cy="32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tIns="10800" rIns="18000" bIns="10800">
            <a:spAutoFit/>
          </a:bodyPr>
          <a:lstStyle/>
          <a:p>
            <a:r>
              <a:rPr kumimoji="0"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(a)</a:t>
            </a:r>
            <a:r>
              <a:rPr kumimoji="0"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带灌电流负载</a:t>
            </a:r>
          </a:p>
        </p:txBody>
      </p:sp>
    </p:spTree>
    <p:extLst>
      <p:ext uri="{BB962C8B-B14F-4D97-AF65-F5344CB8AC3E}">
        <p14:creationId xmlns:p14="http://schemas.microsoft.com/office/powerpoint/2010/main" val="5399649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utoUpdateAnimBg="0"/>
      <p:bldP spid="5" grpId="0" autoUpdateAnimBg="0"/>
      <p:bldP spid="6" grpId="0" autoUpdateAnimBg="0"/>
      <p:bldP spid="7" grpId="0" autoUpdateAnimBg="0"/>
      <p:bldP spid="9" grpId="0" animBg="1" autoUpdateAnimBg="0"/>
      <p:bldP spid="10" grpId="0" autoUpdateAnimBg="0"/>
      <p:bldP spid="11" grpId="0" autoUpdateAnimBg="0"/>
      <p:bldP spid="20" grpId="0" autoUpdateAnimBg="0"/>
      <p:bldP spid="41" grpId="0" autoUpdateAnimBg="0"/>
      <p:bldP spid="43" grpId="0" autoUpdateAnimBg="0"/>
      <p:bldP spid="44" grpId="0" autoUpdateAnimBg="0"/>
      <p:bldP spid="45" grpId="0" autoUpdateAnimBg="0"/>
      <p:bldP spid="47" grpId="0" animBg="1" autoUpdateAnimBg="0"/>
      <p:bldP spid="48" grpId="0" autoUpdateAnimBg="0"/>
      <p:bldP spid="49" grpId="0" autoUpdateAnimBg="0"/>
      <p:bldP spid="55" grpId="0" autoUpdateAnimBg="0"/>
      <p:bldP spid="8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A65B3-ECCA-1536-5206-AE3FC34E9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8B28FFAA-7D07-0BE7-AC7E-1654752366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6588645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考点二：传输延时时间（会看图即可）</a:t>
            </a:r>
          </a:p>
        </p:txBody>
      </p:sp>
      <p:graphicFrame>
        <p:nvGraphicFramePr>
          <p:cNvPr id="5" name="Object 20">
            <a:extLst>
              <a:ext uri="{FF2B5EF4-FFF2-40B4-BE49-F238E27FC236}">
                <a16:creationId xmlns:a16="http://schemas.microsoft.com/office/drawing/2014/main" id="{562A2D34-2611-00B6-918E-58B4A42854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2368082"/>
              </p:ext>
            </p:extLst>
          </p:nvPr>
        </p:nvGraphicFramePr>
        <p:xfrm>
          <a:off x="7254758" y="1931873"/>
          <a:ext cx="3644341" cy="2994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图片" r:id="rId3" imgW="1761744" imgH="1447800" progId="Word.Picture.8">
                  <p:embed/>
                </p:oleObj>
              </mc:Choice>
              <mc:Fallback>
                <p:oleObj name="图片" r:id="rId3" imgW="1761744" imgH="1447800" progId="Word.Picture.8">
                  <p:embed/>
                  <p:pic>
                    <p:nvPicPr>
                      <p:cNvPr id="48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4758" y="1931873"/>
                        <a:ext cx="3644341" cy="299425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6EA8101F-3516-BADD-6E00-3402708CA639}"/>
              </a:ext>
            </a:extLst>
          </p:cNvPr>
          <p:cNvSpPr txBox="1"/>
          <p:nvPr/>
        </p:nvSpPr>
        <p:spPr>
          <a:xfrm>
            <a:off x="2189830" y="1561497"/>
            <a:ext cx="47785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传输延迟时间 </a:t>
            </a:r>
            <a:endParaRPr lang="zh-CN" altLang="en-US" dirty="0"/>
          </a:p>
          <a:p>
            <a:r>
              <a:rPr lang="zh-CN" altLang="en-US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表征门电路开关速度参数，即输出信号相对于输入信号作用的延迟时间 </a:t>
            </a:r>
            <a:endParaRPr lang="zh-CN" altLang="en-US" dirty="0"/>
          </a:p>
          <a:p>
            <a:r>
              <a:rPr lang="en-US" altLang="zh-CN" b="1" i="1" dirty="0" err="1">
                <a:solidFill>
                  <a:srgbClr val="000000"/>
                </a:solidFill>
                <a:effectLst/>
                <a:latin typeface="TimesNewRomanPS-BoldItalicMT"/>
              </a:rPr>
              <a:t>t</a:t>
            </a:r>
            <a:r>
              <a:rPr lang="en-US" altLang="zh-CN" b="1" dirty="0" err="1">
                <a:solidFill>
                  <a:srgbClr val="000000"/>
                </a:solidFill>
                <a:effectLst/>
                <a:latin typeface="TimesNewRomanPS-BoldMT"/>
              </a:rPr>
              <a:t>pHL</a:t>
            </a:r>
            <a:r>
              <a:rPr lang="en-US" altLang="zh-CN" b="1" dirty="0">
                <a:solidFill>
                  <a:srgbClr val="000000"/>
                </a:solidFill>
                <a:effectLst/>
                <a:latin typeface="TimesNewRomanPS-BoldMT"/>
              </a:rPr>
              <a:t> </a:t>
            </a:r>
            <a:r>
              <a:rPr lang="zh-CN" altLang="en-US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：输出 </a:t>
            </a:r>
            <a:r>
              <a:rPr lang="en-US" altLang="zh-CN" b="1" dirty="0">
                <a:solidFill>
                  <a:srgbClr val="000000"/>
                </a:solidFill>
                <a:effectLst/>
                <a:latin typeface="TimesNewRomanPS-BoldMT"/>
              </a:rPr>
              <a:t>H→L </a:t>
            </a:r>
            <a:r>
              <a:rPr lang="zh-CN" altLang="en-US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的时间 </a:t>
            </a:r>
            <a:endParaRPr lang="zh-CN" altLang="en-US" dirty="0"/>
          </a:p>
          <a:p>
            <a:r>
              <a:rPr lang="en-US" altLang="zh-CN" b="1" i="1" dirty="0" err="1">
                <a:solidFill>
                  <a:srgbClr val="000000"/>
                </a:solidFill>
                <a:effectLst/>
                <a:latin typeface="TimesNewRomanPS-BoldItalicMT"/>
              </a:rPr>
              <a:t>t</a:t>
            </a:r>
            <a:r>
              <a:rPr lang="en-US" altLang="zh-CN" b="1" dirty="0" err="1">
                <a:solidFill>
                  <a:srgbClr val="000000"/>
                </a:solidFill>
                <a:effectLst/>
                <a:latin typeface="TimesNewRomanPS-BoldMT"/>
              </a:rPr>
              <a:t>pLH</a:t>
            </a:r>
            <a:r>
              <a:rPr lang="en-US" altLang="zh-CN" b="1" dirty="0">
                <a:solidFill>
                  <a:srgbClr val="000000"/>
                </a:solidFill>
                <a:effectLst/>
                <a:latin typeface="TimesNewRomanPS-BoldMT"/>
              </a:rPr>
              <a:t> </a:t>
            </a:r>
            <a:r>
              <a:rPr lang="zh-CN" altLang="en-US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：输出 </a:t>
            </a:r>
            <a:r>
              <a:rPr lang="en-US" altLang="zh-CN" b="1" dirty="0">
                <a:solidFill>
                  <a:srgbClr val="000000"/>
                </a:solidFill>
                <a:effectLst/>
                <a:latin typeface="TimesNewRomanPS-BoldMT"/>
              </a:rPr>
              <a:t>L→H </a:t>
            </a:r>
            <a:r>
              <a:rPr lang="zh-CN" altLang="en-US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的时间 </a:t>
            </a:r>
            <a:endParaRPr lang="zh-CN" altLang="en-US" dirty="0"/>
          </a:p>
          <a:p>
            <a:r>
              <a:rPr lang="zh-CN" altLang="en-US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平均传输延迟时间：</a:t>
            </a:r>
            <a:endParaRPr lang="en-US" altLang="zh-CN" dirty="0">
              <a:solidFill>
                <a:srgbClr val="00000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b="1" i="1" dirty="0">
                <a:solidFill>
                  <a:srgbClr val="FF0000"/>
                </a:solidFill>
                <a:effectLst/>
                <a:latin typeface="TimesNewRomanPS-BoldItalicMT"/>
              </a:rPr>
              <a:t>t </a:t>
            </a:r>
            <a:r>
              <a:rPr lang="en-US" altLang="zh-CN" b="1" dirty="0">
                <a:solidFill>
                  <a:srgbClr val="FF0000"/>
                </a:solidFill>
                <a:effectLst/>
                <a:latin typeface="TimesNewRomanPS-BoldMT"/>
              </a:rPr>
              <a:t>pd</a:t>
            </a:r>
            <a:r>
              <a:rPr lang="en-US" altLang="zh-CN" b="1" dirty="0">
                <a:solidFill>
                  <a:srgbClr val="FF0000"/>
                </a:solidFill>
                <a:effectLst/>
                <a:latin typeface="OpenSymbol"/>
              </a:rPr>
              <a:t>= </a:t>
            </a:r>
            <a:r>
              <a:rPr lang="zh-CN" altLang="en-US" b="1" dirty="0">
                <a:solidFill>
                  <a:srgbClr val="FF0000"/>
                </a:solidFill>
                <a:effectLst/>
                <a:latin typeface="OpenSymbol"/>
              </a:rPr>
              <a:t>（</a:t>
            </a:r>
            <a:r>
              <a:rPr lang="en-US" altLang="zh-CN" b="1" i="1" dirty="0">
                <a:solidFill>
                  <a:srgbClr val="FF0000"/>
                </a:solidFill>
                <a:effectLst/>
                <a:latin typeface="TimesNewRomanPS-BoldItalicMT"/>
              </a:rPr>
              <a:t>t </a:t>
            </a:r>
            <a:r>
              <a:rPr lang="en-US" altLang="zh-CN" b="1" dirty="0" err="1">
                <a:solidFill>
                  <a:srgbClr val="FF0000"/>
                </a:solidFill>
                <a:effectLst/>
                <a:latin typeface="TimesNewRomanPS-BoldMT"/>
              </a:rPr>
              <a:t>pHL</a:t>
            </a:r>
            <a:r>
              <a:rPr lang="en-US" altLang="zh-CN" b="1" dirty="0">
                <a:solidFill>
                  <a:srgbClr val="FF0000"/>
                </a:solidFill>
                <a:effectLst/>
                <a:latin typeface="TimesNewRomanPS-BoldMT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effectLst/>
                <a:latin typeface="OpenSymbol"/>
              </a:rPr>
              <a:t>+</a:t>
            </a:r>
            <a:r>
              <a:rPr lang="en-US" altLang="zh-CN" b="1" i="1" dirty="0">
                <a:solidFill>
                  <a:srgbClr val="FF0000"/>
                </a:solidFill>
                <a:effectLst/>
                <a:latin typeface="TimesNewRomanPS-BoldItalicMT"/>
              </a:rPr>
              <a:t>t </a:t>
            </a:r>
            <a:r>
              <a:rPr lang="en-US" altLang="zh-CN" b="1" dirty="0" err="1">
                <a:solidFill>
                  <a:srgbClr val="FF0000"/>
                </a:solidFill>
                <a:effectLst/>
                <a:latin typeface="TimesNewRomanPS-BoldMT"/>
              </a:rPr>
              <a:t>pLH</a:t>
            </a:r>
            <a:r>
              <a:rPr lang="zh-CN" altLang="en-US" b="1" dirty="0">
                <a:solidFill>
                  <a:srgbClr val="FF0000"/>
                </a:solidFill>
                <a:effectLst/>
                <a:latin typeface="TimesNewRomanPS-BoldMT"/>
              </a:rPr>
              <a:t>）</a:t>
            </a:r>
            <a:r>
              <a:rPr lang="en-US" altLang="zh-CN" b="1" dirty="0">
                <a:solidFill>
                  <a:srgbClr val="FF0000"/>
                </a:solidFill>
                <a:effectLst/>
                <a:latin typeface="TimesNewRomanPS-BoldMT"/>
              </a:rPr>
              <a:t>/2 </a:t>
            </a:r>
            <a:endParaRPr lang="zh-CN" altLang="en-US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66750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3BD59-166D-C8C9-D7FD-5B1EA2C51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6CB50D12-12F0-2849-874B-E72CCFA29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5081822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考点三：接口问题（比大小）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4FBE7C6-5725-E30F-2C6B-82C6BA6494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4553" y="2013483"/>
            <a:ext cx="42627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zh-CN" sz="2400" b="1" dirty="0">
                <a:solidFill>
                  <a:srgbClr val="18409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</a:t>
            </a:r>
            <a:r>
              <a:rPr lang="zh-CN" altLang="en-US" sz="2400" b="1" dirty="0">
                <a:solidFill>
                  <a:srgbClr val="18409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驱动电路                负载电路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5691F0F-9B14-B646-DD83-0688B43B4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9847" y="2748843"/>
            <a:ext cx="55006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lang="zh-CN" altLang="en-US" sz="2800" b="1">
                <a:solidFill>
                  <a:srgbClr val="18409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800" b="1">
                <a:solidFill>
                  <a:srgbClr val="18409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lang="zh-CN" altLang="en-US" sz="2800" b="1">
                <a:solidFill>
                  <a:srgbClr val="18409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）   </a:t>
            </a:r>
            <a:r>
              <a:rPr lang="en-US" altLang="zh-CN" sz="2800" b="1" i="1">
                <a:solidFill>
                  <a:srgbClr val="18409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V</a:t>
            </a:r>
            <a:r>
              <a:rPr lang="en-US" altLang="zh-CN" sz="2800" b="1" baseline="-30000">
                <a:solidFill>
                  <a:srgbClr val="18409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OH(min)          </a:t>
            </a:r>
            <a:r>
              <a:rPr lang="en-US" altLang="zh-CN" sz="2800" b="1">
                <a:solidFill>
                  <a:srgbClr val="184090"/>
                </a:solidFill>
                <a:latin typeface="宋体" panose="02010600030101010101" pitchFamily="2" charset="-122"/>
                <a:ea typeface="黑体" panose="02010609060101010101" pitchFamily="49" charset="-122"/>
              </a:rPr>
              <a:t>≥  </a:t>
            </a:r>
            <a:r>
              <a:rPr lang="en-US" altLang="zh-CN" sz="2800" b="1" i="1">
                <a:solidFill>
                  <a:srgbClr val="18409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V</a:t>
            </a:r>
            <a:r>
              <a:rPr lang="en-US" altLang="zh-CN" sz="2800" b="1" baseline="-30000">
                <a:solidFill>
                  <a:srgbClr val="18409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IH(min)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28B0D6CC-E79D-E827-A1A4-B96F4F56F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9847" y="3467981"/>
            <a:ext cx="54006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lang="zh-CN" altLang="en-US" sz="2800" b="1" dirty="0">
                <a:solidFill>
                  <a:srgbClr val="18409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800" b="1" dirty="0">
                <a:solidFill>
                  <a:srgbClr val="18409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lang="zh-CN" altLang="en-US" sz="2800" b="1" dirty="0">
                <a:solidFill>
                  <a:srgbClr val="18409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）    </a:t>
            </a:r>
            <a:r>
              <a:rPr lang="en-US" altLang="zh-CN" sz="2800" b="1" i="1" dirty="0">
                <a:solidFill>
                  <a:srgbClr val="18409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V</a:t>
            </a:r>
            <a:r>
              <a:rPr lang="en-US" altLang="zh-CN" sz="2800" b="1" baseline="-30000" dirty="0">
                <a:solidFill>
                  <a:srgbClr val="18409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OL(max)        </a:t>
            </a:r>
            <a:r>
              <a:rPr lang="en-US" altLang="zh-CN" sz="2800" b="1" dirty="0">
                <a:solidFill>
                  <a:srgbClr val="184090"/>
                </a:solidFill>
                <a:latin typeface="宋体" panose="02010600030101010101" pitchFamily="2" charset="-122"/>
                <a:ea typeface="黑体" panose="02010609060101010101" pitchFamily="49" charset="-122"/>
              </a:rPr>
              <a:t>≤  </a:t>
            </a:r>
            <a:r>
              <a:rPr lang="en-US" altLang="zh-CN" sz="2800" b="1" i="1" dirty="0">
                <a:solidFill>
                  <a:srgbClr val="18409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V</a:t>
            </a:r>
            <a:r>
              <a:rPr lang="en-US" altLang="zh-CN" sz="2800" b="1" baseline="-30000" dirty="0">
                <a:solidFill>
                  <a:srgbClr val="18409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IL(max)</a:t>
            </a:r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24F013F2-654C-6184-FCEC-B8349F4D88F7}"/>
              </a:ext>
            </a:extLst>
          </p:cNvPr>
          <p:cNvGrpSpPr>
            <a:grpSpLocks/>
          </p:cNvGrpSpPr>
          <p:nvPr/>
        </p:nvGrpSpPr>
        <p:grpSpPr bwMode="auto">
          <a:xfrm>
            <a:off x="5425218" y="4995156"/>
            <a:ext cx="1445072" cy="368300"/>
            <a:chOff x="3456" y="3792"/>
            <a:chExt cx="672" cy="240"/>
          </a:xfrm>
        </p:grpSpPr>
        <p:sp>
          <p:nvSpPr>
            <p:cNvPr id="7" name="Line 10">
              <a:extLst>
                <a:ext uri="{FF2B5EF4-FFF2-40B4-BE49-F238E27FC236}">
                  <a16:creationId xmlns:a16="http://schemas.microsoft.com/office/drawing/2014/main" id="{2B7B1C19-F074-2576-175E-068DE9E7B0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6" y="3792"/>
              <a:ext cx="0" cy="24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Line 11">
              <a:extLst>
                <a:ext uri="{FF2B5EF4-FFF2-40B4-BE49-F238E27FC236}">
                  <a16:creationId xmlns:a16="http://schemas.microsoft.com/office/drawing/2014/main" id="{DBB0020F-85C6-F959-FC98-60872C759A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8" y="3792"/>
              <a:ext cx="0" cy="24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" name="Rectangle 12">
            <a:extLst>
              <a:ext uri="{FF2B5EF4-FFF2-40B4-BE49-F238E27FC236}">
                <a16:creationId xmlns:a16="http://schemas.microsoft.com/office/drawing/2014/main" id="{E79CB659-C449-E56B-41C1-790A17350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1767" y="4848783"/>
            <a:ext cx="62245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lang="zh-CN" altLang="en-US" sz="2800" b="1" dirty="0">
                <a:solidFill>
                  <a:srgbClr val="18409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800" b="1" dirty="0">
                <a:solidFill>
                  <a:srgbClr val="18409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4</a:t>
            </a:r>
            <a:r>
              <a:rPr lang="zh-CN" altLang="en-US" sz="2800" b="1" dirty="0">
                <a:solidFill>
                  <a:srgbClr val="18409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）   </a:t>
            </a:r>
            <a:r>
              <a:rPr lang="en-US" altLang="zh-CN" sz="2800" b="1" i="1" dirty="0">
                <a:solidFill>
                  <a:srgbClr val="18409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I</a:t>
            </a:r>
            <a:r>
              <a:rPr lang="en-US" altLang="zh-CN" sz="2800" b="1" baseline="-30000" dirty="0">
                <a:solidFill>
                  <a:srgbClr val="18409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OL(max)            </a:t>
            </a:r>
            <a:r>
              <a:rPr lang="en-US" altLang="zh-CN" sz="2800" b="1" dirty="0">
                <a:solidFill>
                  <a:srgbClr val="184090"/>
                </a:solidFill>
                <a:latin typeface="宋体" panose="02010600030101010101" pitchFamily="2" charset="-122"/>
                <a:ea typeface="黑体" panose="02010609060101010101" pitchFamily="49" charset="-122"/>
              </a:rPr>
              <a:t>≥   </a:t>
            </a:r>
            <a:r>
              <a:rPr lang="en-US" altLang="zh-CN" sz="2800" b="1" i="1" dirty="0">
                <a:solidFill>
                  <a:srgbClr val="18409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I</a:t>
            </a:r>
            <a:r>
              <a:rPr lang="en-US" altLang="zh-CN" sz="2800" b="1" baseline="-30000" dirty="0">
                <a:solidFill>
                  <a:srgbClr val="18409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IL(total)</a:t>
            </a:r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5E7405AE-E4EE-07A1-913B-957F0CCADC9F}"/>
              </a:ext>
            </a:extLst>
          </p:cNvPr>
          <p:cNvGrpSpPr>
            <a:grpSpLocks/>
          </p:cNvGrpSpPr>
          <p:nvPr/>
        </p:nvGrpSpPr>
        <p:grpSpPr bwMode="auto">
          <a:xfrm>
            <a:off x="1749847" y="4096640"/>
            <a:ext cx="4972050" cy="600076"/>
            <a:chOff x="266" y="2464"/>
            <a:chExt cx="2232" cy="378"/>
          </a:xfrm>
        </p:grpSpPr>
        <p:grpSp>
          <p:nvGrpSpPr>
            <p:cNvPr id="11" name="Group 15">
              <a:extLst>
                <a:ext uri="{FF2B5EF4-FFF2-40B4-BE49-F238E27FC236}">
                  <a16:creationId xmlns:a16="http://schemas.microsoft.com/office/drawing/2014/main" id="{75D222B0-2F82-FF9D-04F8-3229C4C253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" y="2556"/>
              <a:ext cx="720" cy="240"/>
              <a:chOff x="1584" y="3312"/>
              <a:chExt cx="720" cy="240"/>
            </a:xfrm>
          </p:grpSpPr>
          <p:sp>
            <p:nvSpPr>
              <p:cNvPr id="14" name="Line 16">
                <a:extLst>
                  <a:ext uri="{FF2B5EF4-FFF2-40B4-BE49-F238E27FC236}">
                    <a16:creationId xmlns:a16="http://schemas.microsoft.com/office/drawing/2014/main" id="{83DF7E5C-5639-80D7-4EBF-7ACCCBF220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3312"/>
                <a:ext cx="0" cy="240"/>
              </a:xfrm>
              <a:prstGeom prst="line">
                <a:avLst/>
              </a:prstGeom>
              <a:noFill/>
              <a:ln w="28575">
                <a:solidFill>
                  <a:srgbClr val="0000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Line 17">
                <a:extLst>
                  <a:ext uri="{FF2B5EF4-FFF2-40B4-BE49-F238E27FC236}">
                    <a16:creationId xmlns:a16="http://schemas.microsoft.com/office/drawing/2014/main" id="{830B95FB-BE28-581C-2820-5A73EEDFC6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04" y="3312"/>
                <a:ext cx="0" cy="240"/>
              </a:xfrm>
              <a:prstGeom prst="line">
                <a:avLst/>
              </a:prstGeom>
              <a:noFill/>
              <a:ln w="28575">
                <a:solidFill>
                  <a:srgbClr val="0000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2" name="Rectangle 18">
              <a:extLst>
                <a:ext uri="{FF2B5EF4-FFF2-40B4-BE49-F238E27FC236}">
                  <a16:creationId xmlns:a16="http://schemas.microsoft.com/office/drawing/2014/main" id="{F225A2B2-4807-0A66-7F04-96EDD6C65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2464"/>
              <a:ext cx="201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0" hangingPunct="0"/>
              <a:r>
                <a:rPr lang="en-US" altLang="zh-CN" sz="2800" b="1" dirty="0">
                  <a:solidFill>
                    <a:srgbClr val="18409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       </a:t>
              </a:r>
              <a:r>
                <a:rPr lang="en-US" altLang="zh-CN" sz="2800" b="1" i="1" dirty="0">
                  <a:solidFill>
                    <a:srgbClr val="18409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I</a:t>
              </a:r>
              <a:r>
                <a:rPr lang="en-US" altLang="zh-CN" sz="2800" b="1" baseline="-30000" dirty="0">
                  <a:solidFill>
                    <a:srgbClr val="18409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OH(max)           </a:t>
              </a:r>
              <a:r>
                <a:rPr lang="en-US" altLang="zh-CN" sz="2800" b="1" dirty="0">
                  <a:solidFill>
                    <a:srgbClr val="184090"/>
                  </a:solidFill>
                  <a:latin typeface="宋体" panose="02010600030101010101" pitchFamily="2" charset="-122"/>
                  <a:ea typeface="黑体" panose="02010609060101010101" pitchFamily="49" charset="-122"/>
                </a:rPr>
                <a:t>≥ </a:t>
              </a:r>
              <a:r>
                <a:rPr lang="en-US" altLang="zh-CN" sz="2800" b="1" i="1" dirty="0">
                  <a:solidFill>
                    <a:srgbClr val="184090"/>
                  </a:solidFill>
                  <a:latin typeface="宋体" panose="02010600030101010101" pitchFamily="2" charset="-122"/>
                  <a:ea typeface="黑体" panose="02010609060101010101" pitchFamily="49" charset="-122"/>
                </a:rPr>
                <a:t> </a:t>
              </a:r>
              <a:r>
                <a:rPr lang="en-US" altLang="zh-CN" sz="2800" b="1" i="1" dirty="0">
                  <a:solidFill>
                    <a:srgbClr val="18409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I</a:t>
              </a:r>
              <a:r>
                <a:rPr lang="en-US" altLang="zh-CN" sz="2800" b="1" baseline="-30000" dirty="0">
                  <a:solidFill>
                    <a:srgbClr val="18409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IH(total)</a:t>
              </a:r>
            </a:p>
          </p:txBody>
        </p:sp>
        <p:sp>
          <p:nvSpPr>
            <p:cNvPr id="13" name="Rectangle 19">
              <a:extLst>
                <a:ext uri="{FF2B5EF4-FFF2-40B4-BE49-F238E27FC236}">
                  <a16:creationId xmlns:a16="http://schemas.microsoft.com/office/drawing/2014/main" id="{FA7F2FDF-3955-E176-03DD-2CF89AD45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" y="2512"/>
              <a:ext cx="408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2800" b="1" dirty="0">
                  <a:solidFill>
                    <a:srgbClr val="18409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（</a:t>
              </a:r>
              <a:r>
                <a:rPr lang="en-US" altLang="zh-CN" sz="2800" b="1" dirty="0">
                  <a:solidFill>
                    <a:srgbClr val="18409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3</a:t>
              </a:r>
              <a:r>
                <a:rPr lang="zh-CN" altLang="en-US" sz="2800" b="1" dirty="0">
                  <a:solidFill>
                    <a:srgbClr val="18409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） </a:t>
              </a:r>
            </a:p>
          </p:txBody>
        </p:sp>
      </p:grpSp>
      <p:sp>
        <p:nvSpPr>
          <p:cNvPr id="16" name="Line 6">
            <a:extLst>
              <a:ext uri="{FF2B5EF4-FFF2-40B4-BE49-F238E27FC236}">
                <a16:creationId xmlns:a16="http://schemas.microsoft.com/office/drawing/2014/main" id="{582DC92C-CBEB-95A8-E41D-09ADD56F865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413949" y="4846020"/>
            <a:ext cx="0" cy="268288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b="1"/>
          </a:p>
        </p:txBody>
      </p:sp>
      <p:sp>
        <p:nvSpPr>
          <p:cNvPr id="17" name="Line 7">
            <a:extLst>
              <a:ext uri="{FF2B5EF4-FFF2-40B4-BE49-F238E27FC236}">
                <a16:creationId xmlns:a16="http://schemas.microsoft.com/office/drawing/2014/main" id="{B6721AA4-3009-786E-FB9D-84F94F59458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413949" y="4160802"/>
            <a:ext cx="0" cy="280988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b="1"/>
          </a:p>
        </p:txBody>
      </p:sp>
      <p:sp>
        <p:nvSpPr>
          <p:cNvPr id="18" name="Line 8">
            <a:extLst>
              <a:ext uri="{FF2B5EF4-FFF2-40B4-BE49-F238E27FC236}">
                <a16:creationId xmlns:a16="http://schemas.microsoft.com/office/drawing/2014/main" id="{E42124DA-68AE-875E-8F4E-7CA1FF9AC38C}"/>
              </a:ext>
            </a:extLst>
          </p:cNvPr>
          <p:cNvSpPr>
            <a:spLocks noChangeShapeType="1"/>
          </p:cNvSpPr>
          <p:nvPr/>
        </p:nvSpPr>
        <p:spPr bwMode="auto">
          <a:xfrm>
            <a:off x="9412361" y="2653683"/>
            <a:ext cx="0" cy="304800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b="1"/>
          </a:p>
        </p:txBody>
      </p:sp>
      <p:sp>
        <p:nvSpPr>
          <p:cNvPr id="19" name="Line 9">
            <a:extLst>
              <a:ext uri="{FF2B5EF4-FFF2-40B4-BE49-F238E27FC236}">
                <a16:creationId xmlns:a16="http://schemas.microsoft.com/office/drawing/2014/main" id="{DD0695BC-FB11-5D84-4C34-E208EE7A243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413949" y="3325666"/>
            <a:ext cx="0" cy="280988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b="1"/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CB42E971-8FCF-1783-154D-D9325CA06746}"/>
              </a:ext>
            </a:extLst>
          </p:cNvPr>
          <p:cNvGrpSpPr>
            <a:grpSpLocks/>
          </p:cNvGrpSpPr>
          <p:nvPr/>
        </p:nvGrpSpPr>
        <p:grpSpPr bwMode="auto">
          <a:xfrm>
            <a:off x="9067874" y="3339954"/>
            <a:ext cx="1276350" cy="1111250"/>
            <a:chOff x="1428" y="2636"/>
            <a:chExt cx="804" cy="700"/>
          </a:xfrm>
        </p:grpSpPr>
        <p:sp>
          <p:nvSpPr>
            <p:cNvPr id="21" name="Line 11">
              <a:extLst>
                <a:ext uri="{FF2B5EF4-FFF2-40B4-BE49-F238E27FC236}">
                  <a16:creationId xmlns:a16="http://schemas.microsoft.com/office/drawing/2014/main" id="{BE5443F0-3A81-02D2-F5BA-EF56ECC816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28" y="2636"/>
              <a:ext cx="800" cy="2"/>
            </a:xfrm>
            <a:prstGeom prst="line">
              <a:avLst/>
            </a:prstGeom>
            <a:noFill/>
            <a:ln w="19050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/>
            </a:p>
          </p:txBody>
        </p:sp>
        <p:sp>
          <p:nvSpPr>
            <p:cNvPr id="22" name="Line 12">
              <a:extLst>
                <a:ext uri="{FF2B5EF4-FFF2-40B4-BE49-F238E27FC236}">
                  <a16:creationId xmlns:a16="http://schemas.microsoft.com/office/drawing/2014/main" id="{FC9B4986-33CE-0AF9-47D3-39812EDB49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38" y="3336"/>
              <a:ext cx="794" cy="0"/>
            </a:xfrm>
            <a:prstGeom prst="line">
              <a:avLst/>
            </a:prstGeom>
            <a:noFill/>
            <a:ln w="19050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/>
            </a:p>
          </p:txBody>
        </p:sp>
        <p:graphicFrame>
          <p:nvGraphicFramePr>
            <p:cNvPr id="23" name="Object 13">
              <a:extLst>
                <a:ext uri="{FF2B5EF4-FFF2-40B4-BE49-F238E27FC236}">
                  <a16:creationId xmlns:a16="http://schemas.microsoft.com/office/drawing/2014/main" id="{F9E0D8ED-F2C4-4D77-AEF3-079A9FADF74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74" y="2652"/>
            <a:ext cx="543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" imgW="393480" imgH="190440" progId="Equation.3">
                    <p:embed/>
                  </p:oleObj>
                </mc:Choice>
                <mc:Fallback>
                  <p:oleObj name="公式" r:id="rId3" imgW="393480" imgH="190440" progId="Equation.3">
                    <p:embed/>
                    <p:pic>
                      <p:nvPicPr>
                        <p:cNvPr id="119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74" y="2652"/>
                          <a:ext cx="543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66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ct 14">
              <a:extLst>
                <a:ext uri="{FF2B5EF4-FFF2-40B4-BE49-F238E27FC236}">
                  <a16:creationId xmlns:a16="http://schemas.microsoft.com/office/drawing/2014/main" id="{500F6E98-6C60-1D0D-CC19-B5761DB08E7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62" y="3047"/>
            <a:ext cx="561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5" imgW="406080" imgH="190440" progId="Equation.3">
                    <p:embed/>
                  </p:oleObj>
                </mc:Choice>
                <mc:Fallback>
                  <p:oleObj name="公式" r:id="rId5" imgW="406080" imgH="190440" progId="Equation.3">
                    <p:embed/>
                    <p:pic>
                      <p:nvPicPr>
                        <p:cNvPr id="12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62" y="3047"/>
                          <a:ext cx="561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66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5" name="Object 15">
            <a:extLst>
              <a:ext uri="{FF2B5EF4-FFF2-40B4-BE49-F238E27FC236}">
                <a16:creationId xmlns:a16="http://schemas.microsoft.com/office/drawing/2014/main" id="{FB63039C-0FBF-290F-A73C-A8C6ECA0EA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53723"/>
              </p:ext>
            </p:extLst>
          </p:nvPr>
        </p:nvGraphicFramePr>
        <p:xfrm>
          <a:off x="9272661" y="2904508"/>
          <a:ext cx="555625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7" imgW="253800" imgH="228600" progId="Equation.3">
                  <p:embed/>
                </p:oleObj>
              </mc:Choice>
              <mc:Fallback>
                <p:oleObj name="公式" r:id="rId7" imgW="253800" imgH="228600" progId="Equation.3">
                  <p:embed/>
                  <p:pic>
                    <p:nvPicPr>
                      <p:cNvPr id="121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2661" y="2904508"/>
                        <a:ext cx="555625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66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16">
            <a:extLst>
              <a:ext uri="{FF2B5EF4-FFF2-40B4-BE49-F238E27FC236}">
                <a16:creationId xmlns:a16="http://schemas.microsoft.com/office/drawing/2014/main" id="{FBA3186C-DFEC-8422-85EB-06146DC055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2567826"/>
              </p:ext>
            </p:extLst>
          </p:nvPr>
        </p:nvGraphicFramePr>
        <p:xfrm>
          <a:off x="9272661" y="4420570"/>
          <a:ext cx="557213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9" imgW="253800" imgH="228600" progId="Equation.3">
                  <p:embed/>
                </p:oleObj>
              </mc:Choice>
              <mc:Fallback>
                <p:oleObj name="公式" r:id="rId9" imgW="253800" imgH="228600" progId="Equation.3">
                  <p:embed/>
                  <p:pic>
                    <p:nvPicPr>
                      <p:cNvPr id="122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2661" y="4420570"/>
                        <a:ext cx="557213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66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Group 17">
            <a:extLst>
              <a:ext uri="{FF2B5EF4-FFF2-40B4-BE49-F238E27FC236}">
                <a16:creationId xmlns:a16="http://schemas.microsoft.com/office/drawing/2014/main" id="{CB8F577F-396A-71BD-CC69-C25DA2DE1CC6}"/>
              </a:ext>
            </a:extLst>
          </p:cNvPr>
          <p:cNvGrpSpPr>
            <a:grpSpLocks/>
          </p:cNvGrpSpPr>
          <p:nvPr/>
        </p:nvGrpSpPr>
        <p:grpSpPr bwMode="auto">
          <a:xfrm>
            <a:off x="7793111" y="2071070"/>
            <a:ext cx="747713" cy="3267075"/>
            <a:chOff x="410" y="1832"/>
            <a:chExt cx="471" cy="2058"/>
          </a:xfrm>
        </p:grpSpPr>
        <p:sp>
          <p:nvSpPr>
            <p:cNvPr id="28" name="Rectangle 18">
              <a:extLst>
                <a:ext uri="{FF2B5EF4-FFF2-40B4-BE49-F238E27FC236}">
                  <a16:creationId xmlns:a16="http://schemas.microsoft.com/office/drawing/2014/main" id="{88804FBC-2476-03FA-6F0C-9C900FF179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" y="1832"/>
              <a:ext cx="466" cy="2058"/>
            </a:xfrm>
            <a:prstGeom prst="rect">
              <a:avLst/>
            </a:prstGeom>
            <a:solidFill>
              <a:srgbClr val="FFFFCC">
                <a:alpha val="0"/>
              </a:srgbClr>
            </a:solidFill>
            <a:ln w="381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29" name="Line 19">
              <a:extLst>
                <a:ext uri="{FF2B5EF4-FFF2-40B4-BE49-F238E27FC236}">
                  <a16:creationId xmlns:a16="http://schemas.microsoft.com/office/drawing/2014/main" id="{5D1B4CEE-9129-9B36-818C-997AD83B4C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0" y="2392"/>
              <a:ext cx="471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/>
            </a:p>
          </p:txBody>
        </p:sp>
        <p:graphicFrame>
          <p:nvGraphicFramePr>
            <p:cNvPr id="30" name="Object 20">
              <a:extLst>
                <a:ext uri="{FF2B5EF4-FFF2-40B4-BE49-F238E27FC236}">
                  <a16:creationId xmlns:a16="http://schemas.microsoft.com/office/drawing/2014/main" id="{8201EB1A-09E6-DB85-C8B3-D8C5FAC06D6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6" y="2001"/>
            <a:ext cx="368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1" imgW="266400" imgH="190440" progId="Equation.3">
                    <p:embed/>
                  </p:oleObj>
                </mc:Choice>
                <mc:Fallback>
                  <p:oleObj name="公式" r:id="rId11" imgW="266400" imgH="190440" progId="Equation.3">
                    <p:embed/>
                    <p:pic>
                      <p:nvPicPr>
                        <p:cNvPr id="126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6" y="2001"/>
                          <a:ext cx="368" cy="264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FFFF">
                                  <a:alpha val="0"/>
                                </a:srgbClr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Object 21">
              <a:extLst>
                <a:ext uri="{FF2B5EF4-FFF2-40B4-BE49-F238E27FC236}">
                  <a16:creationId xmlns:a16="http://schemas.microsoft.com/office/drawing/2014/main" id="{8B267899-05D5-A4A4-3F2B-E6938B0EBFC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4" y="3594"/>
            <a:ext cx="351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3" imgW="253800" imgH="190440" progId="Equation.3">
                    <p:embed/>
                  </p:oleObj>
                </mc:Choice>
                <mc:Fallback>
                  <p:oleObj name="公式" r:id="rId13" imgW="253800" imgH="190440" progId="Equation.3">
                    <p:embed/>
                    <p:pic>
                      <p:nvPicPr>
                        <p:cNvPr id="127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" y="3594"/>
                          <a:ext cx="351" cy="264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FFFF">
                                  <a:alpha val="0"/>
                                </a:srgbClr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" name="Line 22">
              <a:extLst>
                <a:ext uri="{FF2B5EF4-FFF2-40B4-BE49-F238E27FC236}">
                  <a16:creationId xmlns:a16="http://schemas.microsoft.com/office/drawing/2014/main" id="{0416ABDD-59AC-936C-533C-1A9F1E75EA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2" y="3572"/>
              <a:ext cx="468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8067030A-5E96-9324-46DB-F34BFFFE46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" y="2401"/>
              <a:ext cx="443" cy="116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zh-CN" sz="2000" b="1" dirty="0">
                <a:latin typeface="Tahoma" panose="020B0604030504040204" pitchFamily="34" charset="0"/>
              </a:endParaRPr>
            </a:p>
            <a:p>
              <a:pPr algn="ctr"/>
              <a:r>
                <a:rPr lang="zh-CN" altLang="en-US" sz="1600" b="1" dirty="0">
                  <a:latin typeface="Tahoma" panose="020B0604030504040204" pitchFamily="34" charset="0"/>
                </a:rPr>
                <a:t>驱动门</a:t>
              </a:r>
            </a:p>
            <a:p>
              <a:pPr algn="ctr"/>
              <a:endParaRPr kumimoji="0" lang="en-US" altLang="zh-CN" sz="1200" b="1" dirty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4" name="Group 24">
            <a:extLst>
              <a:ext uri="{FF2B5EF4-FFF2-40B4-BE49-F238E27FC236}">
                <a16:creationId xmlns:a16="http://schemas.microsoft.com/office/drawing/2014/main" id="{DE48BA31-9035-5CB7-07B0-2D4B7818AE7A}"/>
              </a:ext>
            </a:extLst>
          </p:cNvPr>
          <p:cNvGrpSpPr>
            <a:grpSpLocks/>
          </p:cNvGrpSpPr>
          <p:nvPr/>
        </p:nvGrpSpPr>
        <p:grpSpPr bwMode="auto">
          <a:xfrm>
            <a:off x="8540824" y="2558433"/>
            <a:ext cx="1266825" cy="2305050"/>
            <a:chOff x="878" y="2131"/>
            <a:chExt cx="798" cy="1452"/>
          </a:xfrm>
        </p:grpSpPr>
        <p:sp>
          <p:nvSpPr>
            <p:cNvPr id="35" name="Line 25">
              <a:extLst>
                <a:ext uri="{FF2B5EF4-FFF2-40B4-BE49-F238E27FC236}">
                  <a16:creationId xmlns:a16="http://schemas.microsoft.com/office/drawing/2014/main" id="{CDE7D770-3632-A479-FBC5-EFC2CB7B64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5" y="2394"/>
              <a:ext cx="791" cy="0"/>
            </a:xfrm>
            <a:prstGeom prst="line">
              <a:avLst/>
            </a:prstGeom>
            <a:noFill/>
            <a:ln w="19050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/>
            </a:p>
          </p:txBody>
        </p:sp>
        <p:graphicFrame>
          <p:nvGraphicFramePr>
            <p:cNvPr id="36" name="Object 26">
              <a:extLst>
                <a:ext uri="{FF2B5EF4-FFF2-40B4-BE49-F238E27FC236}">
                  <a16:creationId xmlns:a16="http://schemas.microsoft.com/office/drawing/2014/main" id="{E910641C-0217-4ABD-50FD-DCE83F1600C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26" y="2131"/>
            <a:ext cx="596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5" imgW="431640" imgH="190440" progId="Equation.3">
                    <p:embed/>
                  </p:oleObj>
                </mc:Choice>
                <mc:Fallback>
                  <p:oleObj name="公式" r:id="rId15" imgW="431640" imgH="190440" progId="Equation.3">
                    <p:embed/>
                    <p:pic>
                      <p:nvPicPr>
                        <p:cNvPr id="132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6" y="2131"/>
                          <a:ext cx="596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66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" name="Object 27">
              <a:extLst>
                <a:ext uri="{FF2B5EF4-FFF2-40B4-BE49-F238E27FC236}">
                  <a16:creationId xmlns:a16="http://schemas.microsoft.com/office/drawing/2014/main" id="{EB96996F-4D18-C1D8-B1FB-B358E21E91D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28" y="3319"/>
            <a:ext cx="596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7" imgW="431640" imgH="190440" progId="Equation.3">
                    <p:embed/>
                  </p:oleObj>
                </mc:Choice>
                <mc:Fallback>
                  <p:oleObj name="公式" r:id="rId17" imgW="431640" imgH="190440" progId="Equation.3">
                    <p:embed/>
                    <p:pic>
                      <p:nvPicPr>
                        <p:cNvPr id="136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8" y="3319"/>
                          <a:ext cx="596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66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" name="Line 28">
              <a:extLst>
                <a:ext uri="{FF2B5EF4-FFF2-40B4-BE49-F238E27FC236}">
                  <a16:creationId xmlns:a16="http://schemas.microsoft.com/office/drawing/2014/main" id="{F913EC2C-73DC-26B3-388B-53FAFC2CA7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78" y="3575"/>
              <a:ext cx="762" cy="1"/>
            </a:xfrm>
            <a:prstGeom prst="line">
              <a:avLst/>
            </a:prstGeom>
            <a:noFill/>
            <a:ln w="19050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/>
            </a:p>
          </p:txBody>
        </p:sp>
      </p:grpSp>
      <p:grpSp>
        <p:nvGrpSpPr>
          <p:cNvPr id="39" name="Group 29">
            <a:extLst>
              <a:ext uri="{FF2B5EF4-FFF2-40B4-BE49-F238E27FC236}">
                <a16:creationId xmlns:a16="http://schemas.microsoft.com/office/drawing/2014/main" id="{FF929C83-E433-4B2B-37D8-C9BBBDCDD508}"/>
              </a:ext>
            </a:extLst>
          </p:cNvPr>
          <p:cNvGrpSpPr>
            <a:grpSpLocks/>
          </p:cNvGrpSpPr>
          <p:nvPr/>
        </p:nvGrpSpPr>
        <p:grpSpPr bwMode="auto">
          <a:xfrm>
            <a:off x="10241036" y="2071070"/>
            <a:ext cx="750888" cy="3267075"/>
            <a:chOff x="2237" y="1832"/>
            <a:chExt cx="473" cy="2058"/>
          </a:xfrm>
        </p:grpSpPr>
        <p:sp>
          <p:nvSpPr>
            <p:cNvPr id="40" name="Rectangle 30">
              <a:extLst>
                <a:ext uri="{FF2B5EF4-FFF2-40B4-BE49-F238E27FC236}">
                  <a16:creationId xmlns:a16="http://schemas.microsoft.com/office/drawing/2014/main" id="{0BC59A86-3B9F-258A-D620-5F2D9CEA10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7" y="1832"/>
              <a:ext cx="466" cy="2058"/>
            </a:xfrm>
            <a:prstGeom prst="rect">
              <a:avLst/>
            </a:prstGeom>
            <a:solidFill>
              <a:srgbClr val="99CCFF">
                <a:alpha val="22000"/>
              </a:srgbClr>
            </a:solidFill>
            <a:ln w="381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41" name="Line 31">
              <a:extLst>
                <a:ext uri="{FF2B5EF4-FFF2-40B4-BE49-F238E27FC236}">
                  <a16:creationId xmlns:a16="http://schemas.microsoft.com/office/drawing/2014/main" id="{676CE983-4AB5-A208-9DB1-366E156069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39" y="2633"/>
              <a:ext cx="471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/>
            </a:p>
          </p:txBody>
        </p:sp>
        <p:sp>
          <p:nvSpPr>
            <p:cNvPr id="42" name="Line 32">
              <a:extLst>
                <a:ext uri="{FF2B5EF4-FFF2-40B4-BE49-F238E27FC236}">
                  <a16:creationId xmlns:a16="http://schemas.microsoft.com/office/drawing/2014/main" id="{CD079921-D438-0BC4-04C1-15DFD3B827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1" y="3337"/>
              <a:ext cx="467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/>
            </a:p>
          </p:txBody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F512D370-B25C-275F-CD00-3E7D3BA64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3" y="2642"/>
              <a:ext cx="450" cy="683"/>
            </a:xfrm>
            <a:prstGeom prst="rect">
              <a:avLst/>
            </a:prstGeom>
            <a:solidFill>
              <a:srgbClr val="99CCFF">
                <a:alpha val="22000"/>
              </a:srgbClr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1600" b="1" dirty="0">
                  <a:solidFill>
                    <a:srgbClr val="CC3300"/>
                  </a:solidFill>
                  <a:latin typeface="Tahoma" panose="020B0604030504040204" pitchFamily="34" charset="0"/>
                </a:rPr>
                <a:t>负载门</a:t>
              </a:r>
            </a:p>
          </p:txBody>
        </p:sp>
        <p:graphicFrame>
          <p:nvGraphicFramePr>
            <p:cNvPr id="44" name="Object 34">
              <a:extLst>
                <a:ext uri="{FF2B5EF4-FFF2-40B4-BE49-F238E27FC236}">
                  <a16:creationId xmlns:a16="http://schemas.microsoft.com/office/drawing/2014/main" id="{45177C1E-0C7A-1756-B680-E842AF6B5E1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52476242"/>
                </p:ext>
              </p:extLst>
            </p:nvPr>
          </p:nvGraphicFramePr>
          <p:xfrm>
            <a:off x="2319" y="2035"/>
            <a:ext cx="317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9" imgW="228600" imgH="190440" progId="Equation.3">
                    <p:embed/>
                  </p:oleObj>
                </mc:Choice>
                <mc:Fallback>
                  <p:oleObj name="公式" r:id="rId19" imgW="228600" imgH="190440" progId="Equation.3">
                    <p:embed/>
                    <p:pic>
                      <p:nvPicPr>
                        <p:cNvPr id="249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19" y="2035"/>
                          <a:ext cx="317" cy="264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" name="Object 35">
              <a:extLst>
                <a:ext uri="{FF2B5EF4-FFF2-40B4-BE49-F238E27FC236}">
                  <a16:creationId xmlns:a16="http://schemas.microsoft.com/office/drawing/2014/main" id="{925BD7EF-39C1-C8DE-2391-0002A649FF4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12524487"/>
                </p:ext>
              </p:extLst>
            </p:nvPr>
          </p:nvGraphicFramePr>
          <p:xfrm>
            <a:off x="2315" y="3528"/>
            <a:ext cx="298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1" imgW="215640" imgH="190440" progId="Equation.3">
                    <p:embed/>
                  </p:oleObj>
                </mc:Choice>
                <mc:Fallback>
                  <p:oleObj name="公式" r:id="rId21" imgW="215640" imgH="190440" progId="Equation.3">
                    <p:embed/>
                    <p:pic>
                      <p:nvPicPr>
                        <p:cNvPr id="25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15" y="3528"/>
                          <a:ext cx="298" cy="264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291160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63B09-FCAD-8F55-3864-78BEB67F5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139F7F1F-764B-969F-99C0-37D2342F1D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5081822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总结一下（每一种门的特点）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892E459D-C0F0-CEEE-79B0-C44FE07F63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7428824"/>
              </p:ext>
            </p:extLst>
          </p:nvPr>
        </p:nvGraphicFramePr>
        <p:xfrm>
          <a:off x="1993654" y="1601776"/>
          <a:ext cx="1623763" cy="20314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3" imgW="1649374" imgH="2063519" progId="Word.Picture.8">
                  <p:embed/>
                </p:oleObj>
              </mc:Choice>
              <mc:Fallback>
                <p:oleObj name="Picture" r:id="rId3" imgW="1649374" imgH="2063519" progId="Word.Picture.8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-574"/>
                      <a:stretch>
                        <a:fillRect/>
                      </a:stretch>
                    </p:blipFill>
                    <p:spPr bwMode="auto">
                      <a:xfrm>
                        <a:off x="1993654" y="1601776"/>
                        <a:ext cx="1623763" cy="203147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>
            <a:extLst>
              <a:ext uri="{FF2B5EF4-FFF2-40B4-BE49-F238E27FC236}">
                <a16:creationId xmlns:a16="http://schemas.microsoft.com/office/drawing/2014/main" id="{C4E15961-3B79-C18E-1D92-BEDD683CEB70}"/>
              </a:ext>
            </a:extLst>
          </p:cNvPr>
          <p:cNvSpPr txBox="1">
            <a:spLocks/>
          </p:cNvSpPr>
          <p:nvPr/>
        </p:nvSpPr>
        <p:spPr>
          <a:xfrm>
            <a:off x="1726401" y="1160402"/>
            <a:ext cx="6590026" cy="64678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>
                <a:latin typeface="黑体" panose="02010609060101010101" pitchFamily="49" charset="-122"/>
              </a:rPr>
              <a:t>CMOS</a:t>
            </a:r>
            <a:r>
              <a:rPr lang="zh-CN" altLang="en-US" sz="2000" dirty="0">
                <a:latin typeface="黑体" panose="02010609060101010101" pitchFamily="49" charset="-122"/>
              </a:rPr>
              <a:t>反相器</a:t>
            </a:r>
          </a:p>
        </p:txBody>
      </p:sp>
      <p:sp>
        <p:nvSpPr>
          <p:cNvPr id="8" name="Text Box 9">
            <a:extLst>
              <a:ext uri="{FF2B5EF4-FFF2-40B4-BE49-F238E27FC236}">
                <a16:creationId xmlns:a16="http://schemas.microsoft.com/office/drawing/2014/main" id="{07E67627-D3C0-E974-28BD-305AB25B85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3992" y="1136282"/>
            <a:ext cx="7993224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SzPct val="85000"/>
              <a:buFont typeface="Wingdings" panose="05000000000000000000" pitchFamily="2" charset="2"/>
              <a:buNone/>
              <a:defRPr sz="24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zh-CN" altLang="en-US" dirty="0"/>
              <a:t>与非门</a:t>
            </a:r>
            <a:endParaRPr lang="en-US" altLang="zh-CN" dirty="0"/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6CA811C2-4B77-F9E0-E779-D2182B6359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6454471"/>
              </p:ext>
            </p:extLst>
          </p:nvPr>
        </p:nvGraphicFramePr>
        <p:xfrm>
          <a:off x="3858316" y="1423413"/>
          <a:ext cx="2326196" cy="232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5" imgW="1737795" imgH="1736314" progId="Word.Picture.8">
                  <p:embed/>
                </p:oleObj>
              </mc:Choice>
              <mc:Fallback>
                <p:oleObj name="Picture" r:id="rId5" imgW="1737795" imgH="1736314" progId="Word.Picture.8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-1891"/>
                      <a:stretch>
                        <a:fillRect/>
                      </a:stretch>
                    </p:blipFill>
                    <p:spPr bwMode="auto">
                      <a:xfrm>
                        <a:off x="3858316" y="1423413"/>
                        <a:ext cx="2326196" cy="23242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9">
            <a:extLst>
              <a:ext uri="{FF2B5EF4-FFF2-40B4-BE49-F238E27FC236}">
                <a16:creationId xmlns:a16="http://schemas.microsoft.com/office/drawing/2014/main" id="{B52F52E5-ED02-BB4C-ED0E-BEE4B998B1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8945" y="1121753"/>
            <a:ext cx="7993224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SzPct val="85000"/>
              <a:buFont typeface="Wingdings" panose="05000000000000000000" pitchFamily="2" charset="2"/>
              <a:buNone/>
              <a:defRPr sz="24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zh-CN" altLang="en-US" dirty="0"/>
              <a:t>或非门</a:t>
            </a:r>
            <a:endParaRPr lang="en-US" altLang="zh-CN" dirty="0"/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A000C2E8-F074-E25F-2307-D815DD3135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2127752"/>
              </p:ext>
            </p:extLst>
          </p:nvPr>
        </p:nvGraphicFramePr>
        <p:xfrm>
          <a:off x="6519169" y="1567654"/>
          <a:ext cx="2038157" cy="2218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7" imgW="1595282" imgH="1736314" progId="Word.Picture.8">
                  <p:embed/>
                </p:oleObj>
              </mc:Choice>
              <mc:Fallback>
                <p:oleObj name="Picture" r:id="rId7" imgW="1595282" imgH="1736314" progId="Word.Picture.8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-1173"/>
                      <a:stretch>
                        <a:fillRect/>
                      </a:stretch>
                    </p:blipFill>
                    <p:spPr bwMode="auto">
                      <a:xfrm>
                        <a:off x="6519169" y="1567654"/>
                        <a:ext cx="2038157" cy="221834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B87A8CDC-0AF6-894B-71D1-9A76DD4223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3031353"/>
              </p:ext>
            </p:extLst>
          </p:nvPr>
        </p:nvGraphicFramePr>
        <p:xfrm>
          <a:off x="2433436" y="4492932"/>
          <a:ext cx="2520132" cy="2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9" imgW="1998564" imgH="1700643" progId="Word.Picture.8">
                  <p:embed/>
                </p:oleObj>
              </mc:Choice>
              <mc:Fallback>
                <p:oleObj name="Picture" r:id="rId9" imgW="1998564" imgH="1700643" progId="Word.Picture.8">
                  <p:embed/>
                  <p:pic>
                    <p:nvPicPr>
                      <p:cNvPr id="13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3436" y="4492932"/>
                        <a:ext cx="2520132" cy="21444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9">
            <a:extLst>
              <a:ext uri="{FF2B5EF4-FFF2-40B4-BE49-F238E27FC236}">
                <a16:creationId xmlns:a16="http://schemas.microsoft.com/office/drawing/2014/main" id="{63A506F8-B0ED-D889-0050-967490CE06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7032" y="3865249"/>
            <a:ext cx="7993224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SzPct val="85000"/>
              <a:buFont typeface="Wingdings" panose="05000000000000000000" pitchFamily="2" charset="2"/>
              <a:buNone/>
              <a:defRPr sz="24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en-US" altLang="zh-CN" dirty="0"/>
              <a:t>CMOS</a:t>
            </a:r>
            <a:r>
              <a:rPr lang="zh-CN" altLang="en-US" dirty="0"/>
              <a:t>传输门结构和工作原理</a:t>
            </a:r>
            <a:endParaRPr lang="en-US" altLang="zh-CN" dirty="0"/>
          </a:p>
        </p:txBody>
      </p:sp>
      <p:grpSp>
        <p:nvGrpSpPr>
          <p:cNvPr id="14" name="Group 266">
            <a:extLst>
              <a:ext uri="{FF2B5EF4-FFF2-40B4-BE49-F238E27FC236}">
                <a16:creationId xmlns:a16="http://schemas.microsoft.com/office/drawing/2014/main" id="{AA0100CD-142F-6F1F-628E-8D6161941470}"/>
              </a:ext>
            </a:extLst>
          </p:cNvPr>
          <p:cNvGrpSpPr>
            <a:grpSpLocks/>
          </p:cNvGrpSpPr>
          <p:nvPr/>
        </p:nvGrpSpPr>
        <p:grpSpPr bwMode="auto">
          <a:xfrm>
            <a:off x="8616203" y="1059197"/>
            <a:ext cx="3570288" cy="1552575"/>
            <a:chOff x="248" y="3061"/>
            <a:chExt cx="2249" cy="978"/>
          </a:xfrm>
        </p:grpSpPr>
        <p:sp>
          <p:nvSpPr>
            <p:cNvPr id="15" name="Rectangle 241">
              <a:extLst>
                <a:ext uri="{FF2B5EF4-FFF2-40B4-BE49-F238E27FC236}">
                  <a16:creationId xmlns:a16="http://schemas.microsoft.com/office/drawing/2014/main" id="{AA3156AB-9FC2-4453-079F-D9A2E6333B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" y="3061"/>
              <a:ext cx="224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0" lang="zh-CN" altLang="en-US" sz="24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三态输出门电路逻辑符号</a:t>
              </a:r>
            </a:p>
          </p:txBody>
        </p:sp>
        <p:grpSp>
          <p:nvGrpSpPr>
            <p:cNvPr id="16" name="Group 265">
              <a:extLst>
                <a:ext uri="{FF2B5EF4-FFF2-40B4-BE49-F238E27FC236}">
                  <a16:creationId xmlns:a16="http://schemas.microsoft.com/office/drawing/2014/main" id="{4B9E535E-468B-4F6A-62BB-9C383EC22A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" y="3451"/>
              <a:ext cx="1633" cy="588"/>
              <a:chOff x="580" y="3451"/>
              <a:chExt cx="1633" cy="588"/>
            </a:xfrm>
          </p:grpSpPr>
          <p:sp>
            <p:nvSpPr>
              <p:cNvPr id="17" name="Line 257">
                <a:extLst>
                  <a:ext uri="{FF2B5EF4-FFF2-40B4-BE49-F238E27FC236}">
                    <a16:creationId xmlns:a16="http://schemas.microsoft.com/office/drawing/2014/main" id="{24803D8D-A61B-0BD7-035A-9AE7BE4BC4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06" y="3531"/>
                <a:ext cx="1" cy="302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00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18" name="Line 258">
                <a:extLst>
                  <a:ext uri="{FF2B5EF4-FFF2-40B4-BE49-F238E27FC236}">
                    <a16:creationId xmlns:a16="http://schemas.microsoft.com/office/drawing/2014/main" id="{A3921501-301D-165F-6C42-52A168B62F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58" y="3531"/>
                <a:ext cx="445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19" name="Line 259">
                <a:extLst>
                  <a:ext uri="{FF2B5EF4-FFF2-40B4-BE49-F238E27FC236}">
                    <a16:creationId xmlns:a16="http://schemas.microsoft.com/office/drawing/2014/main" id="{F636238A-F173-3774-97A7-20AC6342D8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10" y="3891"/>
                <a:ext cx="989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20" name="Rectangle 260">
                <a:extLst>
                  <a:ext uri="{FF2B5EF4-FFF2-40B4-BE49-F238E27FC236}">
                    <a16:creationId xmlns:a16="http://schemas.microsoft.com/office/drawing/2014/main" id="{BFD9C542-F366-84D6-C400-67B87A6025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" y="3451"/>
                <a:ext cx="276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algn="ctr"/>
                <a:r>
                  <a:rPr lang="en-US" altLang="zh-CN" sz="2000" i="1">
                    <a:latin typeface="华文楷体" panose="02010600040101010101" pitchFamily="2" charset="-122"/>
                    <a:ea typeface="华文楷体" panose="02010600040101010101" pitchFamily="2" charset="-122"/>
                    <a:cs typeface="Mangal" pitchFamily="18" charset="0"/>
                  </a:rPr>
                  <a:t>EN</a:t>
                </a:r>
                <a:endParaRPr lang="en-US" altLang="zh-CN" sz="200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21" name="Rectangle 261">
                <a:extLst>
                  <a:ext uri="{FF2B5EF4-FFF2-40B4-BE49-F238E27FC236}">
                    <a16:creationId xmlns:a16="http://schemas.microsoft.com/office/drawing/2014/main" id="{1DE899C4-618A-A168-B313-D3E5D403D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" y="3791"/>
                <a:ext cx="330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algn="ctr"/>
                <a:r>
                  <a:rPr lang="en-US" altLang="zh-CN" sz="2000" i="1">
                    <a:latin typeface="华文楷体" panose="02010600040101010101" pitchFamily="2" charset="-122"/>
                    <a:ea typeface="华文楷体" panose="02010600040101010101" pitchFamily="2" charset="-122"/>
                    <a:cs typeface="Mangal" pitchFamily="18" charset="0"/>
                  </a:rPr>
                  <a:t>A</a:t>
                </a:r>
                <a:endParaRPr lang="en-US" altLang="zh-CN" sz="200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22" name="Rectangle 262">
                <a:extLst>
                  <a:ext uri="{FF2B5EF4-FFF2-40B4-BE49-F238E27FC236}">
                    <a16:creationId xmlns:a16="http://schemas.microsoft.com/office/drawing/2014/main" id="{FC328D79-D3F1-CF27-8027-787E36A3A2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3" y="3735"/>
                <a:ext cx="330" cy="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algn="ctr"/>
                <a:r>
                  <a:rPr lang="en-US" altLang="zh-CN" sz="2000" i="1">
                    <a:latin typeface="华文楷体" panose="02010600040101010101" pitchFamily="2" charset="-122"/>
                    <a:ea typeface="华文楷体" panose="02010600040101010101" pitchFamily="2" charset="-122"/>
                    <a:cs typeface="Mangal" pitchFamily="18" charset="0"/>
                  </a:rPr>
                  <a:t>L</a:t>
                </a:r>
                <a:endParaRPr lang="en-US" altLang="zh-CN" sz="200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23" name="AutoShape 263">
                <a:extLst>
                  <a:ext uri="{FF2B5EF4-FFF2-40B4-BE49-F238E27FC236}">
                    <a16:creationId xmlns:a16="http://schemas.microsoft.com/office/drawing/2014/main" id="{47869A74-1FEE-2D4B-2DE4-07217B0A83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1245" y="3723"/>
                <a:ext cx="300" cy="332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3238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00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24" name="AutoShape 264">
                <a:extLst>
                  <a:ext uri="{FF2B5EF4-FFF2-40B4-BE49-F238E27FC236}">
                    <a16:creationId xmlns:a16="http://schemas.microsoft.com/office/drawing/2014/main" id="{5A7AE9DE-939C-E458-3E74-D5A72810E6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6" y="3861"/>
                <a:ext cx="108" cy="83"/>
              </a:xfrm>
              <a:prstGeom prst="flowChartMerge">
                <a:avLst/>
              </a:prstGeom>
              <a:solidFill>
                <a:srgbClr val="FFFFFF"/>
              </a:solidFill>
              <a:ln w="222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00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</p:grpSp>
      <p:sp>
        <p:nvSpPr>
          <p:cNvPr id="25" name="Rectangle 2">
            <a:extLst>
              <a:ext uri="{FF2B5EF4-FFF2-40B4-BE49-F238E27FC236}">
                <a16:creationId xmlns:a16="http://schemas.microsoft.com/office/drawing/2014/main" id="{88AC4289-3C99-C9D5-5918-368AA5336FCA}"/>
              </a:ext>
            </a:extLst>
          </p:cNvPr>
          <p:cNvSpPr txBox="1">
            <a:spLocks noChangeArrowheads="1"/>
          </p:cNvSpPr>
          <p:nvPr/>
        </p:nvSpPr>
        <p:spPr>
          <a:xfrm>
            <a:off x="7245551" y="3981167"/>
            <a:ext cx="5026025" cy="519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6">
                    <a:lumMod val="75000"/>
                  </a:schemeClr>
                </a:solidFill>
                <a:latin typeface="Arial Narrow" panose="020B060602020203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800" dirty="0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2CMOS</a:t>
            </a:r>
            <a:r>
              <a:rPr lang="zh-CN" altLang="en-US" sz="2800" dirty="0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漏极开路输出门电路</a:t>
            </a:r>
          </a:p>
        </p:txBody>
      </p:sp>
      <p:grpSp>
        <p:nvGrpSpPr>
          <p:cNvPr id="26" name="Group 89">
            <a:extLst>
              <a:ext uri="{FF2B5EF4-FFF2-40B4-BE49-F238E27FC236}">
                <a16:creationId xmlns:a16="http://schemas.microsoft.com/office/drawing/2014/main" id="{5A5EE2DA-BE7C-4108-4540-1A3C40372C5F}"/>
              </a:ext>
            </a:extLst>
          </p:cNvPr>
          <p:cNvGrpSpPr>
            <a:grpSpLocks/>
          </p:cNvGrpSpPr>
          <p:nvPr/>
        </p:nvGrpSpPr>
        <p:grpSpPr bwMode="auto">
          <a:xfrm>
            <a:off x="7182648" y="4398989"/>
            <a:ext cx="4221164" cy="2855913"/>
            <a:chOff x="72" y="2107"/>
            <a:chExt cx="2659" cy="1799"/>
          </a:xfrm>
        </p:grpSpPr>
        <p:sp>
          <p:nvSpPr>
            <p:cNvPr id="27" name="Rectangle 11">
              <a:extLst>
                <a:ext uri="{FF2B5EF4-FFF2-40B4-BE49-F238E27FC236}">
                  <a16:creationId xmlns:a16="http://schemas.microsoft.com/office/drawing/2014/main" id="{15DCA3DF-3BFD-521B-8492-FBBBDB279C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" y="2897"/>
              <a:ext cx="10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000" b="1" i="1">
                  <a:solidFill>
                    <a:srgbClr val="0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B</a:t>
              </a:r>
              <a:endParaRPr lang="en-US" altLang="zh-CN" sz="2000" b="1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28" name="Rectangle 12">
              <a:extLst>
                <a:ext uri="{FF2B5EF4-FFF2-40B4-BE49-F238E27FC236}">
                  <a16:creationId xmlns:a16="http://schemas.microsoft.com/office/drawing/2014/main" id="{045C036F-3465-60AC-C217-B673E2C562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" y="2897"/>
              <a:ext cx="4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000" b="1" i="1">
                  <a:solidFill>
                    <a:srgbClr val="0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 </a:t>
              </a:r>
              <a:endParaRPr lang="en-US" altLang="zh-CN" sz="2000" b="1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29" name="Rectangle 26">
              <a:extLst>
                <a:ext uri="{FF2B5EF4-FFF2-40B4-BE49-F238E27FC236}">
                  <a16:creationId xmlns:a16="http://schemas.microsoft.com/office/drawing/2014/main" id="{3E994E78-68AC-405E-7B15-3E152E681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" y="2568"/>
              <a:ext cx="4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000" b="1">
                  <a:solidFill>
                    <a:srgbClr val="0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 </a:t>
              </a:r>
              <a:endParaRPr lang="en-US" altLang="zh-CN" sz="2000" b="1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0" name="Line 44">
              <a:extLst>
                <a:ext uri="{FF2B5EF4-FFF2-40B4-BE49-F238E27FC236}">
                  <a16:creationId xmlns:a16="http://schemas.microsoft.com/office/drawing/2014/main" id="{0B79E71A-580B-9F68-4F98-37E7718F98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1" y="2839"/>
              <a:ext cx="277" cy="0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 b="1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1" name="Line 46">
              <a:extLst>
                <a:ext uri="{FF2B5EF4-FFF2-40B4-BE49-F238E27FC236}">
                  <a16:creationId xmlns:a16="http://schemas.microsoft.com/office/drawing/2014/main" id="{504931A6-A77B-084F-D0EA-75AB2F983C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7" y="2978"/>
              <a:ext cx="817" cy="0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 b="1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2" name="Line 47">
              <a:extLst>
                <a:ext uri="{FF2B5EF4-FFF2-40B4-BE49-F238E27FC236}">
                  <a16:creationId xmlns:a16="http://schemas.microsoft.com/office/drawing/2014/main" id="{3A8A4C51-E2D5-91A2-5038-B5718F5DFE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3" y="2839"/>
              <a:ext cx="0" cy="139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 b="1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grpSp>
          <p:nvGrpSpPr>
            <p:cNvPr id="33" name="Group 86">
              <a:extLst>
                <a:ext uri="{FF2B5EF4-FFF2-40B4-BE49-F238E27FC236}">
                  <a16:creationId xmlns:a16="http://schemas.microsoft.com/office/drawing/2014/main" id="{67B8A69A-906A-D0B2-AAF6-CC36244C0B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" y="2107"/>
              <a:ext cx="2434" cy="1799"/>
              <a:chOff x="297" y="1847"/>
              <a:chExt cx="2923" cy="2069"/>
            </a:xfrm>
          </p:grpSpPr>
          <p:sp>
            <p:nvSpPr>
              <p:cNvPr id="35" name="Rectangle 13">
                <a:extLst>
                  <a:ext uri="{FF2B5EF4-FFF2-40B4-BE49-F238E27FC236}">
                    <a16:creationId xmlns:a16="http://schemas.microsoft.com/office/drawing/2014/main" id="{47CE8D62-AF37-87C5-7C7F-8C1D0DD135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" y="2211"/>
                <a:ext cx="131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000" b="1" i="1" dirty="0">
                    <a:solidFill>
                      <a:srgbClr val="0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A</a:t>
                </a:r>
                <a:endParaRPr lang="en-US" altLang="zh-CN" sz="2000" b="1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36" name="Rectangle 14">
                <a:extLst>
                  <a:ext uri="{FF2B5EF4-FFF2-40B4-BE49-F238E27FC236}">
                    <a16:creationId xmlns:a16="http://schemas.microsoft.com/office/drawing/2014/main" id="{F9D43D05-84CB-4D99-9CCA-0E9EFD305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" y="2261"/>
                <a:ext cx="49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000" b="1" i="1">
                    <a:solidFill>
                      <a:srgbClr val="0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 </a:t>
                </a:r>
                <a:endParaRPr lang="en-US" altLang="zh-CN" sz="2000" b="1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37" name="Rectangle 15">
                <a:extLst>
                  <a:ext uri="{FF2B5EF4-FFF2-40B4-BE49-F238E27FC236}">
                    <a16:creationId xmlns:a16="http://schemas.microsoft.com/office/drawing/2014/main" id="{3035FB9C-9106-843B-AEAE-29A1115FD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5" y="1990"/>
                <a:ext cx="112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000" b="1" i="1">
                    <a:solidFill>
                      <a:srgbClr val="0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L</a:t>
                </a:r>
                <a:endParaRPr lang="en-US" altLang="zh-CN" sz="2000" b="1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38" name="Rectangle 16">
                <a:extLst>
                  <a:ext uri="{FF2B5EF4-FFF2-40B4-BE49-F238E27FC236}">
                    <a16:creationId xmlns:a16="http://schemas.microsoft.com/office/drawing/2014/main" id="{129A7F2F-3186-3F9D-0640-52EE14E1A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1" y="1990"/>
                <a:ext cx="49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000" b="1" i="1">
                    <a:solidFill>
                      <a:srgbClr val="0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 </a:t>
                </a:r>
                <a:endParaRPr lang="en-US" altLang="zh-CN" sz="2000" b="1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39" name="Rectangle 27">
                <a:extLst>
                  <a:ext uri="{FF2B5EF4-FFF2-40B4-BE49-F238E27FC236}">
                    <a16:creationId xmlns:a16="http://schemas.microsoft.com/office/drawing/2014/main" id="{46202C93-4F68-0B75-C2D5-27938C059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8" y="1847"/>
                <a:ext cx="388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漏极</a:t>
                </a:r>
                <a:endParaRPr lang="zh-CN" altLang="en-US" sz="2000" b="1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40" name="Rectangle 28">
                <a:extLst>
                  <a:ext uri="{FF2B5EF4-FFF2-40B4-BE49-F238E27FC236}">
                    <a16:creationId xmlns:a16="http://schemas.microsoft.com/office/drawing/2014/main" id="{78DF16A3-E906-D0AC-92D7-D5C1FA9A24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0" y="1887"/>
                <a:ext cx="49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000" b="1">
                    <a:solidFill>
                      <a:srgbClr val="0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 </a:t>
                </a:r>
                <a:endParaRPr lang="en-US" altLang="zh-CN" sz="2000" b="1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41" name="Rectangle 33">
                <a:extLst>
                  <a:ext uri="{FF2B5EF4-FFF2-40B4-BE49-F238E27FC236}">
                    <a16:creationId xmlns:a16="http://schemas.microsoft.com/office/drawing/2014/main" id="{6F006357-E7F0-135E-E1DA-B20D53505E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3" y="3693"/>
                <a:ext cx="42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000" b="1">
                    <a:solidFill>
                      <a:srgbClr val="0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.</a:t>
                </a:r>
                <a:endParaRPr lang="en-US" altLang="zh-CN" sz="2000" b="1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0777A2B-D0EF-9149-3E05-789667D2FA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" y="1873"/>
                <a:ext cx="49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000" b="1">
                    <a:solidFill>
                      <a:srgbClr val="0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 </a:t>
                </a:r>
                <a:endParaRPr lang="en-US" altLang="zh-CN" sz="2000" b="1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7FE95BF1-4D14-28E6-47BB-D9553FF742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5" y="2068"/>
                <a:ext cx="2090" cy="1002"/>
              </a:xfrm>
              <a:custGeom>
                <a:avLst/>
                <a:gdLst>
                  <a:gd name="T0" fmla="*/ 1971 w 2090"/>
                  <a:gd name="T1" fmla="*/ 10 h 1002"/>
                  <a:gd name="T2" fmla="*/ 1943 w 2090"/>
                  <a:gd name="T3" fmla="*/ 0 h 1002"/>
                  <a:gd name="T4" fmla="*/ 1800 w 2090"/>
                  <a:gd name="T5" fmla="*/ 10 h 1002"/>
                  <a:gd name="T6" fmla="*/ 1686 w 2090"/>
                  <a:gd name="T7" fmla="*/ 0 h 1002"/>
                  <a:gd name="T8" fmla="*/ 1658 w 2090"/>
                  <a:gd name="T9" fmla="*/ 10 h 1002"/>
                  <a:gd name="T10" fmla="*/ 1439 w 2090"/>
                  <a:gd name="T11" fmla="*/ 10 h 1002"/>
                  <a:gd name="T12" fmla="*/ 1411 w 2090"/>
                  <a:gd name="T13" fmla="*/ 0 h 1002"/>
                  <a:gd name="T14" fmla="*/ 1268 w 2090"/>
                  <a:gd name="T15" fmla="*/ 10 h 1002"/>
                  <a:gd name="T16" fmla="*/ 1154 w 2090"/>
                  <a:gd name="T17" fmla="*/ 0 h 1002"/>
                  <a:gd name="T18" fmla="*/ 1125 w 2090"/>
                  <a:gd name="T19" fmla="*/ 10 h 1002"/>
                  <a:gd name="T20" fmla="*/ 974 w 2090"/>
                  <a:gd name="T21" fmla="*/ 10 h 1002"/>
                  <a:gd name="T22" fmla="*/ 945 w 2090"/>
                  <a:gd name="T23" fmla="*/ 0 h 1002"/>
                  <a:gd name="T24" fmla="*/ 802 w 2090"/>
                  <a:gd name="T25" fmla="*/ 10 h 1002"/>
                  <a:gd name="T26" fmla="*/ 688 w 2090"/>
                  <a:gd name="T27" fmla="*/ 0 h 1002"/>
                  <a:gd name="T28" fmla="*/ 660 w 2090"/>
                  <a:gd name="T29" fmla="*/ 10 h 1002"/>
                  <a:gd name="T30" fmla="*/ 441 w 2090"/>
                  <a:gd name="T31" fmla="*/ 10 h 1002"/>
                  <a:gd name="T32" fmla="*/ 413 w 2090"/>
                  <a:gd name="T33" fmla="*/ 0 h 1002"/>
                  <a:gd name="T34" fmla="*/ 270 w 2090"/>
                  <a:gd name="T35" fmla="*/ 10 h 1002"/>
                  <a:gd name="T36" fmla="*/ 156 w 2090"/>
                  <a:gd name="T37" fmla="*/ 0 h 1002"/>
                  <a:gd name="T38" fmla="*/ 128 w 2090"/>
                  <a:gd name="T39" fmla="*/ 10 h 1002"/>
                  <a:gd name="T40" fmla="*/ 10 w 2090"/>
                  <a:gd name="T41" fmla="*/ 35 h 1002"/>
                  <a:gd name="T42" fmla="*/ 0 w 2090"/>
                  <a:gd name="T43" fmla="*/ 64 h 1002"/>
                  <a:gd name="T44" fmla="*/ 10 w 2090"/>
                  <a:gd name="T45" fmla="*/ 208 h 1002"/>
                  <a:gd name="T46" fmla="*/ 0 w 2090"/>
                  <a:gd name="T47" fmla="*/ 323 h 1002"/>
                  <a:gd name="T48" fmla="*/ 10 w 2090"/>
                  <a:gd name="T49" fmla="*/ 352 h 1002"/>
                  <a:gd name="T50" fmla="*/ 10 w 2090"/>
                  <a:gd name="T51" fmla="*/ 573 h 1002"/>
                  <a:gd name="T52" fmla="*/ 0 w 2090"/>
                  <a:gd name="T53" fmla="*/ 602 h 1002"/>
                  <a:gd name="T54" fmla="*/ 10 w 2090"/>
                  <a:gd name="T55" fmla="*/ 746 h 1002"/>
                  <a:gd name="T56" fmla="*/ 0 w 2090"/>
                  <a:gd name="T57" fmla="*/ 862 h 1002"/>
                  <a:gd name="T58" fmla="*/ 10 w 2090"/>
                  <a:gd name="T59" fmla="*/ 891 h 1002"/>
                  <a:gd name="T60" fmla="*/ 0 w 2090"/>
                  <a:gd name="T61" fmla="*/ 929 h 1002"/>
                  <a:gd name="T62" fmla="*/ 80 w 2090"/>
                  <a:gd name="T63" fmla="*/ 992 h 1002"/>
                  <a:gd name="T64" fmla="*/ 194 w 2090"/>
                  <a:gd name="T65" fmla="*/ 1002 h 1002"/>
                  <a:gd name="T66" fmla="*/ 223 w 2090"/>
                  <a:gd name="T67" fmla="*/ 992 h 1002"/>
                  <a:gd name="T68" fmla="*/ 441 w 2090"/>
                  <a:gd name="T69" fmla="*/ 992 h 1002"/>
                  <a:gd name="T70" fmla="*/ 470 w 2090"/>
                  <a:gd name="T71" fmla="*/ 1002 h 1002"/>
                  <a:gd name="T72" fmla="*/ 612 w 2090"/>
                  <a:gd name="T73" fmla="*/ 992 h 1002"/>
                  <a:gd name="T74" fmla="*/ 726 w 2090"/>
                  <a:gd name="T75" fmla="*/ 1002 h 1002"/>
                  <a:gd name="T76" fmla="*/ 755 w 2090"/>
                  <a:gd name="T77" fmla="*/ 992 h 1002"/>
                  <a:gd name="T78" fmla="*/ 907 w 2090"/>
                  <a:gd name="T79" fmla="*/ 992 h 1002"/>
                  <a:gd name="T80" fmla="*/ 935 w 2090"/>
                  <a:gd name="T81" fmla="*/ 1002 h 1002"/>
                  <a:gd name="T82" fmla="*/ 1078 w 2090"/>
                  <a:gd name="T83" fmla="*/ 992 h 1002"/>
                  <a:gd name="T84" fmla="*/ 1192 w 2090"/>
                  <a:gd name="T85" fmla="*/ 1002 h 1002"/>
                  <a:gd name="T86" fmla="*/ 1220 w 2090"/>
                  <a:gd name="T87" fmla="*/ 992 h 1002"/>
                  <a:gd name="T88" fmla="*/ 1439 w 2090"/>
                  <a:gd name="T89" fmla="*/ 992 h 1002"/>
                  <a:gd name="T90" fmla="*/ 1467 w 2090"/>
                  <a:gd name="T91" fmla="*/ 1002 h 1002"/>
                  <a:gd name="T92" fmla="*/ 1610 w 2090"/>
                  <a:gd name="T93" fmla="*/ 992 h 1002"/>
                  <a:gd name="T94" fmla="*/ 1724 w 2090"/>
                  <a:gd name="T95" fmla="*/ 1002 h 1002"/>
                  <a:gd name="T96" fmla="*/ 1753 w 2090"/>
                  <a:gd name="T97" fmla="*/ 992 h 1002"/>
                  <a:gd name="T98" fmla="*/ 1904 w 2090"/>
                  <a:gd name="T99" fmla="*/ 992 h 1002"/>
                  <a:gd name="T100" fmla="*/ 1933 w 2090"/>
                  <a:gd name="T101" fmla="*/ 1002 h 1002"/>
                  <a:gd name="T102" fmla="*/ 2076 w 2090"/>
                  <a:gd name="T103" fmla="*/ 992 h 1002"/>
                  <a:gd name="T104" fmla="*/ 2076 w 2090"/>
                  <a:gd name="T105" fmla="*/ 992 h 1002"/>
                  <a:gd name="T106" fmla="*/ 2080 w 2090"/>
                  <a:gd name="T107" fmla="*/ 786 h 1002"/>
                  <a:gd name="T108" fmla="*/ 2090 w 2090"/>
                  <a:gd name="T109" fmla="*/ 757 h 1002"/>
                  <a:gd name="T110" fmla="*/ 2080 w 2090"/>
                  <a:gd name="T111" fmla="*/ 613 h 1002"/>
                  <a:gd name="T112" fmla="*/ 2090 w 2090"/>
                  <a:gd name="T113" fmla="*/ 497 h 1002"/>
                  <a:gd name="T114" fmla="*/ 2080 w 2090"/>
                  <a:gd name="T115" fmla="*/ 468 h 1002"/>
                  <a:gd name="T116" fmla="*/ 2080 w 2090"/>
                  <a:gd name="T117" fmla="*/ 315 h 1002"/>
                  <a:gd name="T118" fmla="*/ 2090 w 2090"/>
                  <a:gd name="T119" fmla="*/ 286 h 1002"/>
                  <a:gd name="T120" fmla="*/ 2080 w 2090"/>
                  <a:gd name="T121" fmla="*/ 142 h 1002"/>
                  <a:gd name="T122" fmla="*/ 2090 w 2090"/>
                  <a:gd name="T123" fmla="*/ 26 h 10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090" h="1002">
                    <a:moveTo>
                      <a:pt x="2085" y="10"/>
                    </a:moveTo>
                    <a:lnTo>
                      <a:pt x="2009" y="10"/>
                    </a:lnTo>
                    <a:lnTo>
                      <a:pt x="2009" y="0"/>
                    </a:lnTo>
                    <a:lnTo>
                      <a:pt x="2085" y="0"/>
                    </a:lnTo>
                    <a:lnTo>
                      <a:pt x="2085" y="10"/>
                    </a:lnTo>
                    <a:close/>
                    <a:moveTo>
                      <a:pt x="1981" y="10"/>
                    </a:moveTo>
                    <a:lnTo>
                      <a:pt x="1971" y="10"/>
                    </a:lnTo>
                    <a:lnTo>
                      <a:pt x="1971" y="0"/>
                    </a:lnTo>
                    <a:lnTo>
                      <a:pt x="1981" y="0"/>
                    </a:lnTo>
                    <a:lnTo>
                      <a:pt x="1981" y="10"/>
                    </a:lnTo>
                    <a:close/>
                    <a:moveTo>
                      <a:pt x="1943" y="10"/>
                    </a:moveTo>
                    <a:lnTo>
                      <a:pt x="1866" y="10"/>
                    </a:lnTo>
                    <a:lnTo>
                      <a:pt x="1866" y="0"/>
                    </a:lnTo>
                    <a:lnTo>
                      <a:pt x="1943" y="0"/>
                    </a:lnTo>
                    <a:lnTo>
                      <a:pt x="1943" y="10"/>
                    </a:lnTo>
                    <a:close/>
                    <a:moveTo>
                      <a:pt x="1838" y="10"/>
                    </a:moveTo>
                    <a:lnTo>
                      <a:pt x="1829" y="10"/>
                    </a:lnTo>
                    <a:lnTo>
                      <a:pt x="1829" y="0"/>
                    </a:lnTo>
                    <a:lnTo>
                      <a:pt x="1838" y="0"/>
                    </a:lnTo>
                    <a:lnTo>
                      <a:pt x="1838" y="10"/>
                    </a:lnTo>
                    <a:close/>
                    <a:moveTo>
                      <a:pt x="1800" y="10"/>
                    </a:moveTo>
                    <a:lnTo>
                      <a:pt x="1724" y="10"/>
                    </a:lnTo>
                    <a:lnTo>
                      <a:pt x="1724" y="0"/>
                    </a:lnTo>
                    <a:lnTo>
                      <a:pt x="1800" y="0"/>
                    </a:lnTo>
                    <a:lnTo>
                      <a:pt x="1800" y="10"/>
                    </a:lnTo>
                    <a:close/>
                    <a:moveTo>
                      <a:pt x="1695" y="10"/>
                    </a:moveTo>
                    <a:lnTo>
                      <a:pt x="1686" y="10"/>
                    </a:lnTo>
                    <a:lnTo>
                      <a:pt x="1686" y="0"/>
                    </a:lnTo>
                    <a:lnTo>
                      <a:pt x="1695" y="0"/>
                    </a:lnTo>
                    <a:lnTo>
                      <a:pt x="1695" y="10"/>
                    </a:lnTo>
                    <a:close/>
                    <a:moveTo>
                      <a:pt x="1658" y="10"/>
                    </a:moveTo>
                    <a:lnTo>
                      <a:pt x="1582" y="10"/>
                    </a:lnTo>
                    <a:lnTo>
                      <a:pt x="1582" y="0"/>
                    </a:lnTo>
                    <a:lnTo>
                      <a:pt x="1658" y="0"/>
                    </a:lnTo>
                    <a:lnTo>
                      <a:pt x="1658" y="10"/>
                    </a:lnTo>
                    <a:close/>
                    <a:moveTo>
                      <a:pt x="1553" y="10"/>
                    </a:moveTo>
                    <a:lnTo>
                      <a:pt x="1544" y="10"/>
                    </a:lnTo>
                    <a:lnTo>
                      <a:pt x="1544" y="0"/>
                    </a:lnTo>
                    <a:lnTo>
                      <a:pt x="1553" y="0"/>
                    </a:lnTo>
                    <a:lnTo>
                      <a:pt x="1553" y="10"/>
                    </a:lnTo>
                    <a:close/>
                    <a:moveTo>
                      <a:pt x="1515" y="10"/>
                    </a:moveTo>
                    <a:lnTo>
                      <a:pt x="1439" y="10"/>
                    </a:lnTo>
                    <a:lnTo>
                      <a:pt x="1439" y="0"/>
                    </a:lnTo>
                    <a:lnTo>
                      <a:pt x="1515" y="0"/>
                    </a:lnTo>
                    <a:lnTo>
                      <a:pt x="1515" y="10"/>
                    </a:lnTo>
                    <a:close/>
                    <a:moveTo>
                      <a:pt x="1411" y="10"/>
                    </a:moveTo>
                    <a:lnTo>
                      <a:pt x="1401" y="10"/>
                    </a:lnTo>
                    <a:lnTo>
                      <a:pt x="1401" y="0"/>
                    </a:lnTo>
                    <a:lnTo>
                      <a:pt x="1411" y="0"/>
                    </a:lnTo>
                    <a:lnTo>
                      <a:pt x="1411" y="10"/>
                    </a:lnTo>
                    <a:close/>
                    <a:moveTo>
                      <a:pt x="1373" y="10"/>
                    </a:moveTo>
                    <a:lnTo>
                      <a:pt x="1296" y="10"/>
                    </a:lnTo>
                    <a:lnTo>
                      <a:pt x="1296" y="0"/>
                    </a:lnTo>
                    <a:lnTo>
                      <a:pt x="1373" y="0"/>
                    </a:lnTo>
                    <a:lnTo>
                      <a:pt x="1373" y="10"/>
                    </a:lnTo>
                    <a:close/>
                    <a:moveTo>
                      <a:pt x="1268" y="10"/>
                    </a:moveTo>
                    <a:lnTo>
                      <a:pt x="1258" y="10"/>
                    </a:lnTo>
                    <a:lnTo>
                      <a:pt x="1258" y="0"/>
                    </a:lnTo>
                    <a:lnTo>
                      <a:pt x="1268" y="0"/>
                    </a:lnTo>
                    <a:lnTo>
                      <a:pt x="1268" y="10"/>
                    </a:lnTo>
                    <a:close/>
                    <a:moveTo>
                      <a:pt x="1230" y="10"/>
                    </a:moveTo>
                    <a:lnTo>
                      <a:pt x="1154" y="10"/>
                    </a:lnTo>
                    <a:lnTo>
                      <a:pt x="1154" y="0"/>
                    </a:lnTo>
                    <a:lnTo>
                      <a:pt x="1230" y="0"/>
                    </a:lnTo>
                    <a:lnTo>
                      <a:pt x="1230" y="10"/>
                    </a:lnTo>
                    <a:close/>
                    <a:moveTo>
                      <a:pt x="1125" y="10"/>
                    </a:moveTo>
                    <a:lnTo>
                      <a:pt x="1116" y="10"/>
                    </a:lnTo>
                    <a:lnTo>
                      <a:pt x="1116" y="0"/>
                    </a:lnTo>
                    <a:lnTo>
                      <a:pt x="1125" y="0"/>
                    </a:lnTo>
                    <a:lnTo>
                      <a:pt x="1125" y="10"/>
                    </a:lnTo>
                    <a:close/>
                    <a:moveTo>
                      <a:pt x="1087" y="10"/>
                    </a:moveTo>
                    <a:lnTo>
                      <a:pt x="1011" y="10"/>
                    </a:lnTo>
                    <a:lnTo>
                      <a:pt x="1011" y="0"/>
                    </a:lnTo>
                    <a:lnTo>
                      <a:pt x="1087" y="0"/>
                    </a:lnTo>
                    <a:lnTo>
                      <a:pt x="1087" y="10"/>
                    </a:lnTo>
                    <a:close/>
                    <a:moveTo>
                      <a:pt x="983" y="10"/>
                    </a:moveTo>
                    <a:lnTo>
                      <a:pt x="974" y="10"/>
                    </a:lnTo>
                    <a:lnTo>
                      <a:pt x="974" y="0"/>
                    </a:lnTo>
                    <a:lnTo>
                      <a:pt x="983" y="0"/>
                    </a:lnTo>
                    <a:lnTo>
                      <a:pt x="983" y="10"/>
                    </a:lnTo>
                    <a:close/>
                    <a:moveTo>
                      <a:pt x="945" y="10"/>
                    </a:moveTo>
                    <a:lnTo>
                      <a:pt x="869" y="10"/>
                    </a:lnTo>
                    <a:lnTo>
                      <a:pt x="869" y="0"/>
                    </a:lnTo>
                    <a:lnTo>
                      <a:pt x="945" y="0"/>
                    </a:lnTo>
                    <a:lnTo>
                      <a:pt x="945" y="10"/>
                    </a:lnTo>
                    <a:close/>
                    <a:moveTo>
                      <a:pt x="840" y="10"/>
                    </a:moveTo>
                    <a:lnTo>
                      <a:pt x="831" y="10"/>
                    </a:lnTo>
                    <a:lnTo>
                      <a:pt x="831" y="0"/>
                    </a:lnTo>
                    <a:lnTo>
                      <a:pt x="840" y="0"/>
                    </a:lnTo>
                    <a:lnTo>
                      <a:pt x="840" y="10"/>
                    </a:lnTo>
                    <a:close/>
                    <a:moveTo>
                      <a:pt x="802" y="10"/>
                    </a:moveTo>
                    <a:lnTo>
                      <a:pt x="726" y="10"/>
                    </a:lnTo>
                    <a:lnTo>
                      <a:pt x="726" y="0"/>
                    </a:lnTo>
                    <a:lnTo>
                      <a:pt x="802" y="0"/>
                    </a:lnTo>
                    <a:lnTo>
                      <a:pt x="802" y="10"/>
                    </a:lnTo>
                    <a:close/>
                    <a:moveTo>
                      <a:pt x="698" y="10"/>
                    </a:moveTo>
                    <a:lnTo>
                      <a:pt x="688" y="10"/>
                    </a:lnTo>
                    <a:lnTo>
                      <a:pt x="688" y="0"/>
                    </a:lnTo>
                    <a:lnTo>
                      <a:pt x="698" y="0"/>
                    </a:lnTo>
                    <a:lnTo>
                      <a:pt x="698" y="10"/>
                    </a:lnTo>
                    <a:close/>
                    <a:moveTo>
                      <a:pt x="660" y="10"/>
                    </a:moveTo>
                    <a:lnTo>
                      <a:pt x="584" y="10"/>
                    </a:lnTo>
                    <a:lnTo>
                      <a:pt x="584" y="0"/>
                    </a:lnTo>
                    <a:lnTo>
                      <a:pt x="660" y="0"/>
                    </a:lnTo>
                    <a:lnTo>
                      <a:pt x="660" y="10"/>
                    </a:lnTo>
                    <a:close/>
                    <a:moveTo>
                      <a:pt x="555" y="10"/>
                    </a:moveTo>
                    <a:lnTo>
                      <a:pt x="546" y="10"/>
                    </a:lnTo>
                    <a:lnTo>
                      <a:pt x="546" y="0"/>
                    </a:lnTo>
                    <a:lnTo>
                      <a:pt x="555" y="0"/>
                    </a:lnTo>
                    <a:lnTo>
                      <a:pt x="555" y="10"/>
                    </a:lnTo>
                    <a:close/>
                    <a:moveTo>
                      <a:pt x="517" y="10"/>
                    </a:moveTo>
                    <a:lnTo>
                      <a:pt x="441" y="10"/>
                    </a:lnTo>
                    <a:lnTo>
                      <a:pt x="441" y="0"/>
                    </a:lnTo>
                    <a:lnTo>
                      <a:pt x="517" y="0"/>
                    </a:lnTo>
                    <a:lnTo>
                      <a:pt x="517" y="10"/>
                    </a:lnTo>
                    <a:close/>
                    <a:moveTo>
                      <a:pt x="413" y="10"/>
                    </a:moveTo>
                    <a:lnTo>
                      <a:pt x="403" y="10"/>
                    </a:lnTo>
                    <a:lnTo>
                      <a:pt x="403" y="0"/>
                    </a:lnTo>
                    <a:lnTo>
                      <a:pt x="413" y="0"/>
                    </a:lnTo>
                    <a:lnTo>
                      <a:pt x="413" y="10"/>
                    </a:lnTo>
                    <a:close/>
                    <a:moveTo>
                      <a:pt x="375" y="10"/>
                    </a:moveTo>
                    <a:lnTo>
                      <a:pt x="299" y="10"/>
                    </a:lnTo>
                    <a:lnTo>
                      <a:pt x="299" y="0"/>
                    </a:lnTo>
                    <a:lnTo>
                      <a:pt x="375" y="0"/>
                    </a:lnTo>
                    <a:lnTo>
                      <a:pt x="375" y="10"/>
                    </a:lnTo>
                    <a:close/>
                    <a:moveTo>
                      <a:pt x="270" y="10"/>
                    </a:moveTo>
                    <a:lnTo>
                      <a:pt x="261" y="10"/>
                    </a:lnTo>
                    <a:lnTo>
                      <a:pt x="261" y="0"/>
                    </a:lnTo>
                    <a:lnTo>
                      <a:pt x="270" y="0"/>
                    </a:lnTo>
                    <a:lnTo>
                      <a:pt x="270" y="10"/>
                    </a:lnTo>
                    <a:close/>
                    <a:moveTo>
                      <a:pt x="232" y="10"/>
                    </a:moveTo>
                    <a:lnTo>
                      <a:pt x="156" y="10"/>
                    </a:lnTo>
                    <a:lnTo>
                      <a:pt x="156" y="0"/>
                    </a:lnTo>
                    <a:lnTo>
                      <a:pt x="232" y="0"/>
                    </a:lnTo>
                    <a:lnTo>
                      <a:pt x="232" y="10"/>
                    </a:lnTo>
                    <a:close/>
                    <a:moveTo>
                      <a:pt x="128" y="10"/>
                    </a:moveTo>
                    <a:lnTo>
                      <a:pt x="118" y="10"/>
                    </a:lnTo>
                    <a:lnTo>
                      <a:pt x="118" y="0"/>
                    </a:lnTo>
                    <a:lnTo>
                      <a:pt x="128" y="0"/>
                    </a:lnTo>
                    <a:lnTo>
                      <a:pt x="128" y="10"/>
                    </a:lnTo>
                    <a:close/>
                    <a:moveTo>
                      <a:pt x="90" y="10"/>
                    </a:moveTo>
                    <a:lnTo>
                      <a:pt x="14" y="10"/>
                    </a:lnTo>
                    <a:lnTo>
                      <a:pt x="14" y="0"/>
                    </a:lnTo>
                    <a:lnTo>
                      <a:pt x="90" y="0"/>
                    </a:lnTo>
                    <a:lnTo>
                      <a:pt x="90" y="10"/>
                    </a:lnTo>
                    <a:close/>
                    <a:moveTo>
                      <a:pt x="10" y="25"/>
                    </a:moveTo>
                    <a:lnTo>
                      <a:pt x="10" y="35"/>
                    </a:lnTo>
                    <a:lnTo>
                      <a:pt x="0" y="35"/>
                    </a:lnTo>
                    <a:lnTo>
                      <a:pt x="0" y="25"/>
                    </a:lnTo>
                    <a:lnTo>
                      <a:pt x="10" y="25"/>
                    </a:lnTo>
                    <a:close/>
                    <a:moveTo>
                      <a:pt x="10" y="64"/>
                    </a:moveTo>
                    <a:lnTo>
                      <a:pt x="10" y="140"/>
                    </a:lnTo>
                    <a:lnTo>
                      <a:pt x="0" y="140"/>
                    </a:lnTo>
                    <a:lnTo>
                      <a:pt x="0" y="64"/>
                    </a:lnTo>
                    <a:lnTo>
                      <a:pt x="10" y="64"/>
                    </a:lnTo>
                    <a:close/>
                    <a:moveTo>
                      <a:pt x="10" y="169"/>
                    </a:moveTo>
                    <a:lnTo>
                      <a:pt x="10" y="179"/>
                    </a:lnTo>
                    <a:lnTo>
                      <a:pt x="0" y="179"/>
                    </a:lnTo>
                    <a:lnTo>
                      <a:pt x="0" y="169"/>
                    </a:lnTo>
                    <a:lnTo>
                      <a:pt x="10" y="169"/>
                    </a:lnTo>
                    <a:close/>
                    <a:moveTo>
                      <a:pt x="10" y="208"/>
                    </a:moveTo>
                    <a:lnTo>
                      <a:pt x="10" y="285"/>
                    </a:lnTo>
                    <a:lnTo>
                      <a:pt x="0" y="285"/>
                    </a:lnTo>
                    <a:lnTo>
                      <a:pt x="0" y="208"/>
                    </a:lnTo>
                    <a:lnTo>
                      <a:pt x="10" y="208"/>
                    </a:lnTo>
                    <a:close/>
                    <a:moveTo>
                      <a:pt x="10" y="313"/>
                    </a:moveTo>
                    <a:lnTo>
                      <a:pt x="10" y="323"/>
                    </a:lnTo>
                    <a:lnTo>
                      <a:pt x="0" y="323"/>
                    </a:lnTo>
                    <a:lnTo>
                      <a:pt x="0" y="313"/>
                    </a:lnTo>
                    <a:lnTo>
                      <a:pt x="10" y="313"/>
                    </a:lnTo>
                    <a:close/>
                    <a:moveTo>
                      <a:pt x="10" y="352"/>
                    </a:moveTo>
                    <a:lnTo>
                      <a:pt x="10" y="429"/>
                    </a:lnTo>
                    <a:lnTo>
                      <a:pt x="0" y="429"/>
                    </a:lnTo>
                    <a:lnTo>
                      <a:pt x="0" y="352"/>
                    </a:lnTo>
                    <a:lnTo>
                      <a:pt x="10" y="352"/>
                    </a:lnTo>
                    <a:close/>
                    <a:moveTo>
                      <a:pt x="10" y="458"/>
                    </a:moveTo>
                    <a:lnTo>
                      <a:pt x="10" y="468"/>
                    </a:lnTo>
                    <a:lnTo>
                      <a:pt x="0" y="468"/>
                    </a:lnTo>
                    <a:lnTo>
                      <a:pt x="0" y="458"/>
                    </a:lnTo>
                    <a:lnTo>
                      <a:pt x="10" y="458"/>
                    </a:lnTo>
                    <a:close/>
                    <a:moveTo>
                      <a:pt x="10" y="497"/>
                    </a:moveTo>
                    <a:lnTo>
                      <a:pt x="10" y="573"/>
                    </a:lnTo>
                    <a:lnTo>
                      <a:pt x="0" y="573"/>
                    </a:lnTo>
                    <a:lnTo>
                      <a:pt x="0" y="497"/>
                    </a:lnTo>
                    <a:lnTo>
                      <a:pt x="10" y="497"/>
                    </a:lnTo>
                    <a:close/>
                    <a:moveTo>
                      <a:pt x="10" y="602"/>
                    </a:moveTo>
                    <a:lnTo>
                      <a:pt x="10" y="612"/>
                    </a:lnTo>
                    <a:lnTo>
                      <a:pt x="0" y="612"/>
                    </a:lnTo>
                    <a:lnTo>
                      <a:pt x="0" y="602"/>
                    </a:lnTo>
                    <a:lnTo>
                      <a:pt x="10" y="602"/>
                    </a:lnTo>
                    <a:close/>
                    <a:moveTo>
                      <a:pt x="10" y="641"/>
                    </a:moveTo>
                    <a:lnTo>
                      <a:pt x="10" y="718"/>
                    </a:lnTo>
                    <a:lnTo>
                      <a:pt x="0" y="718"/>
                    </a:lnTo>
                    <a:lnTo>
                      <a:pt x="0" y="641"/>
                    </a:lnTo>
                    <a:lnTo>
                      <a:pt x="10" y="641"/>
                    </a:lnTo>
                    <a:close/>
                    <a:moveTo>
                      <a:pt x="10" y="746"/>
                    </a:moveTo>
                    <a:lnTo>
                      <a:pt x="10" y="756"/>
                    </a:lnTo>
                    <a:lnTo>
                      <a:pt x="0" y="756"/>
                    </a:lnTo>
                    <a:lnTo>
                      <a:pt x="0" y="746"/>
                    </a:lnTo>
                    <a:lnTo>
                      <a:pt x="10" y="746"/>
                    </a:lnTo>
                    <a:close/>
                    <a:moveTo>
                      <a:pt x="10" y="785"/>
                    </a:moveTo>
                    <a:lnTo>
                      <a:pt x="10" y="862"/>
                    </a:lnTo>
                    <a:lnTo>
                      <a:pt x="0" y="862"/>
                    </a:lnTo>
                    <a:lnTo>
                      <a:pt x="0" y="785"/>
                    </a:lnTo>
                    <a:lnTo>
                      <a:pt x="10" y="785"/>
                    </a:lnTo>
                    <a:close/>
                    <a:moveTo>
                      <a:pt x="10" y="891"/>
                    </a:moveTo>
                    <a:lnTo>
                      <a:pt x="10" y="900"/>
                    </a:lnTo>
                    <a:lnTo>
                      <a:pt x="0" y="900"/>
                    </a:lnTo>
                    <a:lnTo>
                      <a:pt x="0" y="891"/>
                    </a:lnTo>
                    <a:lnTo>
                      <a:pt x="10" y="891"/>
                    </a:lnTo>
                    <a:close/>
                    <a:moveTo>
                      <a:pt x="10" y="929"/>
                    </a:moveTo>
                    <a:lnTo>
                      <a:pt x="10" y="997"/>
                    </a:lnTo>
                    <a:lnTo>
                      <a:pt x="5" y="992"/>
                    </a:lnTo>
                    <a:lnTo>
                      <a:pt x="14" y="992"/>
                    </a:lnTo>
                    <a:lnTo>
                      <a:pt x="14" y="1002"/>
                    </a:lnTo>
                    <a:lnTo>
                      <a:pt x="0" y="1002"/>
                    </a:lnTo>
                    <a:lnTo>
                      <a:pt x="0" y="929"/>
                    </a:lnTo>
                    <a:lnTo>
                      <a:pt x="10" y="929"/>
                    </a:lnTo>
                    <a:close/>
                    <a:moveTo>
                      <a:pt x="42" y="992"/>
                    </a:moveTo>
                    <a:lnTo>
                      <a:pt x="52" y="992"/>
                    </a:lnTo>
                    <a:lnTo>
                      <a:pt x="52" y="1002"/>
                    </a:lnTo>
                    <a:lnTo>
                      <a:pt x="42" y="1002"/>
                    </a:lnTo>
                    <a:lnTo>
                      <a:pt x="42" y="992"/>
                    </a:lnTo>
                    <a:close/>
                    <a:moveTo>
                      <a:pt x="80" y="992"/>
                    </a:moveTo>
                    <a:lnTo>
                      <a:pt x="156" y="992"/>
                    </a:lnTo>
                    <a:lnTo>
                      <a:pt x="156" y="1002"/>
                    </a:lnTo>
                    <a:lnTo>
                      <a:pt x="80" y="1002"/>
                    </a:lnTo>
                    <a:lnTo>
                      <a:pt x="80" y="992"/>
                    </a:lnTo>
                    <a:close/>
                    <a:moveTo>
                      <a:pt x="185" y="992"/>
                    </a:moveTo>
                    <a:lnTo>
                      <a:pt x="194" y="992"/>
                    </a:lnTo>
                    <a:lnTo>
                      <a:pt x="194" y="1002"/>
                    </a:lnTo>
                    <a:lnTo>
                      <a:pt x="185" y="1002"/>
                    </a:lnTo>
                    <a:lnTo>
                      <a:pt x="185" y="992"/>
                    </a:lnTo>
                    <a:close/>
                    <a:moveTo>
                      <a:pt x="223" y="992"/>
                    </a:moveTo>
                    <a:lnTo>
                      <a:pt x="299" y="992"/>
                    </a:lnTo>
                    <a:lnTo>
                      <a:pt x="299" y="1002"/>
                    </a:lnTo>
                    <a:lnTo>
                      <a:pt x="223" y="1002"/>
                    </a:lnTo>
                    <a:lnTo>
                      <a:pt x="223" y="992"/>
                    </a:lnTo>
                    <a:close/>
                    <a:moveTo>
                      <a:pt x="327" y="992"/>
                    </a:moveTo>
                    <a:lnTo>
                      <a:pt x="337" y="992"/>
                    </a:lnTo>
                    <a:lnTo>
                      <a:pt x="337" y="1002"/>
                    </a:lnTo>
                    <a:lnTo>
                      <a:pt x="327" y="1002"/>
                    </a:lnTo>
                    <a:lnTo>
                      <a:pt x="327" y="992"/>
                    </a:lnTo>
                    <a:close/>
                    <a:moveTo>
                      <a:pt x="365" y="992"/>
                    </a:moveTo>
                    <a:lnTo>
                      <a:pt x="441" y="992"/>
                    </a:lnTo>
                    <a:lnTo>
                      <a:pt x="441" y="1002"/>
                    </a:lnTo>
                    <a:lnTo>
                      <a:pt x="365" y="1002"/>
                    </a:lnTo>
                    <a:lnTo>
                      <a:pt x="365" y="992"/>
                    </a:lnTo>
                    <a:close/>
                    <a:moveTo>
                      <a:pt x="470" y="992"/>
                    </a:moveTo>
                    <a:lnTo>
                      <a:pt x="479" y="992"/>
                    </a:lnTo>
                    <a:lnTo>
                      <a:pt x="479" y="1002"/>
                    </a:lnTo>
                    <a:lnTo>
                      <a:pt x="470" y="1002"/>
                    </a:lnTo>
                    <a:lnTo>
                      <a:pt x="470" y="992"/>
                    </a:lnTo>
                    <a:close/>
                    <a:moveTo>
                      <a:pt x="508" y="992"/>
                    </a:moveTo>
                    <a:lnTo>
                      <a:pt x="584" y="992"/>
                    </a:lnTo>
                    <a:lnTo>
                      <a:pt x="584" y="1002"/>
                    </a:lnTo>
                    <a:lnTo>
                      <a:pt x="508" y="1002"/>
                    </a:lnTo>
                    <a:lnTo>
                      <a:pt x="508" y="992"/>
                    </a:lnTo>
                    <a:close/>
                    <a:moveTo>
                      <a:pt x="612" y="992"/>
                    </a:moveTo>
                    <a:lnTo>
                      <a:pt x="622" y="992"/>
                    </a:lnTo>
                    <a:lnTo>
                      <a:pt x="622" y="1002"/>
                    </a:lnTo>
                    <a:lnTo>
                      <a:pt x="612" y="1002"/>
                    </a:lnTo>
                    <a:lnTo>
                      <a:pt x="612" y="992"/>
                    </a:lnTo>
                    <a:close/>
                    <a:moveTo>
                      <a:pt x="650" y="992"/>
                    </a:moveTo>
                    <a:lnTo>
                      <a:pt x="726" y="992"/>
                    </a:lnTo>
                    <a:lnTo>
                      <a:pt x="726" y="1002"/>
                    </a:lnTo>
                    <a:lnTo>
                      <a:pt x="650" y="1002"/>
                    </a:lnTo>
                    <a:lnTo>
                      <a:pt x="650" y="992"/>
                    </a:lnTo>
                    <a:close/>
                    <a:moveTo>
                      <a:pt x="755" y="992"/>
                    </a:moveTo>
                    <a:lnTo>
                      <a:pt x="764" y="992"/>
                    </a:lnTo>
                    <a:lnTo>
                      <a:pt x="764" y="1002"/>
                    </a:lnTo>
                    <a:lnTo>
                      <a:pt x="755" y="1002"/>
                    </a:lnTo>
                    <a:lnTo>
                      <a:pt x="755" y="992"/>
                    </a:lnTo>
                    <a:close/>
                    <a:moveTo>
                      <a:pt x="793" y="992"/>
                    </a:moveTo>
                    <a:lnTo>
                      <a:pt x="869" y="992"/>
                    </a:lnTo>
                    <a:lnTo>
                      <a:pt x="869" y="1002"/>
                    </a:lnTo>
                    <a:lnTo>
                      <a:pt x="793" y="1002"/>
                    </a:lnTo>
                    <a:lnTo>
                      <a:pt x="793" y="992"/>
                    </a:lnTo>
                    <a:close/>
                    <a:moveTo>
                      <a:pt x="897" y="992"/>
                    </a:moveTo>
                    <a:lnTo>
                      <a:pt x="907" y="992"/>
                    </a:lnTo>
                    <a:lnTo>
                      <a:pt x="907" y="1002"/>
                    </a:lnTo>
                    <a:lnTo>
                      <a:pt x="897" y="1002"/>
                    </a:lnTo>
                    <a:lnTo>
                      <a:pt x="897" y="992"/>
                    </a:lnTo>
                    <a:close/>
                    <a:moveTo>
                      <a:pt x="935" y="992"/>
                    </a:moveTo>
                    <a:lnTo>
                      <a:pt x="1011" y="992"/>
                    </a:lnTo>
                    <a:lnTo>
                      <a:pt x="1011" y="1002"/>
                    </a:lnTo>
                    <a:lnTo>
                      <a:pt x="935" y="1002"/>
                    </a:lnTo>
                    <a:lnTo>
                      <a:pt x="935" y="992"/>
                    </a:lnTo>
                    <a:close/>
                    <a:moveTo>
                      <a:pt x="1040" y="992"/>
                    </a:moveTo>
                    <a:lnTo>
                      <a:pt x="1049" y="992"/>
                    </a:lnTo>
                    <a:lnTo>
                      <a:pt x="1049" y="1002"/>
                    </a:lnTo>
                    <a:lnTo>
                      <a:pt x="1040" y="1002"/>
                    </a:lnTo>
                    <a:lnTo>
                      <a:pt x="1040" y="992"/>
                    </a:lnTo>
                    <a:close/>
                    <a:moveTo>
                      <a:pt x="1078" y="992"/>
                    </a:moveTo>
                    <a:lnTo>
                      <a:pt x="1154" y="992"/>
                    </a:lnTo>
                    <a:lnTo>
                      <a:pt x="1154" y="1002"/>
                    </a:lnTo>
                    <a:lnTo>
                      <a:pt x="1078" y="1002"/>
                    </a:lnTo>
                    <a:lnTo>
                      <a:pt x="1078" y="992"/>
                    </a:lnTo>
                    <a:close/>
                    <a:moveTo>
                      <a:pt x="1182" y="992"/>
                    </a:moveTo>
                    <a:lnTo>
                      <a:pt x="1192" y="992"/>
                    </a:lnTo>
                    <a:lnTo>
                      <a:pt x="1192" y="1002"/>
                    </a:lnTo>
                    <a:lnTo>
                      <a:pt x="1182" y="1002"/>
                    </a:lnTo>
                    <a:lnTo>
                      <a:pt x="1182" y="992"/>
                    </a:lnTo>
                    <a:close/>
                    <a:moveTo>
                      <a:pt x="1220" y="992"/>
                    </a:moveTo>
                    <a:lnTo>
                      <a:pt x="1296" y="992"/>
                    </a:lnTo>
                    <a:lnTo>
                      <a:pt x="1296" y="1002"/>
                    </a:lnTo>
                    <a:lnTo>
                      <a:pt x="1220" y="1002"/>
                    </a:lnTo>
                    <a:lnTo>
                      <a:pt x="1220" y="992"/>
                    </a:lnTo>
                    <a:close/>
                    <a:moveTo>
                      <a:pt x="1325" y="992"/>
                    </a:moveTo>
                    <a:lnTo>
                      <a:pt x="1334" y="992"/>
                    </a:lnTo>
                    <a:lnTo>
                      <a:pt x="1334" y="1002"/>
                    </a:lnTo>
                    <a:lnTo>
                      <a:pt x="1325" y="1002"/>
                    </a:lnTo>
                    <a:lnTo>
                      <a:pt x="1325" y="992"/>
                    </a:lnTo>
                    <a:close/>
                    <a:moveTo>
                      <a:pt x="1363" y="992"/>
                    </a:moveTo>
                    <a:lnTo>
                      <a:pt x="1439" y="992"/>
                    </a:lnTo>
                    <a:lnTo>
                      <a:pt x="1439" y="1002"/>
                    </a:lnTo>
                    <a:lnTo>
                      <a:pt x="1363" y="1002"/>
                    </a:lnTo>
                    <a:lnTo>
                      <a:pt x="1363" y="992"/>
                    </a:lnTo>
                    <a:close/>
                    <a:moveTo>
                      <a:pt x="1467" y="992"/>
                    </a:moveTo>
                    <a:lnTo>
                      <a:pt x="1477" y="992"/>
                    </a:lnTo>
                    <a:lnTo>
                      <a:pt x="1477" y="1002"/>
                    </a:lnTo>
                    <a:lnTo>
                      <a:pt x="1467" y="1002"/>
                    </a:lnTo>
                    <a:lnTo>
                      <a:pt x="1467" y="992"/>
                    </a:lnTo>
                    <a:close/>
                    <a:moveTo>
                      <a:pt x="1506" y="992"/>
                    </a:moveTo>
                    <a:lnTo>
                      <a:pt x="1582" y="992"/>
                    </a:lnTo>
                    <a:lnTo>
                      <a:pt x="1582" y="1002"/>
                    </a:lnTo>
                    <a:lnTo>
                      <a:pt x="1506" y="1002"/>
                    </a:lnTo>
                    <a:lnTo>
                      <a:pt x="1506" y="992"/>
                    </a:lnTo>
                    <a:close/>
                    <a:moveTo>
                      <a:pt x="1610" y="992"/>
                    </a:moveTo>
                    <a:lnTo>
                      <a:pt x="1620" y="992"/>
                    </a:lnTo>
                    <a:lnTo>
                      <a:pt x="1620" y="1002"/>
                    </a:lnTo>
                    <a:lnTo>
                      <a:pt x="1610" y="1002"/>
                    </a:lnTo>
                    <a:lnTo>
                      <a:pt x="1610" y="992"/>
                    </a:lnTo>
                    <a:close/>
                    <a:moveTo>
                      <a:pt x="1648" y="992"/>
                    </a:moveTo>
                    <a:lnTo>
                      <a:pt x="1724" y="992"/>
                    </a:lnTo>
                    <a:lnTo>
                      <a:pt x="1724" y="1002"/>
                    </a:lnTo>
                    <a:lnTo>
                      <a:pt x="1648" y="1002"/>
                    </a:lnTo>
                    <a:lnTo>
                      <a:pt x="1648" y="992"/>
                    </a:lnTo>
                    <a:close/>
                    <a:moveTo>
                      <a:pt x="1753" y="992"/>
                    </a:moveTo>
                    <a:lnTo>
                      <a:pt x="1762" y="992"/>
                    </a:lnTo>
                    <a:lnTo>
                      <a:pt x="1762" y="1002"/>
                    </a:lnTo>
                    <a:lnTo>
                      <a:pt x="1753" y="1002"/>
                    </a:lnTo>
                    <a:lnTo>
                      <a:pt x="1753" y="992"/>
                    </a:lnTo>
                    <a:close/>
                    <a:moveTo>
                      <a:pt x="1791" y="992"/>
                    </a:moveTo>
                    <a:lnTo>
                      <a:pt x="1866" y="992"/>
                    </a:lnTo>
                    <a:lnTo>
                      <a:pt x="1866" y="1002"/>
                    </a:lnTo>
                    <a:lnTo>
                      <a:pt x="1791" y="1002"/>
                    </a:lnTo>
                    <a:lnTo>
                      <a:pt x="1791" y="992"/>
                    </a:lnTo>
                    <a:close/>
                    <a:moveTo>
                      <a:pt x="1895" y="992"/>
                    </a:moveTo>
                    <a:lnTo>
                      <a:pt x="1904" y="992"/>
                    </a:lnTo>
                    <a:lnTo>
                      <a:pt x="1904" y="1002"/>
                    </a:lnTo>
                    <a:lnTo>
                      <a:pt x="1895" y="1002"/>
                    </a:lnTo>
                    <a:lnTo>
                      <a:pt x="1895" y="992"/>
                    </a:lnTo>
                    <a:close/>
                    <a:moveTo>
                      <a:pt x="1933" y="992"/>
                    </a:moveTo>
                    <a:lnTo>
                      <a:pt x="2009" y="992"/>
                    </a:lnTo>
                    <a:lnTo>
                      <a:pt x="2009" y="1002"/>
                    </a:lnTo>
                    <a:lnTo>
                      <a:pt x="1933" y="1002"/>
                    </a:lnTo>
                    <a:lnTo>
                      <a:pt x="1933" y="992"/>
                    </a:lnTo>
                    <a:close/>
                    <a:moveTo>
                      <a:pt x="2037" y="992"/>
                    </a:moveTo>
                    <a:lnTo>
                      <a:pt x="2047" y="992"/>
                    </a:lnTo>
                    <a:lnTo>
                      <a:pt x="2047" y="1002"/>
                    </a:lnTo>
                    <a:lnTo>
                      <a:pt x="2037" y="1002"/>
                    </a:lnTo>
                    <a:lnTo>
                      <a:pt x="2037" y="992"/>
                    </a:lnTo>
                    <a:close/>
                    <a:moveTo>
                      <a:pt x="2076" y="992"/>
                    </a:moveTo>
                    <a:lnTo>
                      <a:pt x="2085" y="992"/>
                    </a:lnTo>
                    <a:lnTo>
                      <a:pt x="2080" y="997"/>
                    </a:lnTo>
                    <a:lnTo>
                      <a:pt x="2080" y="930"/>
                    </a:lnTo>
                    <a:lnTo>
                      <a:pt x="2090" y="930"/>
                    </a:lnTo>
                    <a:lnTo>
                      <a:pt x="2090" y="1002"/>
                    </a:lnTo>
                    <a:lnTo>
                      <a:pt x="2076" y="1002"/>
                    </a:lnTo>
                    <a:lnTo>
                      <a:pt x="2076" y="992"/>
                    </a:lnTo>
                    <a:close/>
                    <a:moveTo>
                      <a:pt x="2080" y="901"/>
                    </a:moveTo>
                    <a:lnTo>
                      <a:pt x="2080" y="892"/>
                    </a:lnTo>
                    <a:lnTo>
                      <a:pt x="2090" y="892"/>
                    </a:lnTo>
                    <a:lnTo>
                      <a:pt x="2090" y="901"/>
                    </a:lnTo>
                    <a:lnTo>
                      <a:pt x="2080" y="901"/>
                    </a:lnTo>
                    <a:close/>
                    <a:moveTo>
                      <a:pt x="2080" y="863"/>
                    </a:moveTo>
                    <a:lnTo>
                      <a:pt x="2080" y="786"/>
                    </a:lnTo>
                    <a:lnTo>
                      <a:pt x="2090" y="786"/>
                    </a:lnTo>
                    <a:lnTo>
                      <a:pt x="2090" y="863"/>
                    </a:lnTo>
                    <a:lnTo>
                      <a:pt x="2080" y="863"/>
                    </a:lnTo>
                    <a:close/>
                    <a:moveTo>
                      <a:pt x="2080" y="757"/>
                    </a:moveTo>
                    <a:lnTo>
                      <a:pt x="2080" y="748"/>
                    </a:lnTo>
                    <a:lnTo>
                      <a:pt x="2090" y="748"/>
                    </a:lnTo>
                    <a:lnTo>
                      <a:pt x="2090" y="757"/>
                    </a:lnTo>
                    <a:lnTo>
                      <a:pt x="2080" y="757"/>
                    </a:lnTo>
                    <a:close/>
                    <a:moveTo>
                      <a:pt x="2080" y="719"/>
                    </a:moveTo>
                    <a:lnTo>
                      <a:pt x="2080" y="642"/>
                    </a:lnTo>
                    <a:lnTo>
                      <a:pt x="2090" y="642"/>
                    </a:lnTo>
                    <a:lnTo>
                      <a:pt x="2090" y="719"/>
                    </a:lnTo>
                    <a:lnTo>
                      <a:pt x="2080" y="719"/>
                    </a:lnTo>
                    <a:close/>
                    <a:moveTo>
                      <a:pt x="2080" y="613"/>
                    </a:moveTo>
                    <a:lnTo>
                      <a:pt x="2080" y="603"/>
                    </a:lnTo>
                    <a:lnTo>
                      <a:pt x="2090" y="603"/>
                    </a:lnTo>
                    <a:lnTo>
                      <a:pt x="2090" y="613"/>
                    </a:lnTo>
                    <a:lnTo>
                      <a:pt x="2080" y="613"/>
                    </a:lnTo>
                    <a:close/>
                    <a:moveTo>
                      <a:pt x="2080" y="574"/>
                    </a:moveTo>
                    <a:lnTo>
                      <a:pt x="2080" y="497"/>
                    </a:lnTo>
                    <a:lnTo>
                      <a:pt x="2090" y="497"/>
                    </a:lnTo>
                    <a:lnTo>
                      <a:pt x="2090" y="574"/>
                    </a:lnTo>
                    <a:lnTo>
                      <a:pt x="2080" y="574"/>
                    </a:lnTo>
                    <a:close/>
                    <a:moveTo>
                      <a:pt x="2080" y="468"/>
                    </a:moveTo>
                    <a:lnTo>
                      <a:pt x="2080" y="459"/>
                    </a:lnTo>
                    <a:lnTo>
                      <a:pt x="2090" y="459"/>
                    </a:lnTo>
                    <a:lnTo>
                      <a:pt x="2090" y="468"/>
                    </a:lnTo>
                    <a:lnTo>
                      <a:pt x="2080" y="468"/>
                    </a:lnTo>
                    <a:close/>
                    <a:moveTo>
                      <a:pt x="2080" y="430"/>
                    </a:moveTo>
                    <a:lnTo>
                      <a:pt x="2080" y="353"/>
                    </a:lnTo>
                    <a:lnTo>
                      <a:pt x="2090" y="353"/>
                    </a:lnTo>
                    <a:lnTo>
                      <a:pt x="2090" y="430"/>
                    </a:lnTo>
                    <a:lnTo>
                      <a:pt x="2080" y="430"/>
                    </a:lnTo>
                    <a:close/>
                    <a:moveTo>
                      <a:pt x="2080" y="324"/>
                    </a:moveTo>
                    <a:lnTo>
                      <a:pt x="2080" y="315"/>
                    </a:lnTo>
                    <a:lnTo>
                      <a:pt x="2090" y="315"/>
                    </a:lnTo>
                    <a:lnTo>
                      <a:pt x="2090" y="324"/>
                    </a:lnTo>
                    <a:lnTo>
                      <a:pt x="2080" y="324"/>
                    </a:lnTo>
                    <a:close/>
                    <a:moveTo>
                      <a:pt x="2080" y="286"/>
                    </a:moveTo>
                    <a:lnTo>
                      <a:pt x="2080" y="209"/>
                    </a:lnTo>
                    <a:lnTo>
                      <a:pt x="2090" y="209"/>
                    </a:lnTo>
                    <a:lnTo>
                      <a:pt x="2090" y="286"/>
                    </a:lnTo>
                    <a:lnTo>
                      <a:pt x="2080" y="286"/>
                    </a:lnTo>
                    <a:close/>
                    <a:moveTo>
                      <a:pt x="2080" y="180"/>
                    </a:moveTo>
                    <a:lnTo>
                      <a:pt x="2080" y="170"/>
                    </a:lnTo>
                    <a:lnTo>
                      <a:pt x="2090" y="170"/>
                    </a:lnTo>
                    <a:lnTo>
                      <a:pt x="2090" y="180"/>
                    </a:lnTo>
                    <a:lnTo>
                      <a:pt x="2080" y="180"/>
                    </a:lnTo>
                    <a:close/>
                    <a:moveTo>
                      <a:pt x="2080" y="142"/>
                    </a:moveTo>
                    <a:lnTo>
                      <a:pt x="2080" y="65"/>
                    </a:lnTo>
                    <a:lnTo>
                      <a:pt x="2090" y="65"/>
                    </a:lnTo>
                    <a:lnTo>
                      <a:pt x="2090" y="142"/>
                    </a:lnTo>
                    <a:lnTo>
                      <a:pt x="2080" y="142"/>
                    </a:lnTo>
                    <a:close/>
                    <a:moveTo>
                      <a:pt x="2080" y="36"/>
                    </a:moveTo>
                    <a:lnTo>
                      <a:pt x="2080" y="26"/>
                    </a:lnTo>
                    <a:lnTo>
                      <a:pt x="2090" y="26"/>
                    </a:lnTo>
                    <a:lnTo>
                      <a:pt x="2090" y="36"/>
                    </a:lnTo>
                    <a:lnTo>
                      <a:pt x="2080" y="36"/>
                    </a:lnTo>
                    <a:close/>
                  </a:path>
                </a:pathLst>
              </a:custGeom>
              <a:solidFill>
                <a:srgbClr val="000000"/>
              </a:solidFill>
              <a:ln w="11113" cap="flat">
                <a:solidFill>
                  <a:srgbClr val="000000"/>
                </a:solidFill>
                <a:prstDash val="solid"/>
                <a:bevel/>
                <a:headEnd/>
                <a:tailEnd/>
              </a:ln>
            </p:spPr>
            <p:txBody>
              <a:bodyPr/>
              <a:lstStyle/>
              <a:p>
                <a:endParaRPr lang="zh-CN" altLang="en-US" sz="2000" b="1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44" name="Line 43">
                <a:extLst>
                  <a:ext uri="{FF2B5EF4-FFF2-40B4-BE49-F238E27FC236}">
                    <a16:creationId xmlns:a16="http://schemas.microsoft.com/office/drawing/2014/main" id="{F4699A2A-9260-8852-0F7C-6A25191BE5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" y="2333"/>
                <a:ext cx="810" cy="0"/>
              </a:xfrm>
              <a:prstGeom prst="line">
                <a:avLst/>
              </a:prstGeom>
              <a:noFill/>
              <a:ln w="222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 b="1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45" name="Line 45">
                <a:extLst>
                  <a:ext uri="{FF2B5EF4-FFF2-40B4-BE49-F238E27FC236}">
                    <a16:creationId xmlns:a16="http://schemas.microsoft.com/office/drawing/2014/main" id="{B91A773E-B18B-D266-CD8B-31A4C12CD1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34" y="2482"/>
                <a:ext cx="284" cy="0"/>
              </a:xfrm>
              <a:prstGeom prst="line">
                <a:avLst/>
              </a:prstGeom>
              <a:noFill/>
              <a:ln w="222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 b="1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46" name="Line 48">
                <a:extLst>
                  <a:ext uri="{FF2B5EF4-FFF2-40B4-BE49-F238E27FC236}">
                    <a16:creationId xmlns:a16="http://schemas.microsoft.com/office/drawing/2014/main" id="{4942A434-B316-5DC1-CAE8-A4A7200ECA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34" y="2333"/>
                <a:ext cx="0" cy="150"/>
              </a:xfrm>
              <a:prstGeom prst="line">
                <a:avLst/>
              </a:prstGeom>
              <a:noFill/>
              <a:ln w="222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 b="1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47" name="Line 49">
                <a:extLst>
                  <a:ext uri="{FF2B5EF4-FFF2-40B4-BE49-F238E27FC236}">
                    <a16:creationId xmlns:a16="http://schemas.microsoft.com/office/drawing/2014/main" id="{F4FB5D2A-0EF4-5C75-4B20-4540EEC35F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24" y="2581"/>
                <a:ext cx="296" cy="0"/>
              </a:xfrm>
              <a:prstGeom prst="line">
                <a:avLst/>
              </a:prstGeom>
              <a:noFill/>
              <a:ln w="222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 b="1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48" name="Line 59">
                <a:extLst>
                  <a:ext uri="{FF2B5EF4-FFF2-40B4-BE49-F238E27FC236}">
                    <a16:creationId xmlns:a16="http://schemas.microsoft.com/office/drawing/2014/main" id="{048CC9A8-4628-240A-2250-B1E2BDFC8A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19" y="2130"/>
                <a:ext cx="372" cy="0"/>
              </a:xfrm>
              <a:prstGeom prst="line">
                <a:avLst/>
              </a:prstGeom>
              <a:noFill/>
              <a:ln w="222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 b="1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49" name="Line 60">
                <a:extLst>
                  <a:ext uri="{FF2B5EF4-FFF2-40B4-BE49-F238E27FC236}">
                    <a16:creationId xmlns:a16="http://schemas.microsoft.com/office/drawing/2014/main" id="{3122131D-A04D-EB7C-FF75-63555B5DFC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18" y="2130"/>
                <a:ext cx="1" cy="179"/>
              </a:xfrm>
              <a:prstGeom prst="line">
                <a:avLst/>
              </a:prstGeom>
              <a:noFill/>
              <a:ln w="222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 b="1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50" name="Line 61">
                <a:extLst>
                  <a:ext uri="{FF2B5EF4-FFF2-40B4-BE49-F238E27FC236}">
                    <a16:creationId xmlns:a16="http://schemas.microsoft.com/office/drawing/2014/main" id="{D1A63C60-62F0-4346-FE42-4B97D70AD6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18" y="2451"/>
                <a:ext cx="1" cy="751"/>
              </a:xfrm>
              <a:prstGeom prst="line">
                <a:avLst/>
              </a:prstGeom>
              <a:noFill/>
              <a:ln w="222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 b="1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51" name="Group 64">
                <a:extLst>
                  <a:ext uri="{FF2B5EF4-FFF2-40B4-BE49-F238E27FC236}">
                    <a16:creationId xmlns:a16="http://schemas.microsoft.com/office/drawing/2014/main" id="{25ABBAA6-763C-DC34-64E0-B973429543D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30" y="2433"/>
                <a:ext cx="113" cy="50"/>
                <a:chOff x="2430" y="2433"/>
                <a:chExt cx="113" cy="50"/>
              </a:xfrm>
            </p:grpSpPr>
            <p:sp>
              <p:nvSpPr>
                <p:cNvPr id="66" name="Freeform 62">
                  <a:extLst>
                    <a:ext uri="{FF2B5EF4-FFF2-40B4-BE49-F238E27FC236}">
                      <a16:creationId xmlns:a16="http://schemas.microsoft.com/office/drawing/2014/main" id="{9EB8FBAC-9CC3-1653-64A0-E764E9294C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" y="2433"/>
                  <a:ext cx="113" cy="50"/>
                </a:xfrm>
                <a:custGeom>
                  <a:avLst/>
                  <a:gdLst>
                    <a:gd name="T0" fmla="*/ 0 w 113"/>
                    <a:gd name="T1" fmla="*/ 25 h 50"/>
                    <a:gd name="T2" fmla="*/ 113 w 113"/>
                    <a:gd name="T3" fmla="*/ 0 h 50"/>
                    <a:gd name="T4" fmla="*/ 113 w 113"/>
                    <a:gd name="T5" fmla="*/ 50 h 50"/>
                    <a:gd name="T6" fmla="*/ 0 w 113"/>
                    <a:gd name="T7" fmla="*/ 25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3" h="50">
                      <a:moveTo>
                        <a:pt x="0" y="25"/>
                      </a:moveTo>
                      <a:lnTo>
                        <a:pt x="113" y="0"/>
                      </a:lnTo>
                      <a:lnTo>
                        <a:pt x="113" y="50"/>
                      </a:lnTo>
                      <a:lnTo>
                        <a:pt x="0" y="2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2000" b="1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sp>
              <p:nvSpPr>
                <p:cNvPr id="67" name="Freeform 63">
                  <a:extLst>
                    <a:ext uri="{FF2B5EF4-FFF2-40B4-BE49-F238E27FC236}">
                      <a16:creationId xmlns:a16="http://schemas.microsoft.com/office/drawing/2014/main" id="{CA14CE89-6E95-A0AD-FB25-DEE1C56184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" y="2433"/>
                  <a:ext cx="113" cy="50"/>
                </a:xfrm>
                <a:custGeom>
                  <a:avLst/>
                  <a:gdLst>
                    <a:gd name="T0" fmla="*/ 0 w 113"/>
                    <a:gd name="T1" fmla="*/ 25 h 50"/>
                    <a:gd name="T2" fmla="*/ 113 w 113"/>
                    <a:gd name="T3" fmla="*/ 0 h 50"/>
                    <a:gd name="T4" fmla="*/ 113 w 113"/>
                    <a:gd name="T5" fmla="*/ 50 h 50"/>
                    <a:gd name="T6" fmla="*/ 0 w 113"/>
                    <a:gd name="T7" fmla="*/ 25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3" h="50">
                      <a:moveTo>
                        <a:pt x="0" y="25"/>
                      </a:moveTo>
                      <a:lnTo>
                        <a:pt x="113" y="0"/>
                      </a:lnTo>
                      <a:lnTo>
                        <a:pt x="113" y="50"/>
                      </a:lnTo>
                      <a:lnTo>
                        <a:pt x="0" y="25"/>
                      </a:lnTo>
                      <a:close/>
                    </a:path>
                  </a:pathLst>
                </a:cu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000" b="1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sp>
            <p:nvSpPr>
              <p:cNvPr id="52" name="Line 65">
                <a:extLst>
                  <a:ext uri="{FF2B5EF4-FFF2-40B4-BE49-F238E27FC236}">
                    <a16:creationId xmlns:a16="http://schemas.microsoft.com/office/drawing/2014/main" id="{9FD02181-0521-1F7B-7C93-DB49433617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06" y="2458"/>
                <a:ext cx="204" cy="1"/>
              </a:xfrm>
              <a:prstGeom prst="line">
                <a:avLst/>
              </a:prstGeom>
              <a:noFill/>
              <a:ln w="222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 b="1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53" name="Line 66">
                <a:extLst>
                  <a:ext uri="{FF2B5EF4-FFF2-40B4-BE49-F238E27FC236}">
                    <a16:creationId xmlns:a16="http://schemas.microsoft.com/office/drawing/2014/main" id="{0148B2CF-FE64-ED52-EFE2-B395949B41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407" y="2605"/>
                <a:ext cx="198" cy="1"/>
              </a:xfrm>
              <a:prstGeom prst="line">
                <a:avLst/>
              </a:prstGeom>
              <a:noFill/>
              <a:ln w="222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 b="1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54" name="Line 67">
                <a:extLst>
                  <a:ext uri="{FF2B5EF4-FFF2-40B4-BE49-F238E27FC236}">
                    <a16:creationId xmlns:a16="http://schemas.microsoft.com/office/drawing/2014/main" id="{B30FCB98-D414-5DA9-0682-C5990D9118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05" y="2547"/>
                <a:ext cx="1" cy="103"/>
              </a:xfrm>
              <a:prstGeom prst="line">
                <a:avLst/>
              </a:prstGeom>
              <a:noFill/>
              <a:ln w="396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 b="1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55" name="Line 68">
                <a:extLst>
                  <a:ext uri="{FF2B5EF4-FFF2-40B4-BE49-F238E27FC236}">
                    <a16:creationId xmlns:a16="http://schemas.microsoft.com/office/drawing/2014/main" id="{7071B8D1-6D72-37C5-35F9-41E92ADD83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05" y="2405"/>
                <a:ext cx="1" cy="104"/>
              </a:xfrm>
              <a:prstGeom prst="line">
                <a:avLst/>
              </a:prstGeom>
              <a:noFill/>
              <a:ln w="396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 b="1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56" name="Line 69">
                <a:extLst>
                  <a:ext uri="{FF2B5EF4-FFF2-40B4-BE49-F238E27FC236}">
                    <a16:creationId xmlns:a16="http://schemas.microsoft.com/office/drawing/2014/main" id="{0428FCE2-64F3-3A7F-85A2-9670FA66C5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05" y="2258"/>
                <a:ext cx="1" cy="104"/>
              </a:xfrm>
              <a:prstGeom prst="line">
                <a:avLst/>
              </a:prstGeom>
              <a:noFill/>
              <a:ln w="396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 b="1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57" name="Line 70">
                <a:extLst>
                  <a:ext uri="{FF2B5EF4-FFF2-40B4-BE49-F238E27FC236}">
                    <a16:creationId xmlns:a16="http://schemas.microsoft.com/office/drawing/2014/main" id="{2FC78F15-E49A-D1ED-8860-41930344D1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407" y="2311"/>
                <a:ext cx="206" cy="1"/>
              </a:xfrm>
              <a:prstGeom prst="line">
                <a:avLst/>
              </a:prstGeom>
              <a:noFill/>
              <a:ln w="222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 b="1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58" name="Group 73">
                <a:extLst>
                  <a:ext uri="{FF2B5EF4-FFF2-40B4-BE49-F238E27FC236}">
                    <a16:creationId xmlns:a16="http://schemas.microsoft.com/office/drawing/2014/main" id="{D7EF9647-5218-3C4A-4EDE-E115649E03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84" y="2579"/>
                <a:ext cx="55" cy="55"/>
                <a:chOff x="2584" y="2579"/>
                <a:chExt cx="55" cy="55"/>
              </a:xfrm>
            </p:grpSpPr>
            <p:sp>
              <p:nvSpPr>
                <p:cNvPr id="64" name="Oval 71">
                  <a:extLst>
                    <a:ext uri="{FF2B5EF4-FFF2-40B4-BE49-F238E27FC236}">
                      <a16:creationId xmlns:a16="http://schemas.microsoft.com/office/drawing/2014/main" id="{FC0DB405-9FF4-09F8-F1F5-6D2269AA12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84" y="2579"/>
                  <a:ext cx="55" cy="55"/>
                </a:xfrm>
                <a:prstGeom prst="ellipse">
                  <a:avLst/>
                </a:pr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000" b="1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sp>
              <p:nvSpPr>
                <p:cNvPr id="65" name="Oval 72">
                  <a:extLst>
                    <a:ext uri="{FF2B5EF4-FFF2-40B4-BE49-F238E27FC236}">
                      <a16:creationId xmlns:a16="http://schemas.microsoft.com/office/drawing/2014/main" id="{926795EB-C6B9-9AF3-DF1F-29D52F3695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84" y="2579"/>
                  <a:ext cx="55" cy="55"/>
                </a:xfrm>
                <a:prstGeom prst="ellipse">
                  <a:avLst/>
                </a:prstGeom>
                <a:noFill/>
                <a:ln w="22225" cap="rnd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000" b="1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sp>
            <p:nvSpPr>
              <p:cNvPr id="59" name="Line 74">
                <a:extLst>
                  <a:ext uri="{FF2B5EF4-FFF2-40B4-BE49-F238E27FC236}">
                    <a16:creationId xmlns:a16="http://schemas.microsoft.com/office/drawing/2014/main" id="{C83CBC04-E4D4-3E74-176D-8F5A7573A7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9" y="2321"/>
                <a:ext cx="1" cy="272"/>
              </a:xfrm>
              <a:prstGeom prst="line">
                <a:avLst/>
              </a:prstGeom>
              <a:noFill/>
              <a:ln w="396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 b="1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60" name="Line 75">
                <a:extLst>
                  <a:ext uri="{FF2B5EF4-FFF2-40B4-BE49-F238E27FC236}">
                    <a16:creationId xmlns:a16="http://schemas.microsoft.com/office/drawing/2014/main" id="{03D6C95F-6909-DE38-AD2C-11F4841A40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10" y="3192"/>
                <a:ext cx="215" cy="0"/>
              </a:xfrm>
              <a:prstGeom prst="line">
                <a:avLst/>
              </a:prstGeom>
              <a:noFill/>
              <a:ln w="460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 b="1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61" name="Group 82">
                <a:extLst>
                  <a:ext uri="{FF2B5EF4-FFF2-40B4-BE49-F238E27FC236}">
                    <a16:creationId xmlns:a16="http://schemas.microsoft.com/office/drawing/2014/main" id="{7F4E9B00-FC91-32D7-0B51-DE05F7A162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58" y="2379"/>
                <a:ext cx="452" cy="386"/>
                <a:chOff x="1558" y="2379"/>
                <a:chExt cx="452" cy="386"/>
              </a:xfrm>
            </p:grpSpPr>
            <p:sp>
              <p:nvSpPr>
                <p:cNvPr id="62" name="Freeform 80">
                  <a:extLst>
                    <a:ext uri="{FF2B5EF4-FFF2-40B4-BE49-F238E27FC236}">
                      <a16:creationId xmlns:a16="http://schemas.microsoft.com/office/drawing/2014/main" id="{6A61153E-8909-6A0F-FDEE-E524BBA653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58" y="2379"/>
                  <a:ext cx="452" cy="386"/>
                </a:xfrm>
                <a:custGeom>
                  <a:avLst/>
                  <a:gdLst>
                    <a:gd name="T0" fmla="*/ 528 w 1056"/>
                    <a:gd name="T1" fmla="*/ 893 h 893"/>
                    <a:gd name="T2" fmla="*/ 1056 w 1056"/>
                    <a:gd name="T3" fmla="*/ 446 h 893"/>
                    <a:gd name="T4" fmla="*/ 528 w 1056"/>
                    <a:gd name="T5" fmla="*/ 0 h 893"/>
                    <a:gd name="T6" fmla="*/ 0 w 1056"/>
                    <a:gd name="T7" fmla="*/ 0 h 893"/>
                    <a:gd name="T8" fmla="*/ 0 w 1056"/>
                    <a:gd name="T9" fmla="*/ 893 h 893"/>
                    <a:gd name="T10" fmla="*/ 528 w 1056"/>
                    <a:gd name="T11" fmla="*/ 893 h 8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56" h="893">
                      <a:moveTo>
                        <a:pt x="528" y="893"/>
                      </a:moveTo>
                      <a:cubicBezTo>
                        <a:pt x="820" y="893"/>
                        <a:pt x="1056" y="693"/>
                        <a:pt x="1056" y="446"/>
                      </a:cubicBezTo>
                      <a:cubicBezTo>
                        <a:pt x="1056" y="200"/>
                        <a:pt x="820" y="0"/>
                        <a:pt x="528" y="0"/>
                      </a:cubicBezTo>
                      <a:lnTo>
                        <a:pt x="0" y="0"/>
                      </a:lnTo>
                      <a:lnTo>
                        <a:pt x="0" y="893"/>
                      </a:lnTo>
                      <a:lnTo>
                        <a:pt x="528" y="89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000" b="1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sp>
              <p:nvSpPr>
                <p:cNvPr id="63" name="Freeform 81">
                  <a:extLst>
                    <a:ext uri="{FF2B5EF4-FFF2-40B4-BE49-F238E27FC236}">
                      <a16:creationId xmlns:a16="http://schemas.microsoft.com/office/drawing/2014/main" id="{907CD966-5A1B-EA37-528D-10CCCD9C62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58" y="2379"/>
                  <a:ext cx="452" cy="386"/>
                </a:xfrm>
                <a:custGeom>
                  <a:avLst/>
                  <a:gdLst>
                    <a:gd name="T0" fmla="*/ 528 w 1056"/>
                    <a:gd name="T1" fmla="*/ 893 h 893"/>
                    <a:gd name="T2" fmla="*/ 1056 w 1056"/>
                    <a:gd name="T3" fmla="*/ 446 h 893"/>
                    <a:gd name="T4" fmla="*/ 528 w 1056"/>
                    <a:gd name="T5" fmla="*/ 0 h 893"/>
                    <a:gd name="T6" fmla="*/ 0 w 1056"/>
                    <a:gd name="T7" fmla="*/ 0 h 893"/>
                    <a:gd name="T8" fmla="*/ 0 w 1056"/>
                    <a:gd name="T9" fmla="*/ 893 h 893"/>
                    <a:gd name="T10" fmla="*/ 528 w 1056"/>
                    <a:gd name="T11" fmla="*/ 893 h 8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56" h="893">
                      <a:moveTo>
                        <a:pt x="528" y="893"/>
                      </a:moveTo>
                      <a:cubicBezTo>
                        <a:pt x="820" y="893"/>
                        <a:pt x="1056" y="693"/>
                        <a:pt x="1056" y="446"/>
                      </a:cubicBezTo>
                      <a:cubicBezTo>
                        <a:pt x="1056" y="200"/>
                        <a:pt x="820" y="0"/>
                        <a:pt x="528" y="0"/>
                      </a:cubicBezTo>
                      <a:lnTo>
                        <a:pt x="0" y="0"/>
                      </a:lnTo>
                      <a:lnTo>
                        <a:pt x="0" y="893"/>
                      </a:lnTo>
                      <a:lnTo>
                        <a:pt x="528" y="893"/>
                      </a:lnTo>
                      <a:close/>
                    </a:path>
                  </a:pathLst>
                </a:custGeom>
                <a:noFill/>
                <a:ln w="39688" cap="rnd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000" b="1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</p:grpSp>
        <p:sp>
          <p:nvSpPr>
            <p:cNvPr id="34" name="Rectangle 87">
              <a:extLst>
                <a:ext uri="{FF2B5EF4-FFF2-40B4-BE49-F238E27FC236}">
                  <a16:creationId xmlns:a16="http://schemas.microsoft.com/office/drawing/2014/main" id="{A317BC91-7828-C93E-66A1-87AA3AA33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3457"/>
              <a:ext cx="76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000" b="1">
                  <a:latin typeface="华文楷体" panose="02010600040101010101" pitchFamily="2" charset="-122"/>
                  <a:ea typeface="华文楷体" panose="02010600040101010101" pitchFamily="2" charset="-122"/>
                </a:rPr>
                <a:t>电路结构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74901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FB6E0-9409-13D6-F2BC-D44D5E0DB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271BAA1-1EE9-9D40-F0A7-7A8F47CB0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705619"/>
              </p:ext>
            </p:extLst>
          </p:nvPr>
        </p:nvGraphicFramePr>
        <p:xfrm>
          <a:off x="1812574" y="2975691"/>
          <a:ext cx="9878684" cy="30985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78684">
                  <a:extLst>
                    <a:ext uri="{9D8B030D-6E8A-4147-A177-3AD203B41FA5}">
                      <a16:colId xmlns:a16="http://schemas.microsoft.com/office/drawing/2014/main" val="3991847744"/>
                    </a:ext>
                  </a:extLst>
                </a:gridCol>
              </a:tblGrid>
              <a:tr h="51642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227932"/>
                  </a:ext>
                </a:extLst>
              </a:tr>
              <a:tr h="51642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317909"/>
                  </a:ext>
                </a:extLst>
              </a:tr>
              <a:tr h="51642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718089"/>
                  </a:ext>
                </a:extLst>
              </a:tr>
              <a:tr h="51642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341438"/>
                  </a:ext>
                </a:extLst>
              </a:tr>
              <a:tr h="51642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93374"/>
                  </a:ext>
                </a:extLst>
              </a:tr>
              <a:tr h="51642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143729"/>
                  </a:ext>
                </a:extLst>
              </a:tr>
            </a:tbl>
          </a:graphicData>
        </a:graphic>
      </p:graphicFrame>
      <p:sp>
        <p:nvSpPr>
          <p:cNvPr id="2" name="矩形 3">
            <a:extLst>
              <a:ext uri="{FF2B5EF4-FFF2-40B4-BE49-F238E27FC236}">
                <a16:creationId xmlns:a16="http://schemas.microsoft.com/office/drawing/2014/main" id="{CC239AA8-365D-667E-3704-527185E39F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1691471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总结一下</a:t>
            </a:r>
          </a:p>
        </p:txBody>
      </p:sp>
      <p:sp>
        <p:nvSpPr>
          <p:cNvPr id="3" name="Text Box 31">
            <a:extLst>
              <a:ext uri="{FF2B5EF4-FFF2-40B4-BE49-F238E27FC236}">
                <a16:creationId xmlns:a16="http://schemas.microsoft.com/office/drawing/2014/main" id="{EF8D9C28-C1E2-C314-E85C-EAD7B8898C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5944" y="1258637"/>
            <a:ext cx="10405303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填空题必考</a:t>
            </a:r>
            <a:endParaRPr lang="en-US" altLang="zh-CN" sz="2400" b="1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重在对概念的理解，比如一些固定的符号含义</a:t>
            </a:r>
            <a:endParaRPr lang="en-US" altLang="zh-CN" sz="2400" b="1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对常见的逻辑门电路有基本了解</a:t>
            </a:r>
            <a:endParaRPr lang="en-US" altLang="zh-CN" sz="2400" b="1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 fontAlgn="base">
              <a:spcBef>
                <a:spcPct val="50000"/>
              </a:spcBef>
              <a:spcAft>
                <a:spcPct val="0"/>
              </a:spcAft>
            </a:pPr>
            <a:endParaRPr lang="en-US" altLang="zh-CN" sz="2400" b="1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C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CMOS</a:t>
            </a:r>
            <a:r>
              <a:rPr lang="zh-CN" altLang="en-US" sz="2400" b="1" dirty="0">
                <a:solidFill>
                  <a:srgbClr val="C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反相器特点？         </a:t>
            </a:r>
            <a:r>
              <a:rPr lang="zh-CN" altLang="en-US" sz="2400" b="1" dirty="0">
                <a:solidFill>
                  <a:srgbClr val="C00000"/>
                </a:solidFill>
                <a:latin typeface="方正公文小标宋" panose="02000500000000000000" pitchFamily="2" charset="-122"/>
                <a:ea typeface="方正公文小标宋" panose="02000500000000000000" pitchFamily="2" charset="-122"/>
                <a:cs typeface="Times New Roman" panose="02020603050405020304" pitchFamily="18" charset="0"/>
              </a:rPr>
              <a:t>静态功耗非常低（因为电流小）</a:t>
            </a:r>
            <a:endParaRPr lang="en-US" altLang="zh-CN" sz="2400" b="1" dirty="0">
              <a:solidFill>
                <a:srgbClr val="C00000"/>
              </a:solidFill>
              <a:latin typeface="方正公文小标宋" panose="02000500000000000000" pitchFamily="2" charset="-122"/>
              <a:ea typeface="方正公文小标宋" panose="02000500000000000000" pitchFamily="2" charset="-122"/>
              <a:cs typeface="Times New Roman" panose="02020603050405020304" pitchFamily="18" charset="0"/>
            </a:endParaRPr>
          </a:p>
          <a:p>
            <a:pPr algn="just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C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传输门特点？            </a:t>
            </a:r>
            <a:r>
              <a:rPr lang="zh-CN" altLang="en-US" sz="2400" b="1" dirty="0">
                <a:solidFill>
                  <a:srgbClr val="C00000"/>
                </a:solidFill>
                <a:latin typeface="方正公文小标宋" panose="02000500000000000000" pitchFamily="2" charset="-122"/>
                <a:ea typeface="方正公文小标宋" panose="02000500000000000000" pitchFamily="2" charset="-122"/>
                <a:cs typeface="Times New Roman" panose="02020603050405020304" pitchFamily="18" charset="0"/>
              </a:rPr>
              <a:t>结构简单，用于数据选择</a:t>
            </a:r>
            <a:r>
              <a:rPr lang="en-US" altLang="zh-CN" sz="2400" b="1" dirty="0">
                <a:solidFill>
                  <a:srgbClr val="C00000"/>
                </a:solidFill>
                <a:latin typeface="方正公文小标宋" panose="02000500000000000000" pitchFamily="2" charset="-122"/>
                <a:ea typeface="方正公文小标宋" panose="02000500000000000000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2400" b="1" dirty="0">
                <a:solidFill>
                  <a:srgbClr val="C00000"/>
                </a:solidFill>
                <a:latin typeface="方正公文小标宋" panose="02000500000000000000" pitchFamily="2" charset="-122"/>
                <a:ea typeface="方正公文小标宋" panose="02000500000000000000" pitchFamily="2" charset="-122"/>
                <a:cs typeface="Times New Roman" panose="02020603050405020304" pitchFamily="18" charset="0"/>
              </a:rPr>
              <a:t>分配器、触发器等</a:t>
            </a:r>
            <a:endParaRPr lang="en-US" altLang="zh-CN" sz="2400" b="1" dirty="0">
              <a:solidFill>
                <a:srgbClr val="C00000"/>
              </a:solidFill>
              <a:latin typeface="方正公文小标宋" panose="02000500000000000000" pitchFamily="2" charset="-122"/>
              <a:ea typeface="方正公文小标宋" panose="02000500000000000000" pitchFamily="2" charset="-122"/>
              <a:cs typeface="Times New Roman" panose="02020603050405020304" pitchFamily="18" charset="0"/>
            </a:endParaRPr>
          </a:p>
          <a:p>
            <a:pPr algn="just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缓冲电路？                          </a:t>
            </a:r>
            <a:r>
              <a:rPr lang="zh-CN" altLang="en-US" sz="2400" b="1" dirty="0">
                <a:solidFill>
                  <a:srgbClr val="C00000"/>
                </a:solidFill>
                <a:latin typeface="方正公文小标宋" panose="02000500000000000000" pitchFamily="2" charset="-122"/>
                <a:ea typeface="方正公文小标宋" panose="02000500000000000000" pitchFamily="2" charset="-122"/>
                <a:cs typeface="Times New Roman" panose="02020603050405020304" pitchFamily="18" charset="0"/>
              </a:rPr>
              <a:t>输入端和输出端都接一个反相器来缓冲</a:t>
            </a:r>
            <a:endParaRPr lang="en-US" altLang="zh-CN" sz="2400" b="1" dirty="0">
              <a:solidFill>
                <a:srgbClr val="C00000"/>
              </a:solidFill>
              <a:latin typeface="方正公文小标宋" panose="02000500000000000000" pitchFamily="2" charset="-122"/>
              <a:ea typeface="方正公文小标宋" panose="02000500000000000000" pitchFamily="2" charset="-122"/>
              <a:cs typeface="Times New Roman" panose="02020603050405020304" pitchFamily="18" charset="0"/>
            </a:endParaRPr>
          </a:p>
          <a:p>
            <a:pPr algn="just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漏极开路门特点？                </a:t>
            </a:r>
            <a:r>
              <a:rPr lang="zh-CN" altLang="en-US" sz="2400" b="1" dirty="0">
                <a:solidFill>
                  <a:srgbClr val="C00000"/>
                </a:solidFill>
                <a:latin typeface="方正公文小标宋" panose="02000500000000000000" pitchFamily="2" charset="-122"/>
                <a:ea typeface="方正公文小标宋" panose="02000500000000000000" pitchFamily="2" charset="-122"/>
                <a:cs typeface="Times New Roman" panose="02020603050405020304" pitchFamily="18" charset="0"/>
              </a:rPr>
              <a:t>输出端开路，实现“线与”功能</a:t>
            </a:r>
            <a:endParaRPr lang="en-US" altLang="zh-CN" sz="2400" b="1" dirty="0">
              <a:solidFill>
                <a:srgbClr val="C00000"/>
              </a:solidFill>
              <a:latin typeface="方正公文小标宋" panose="02000500000000000000" pitchFamily="2" charset="-122"/>
              <a:ea typeface="方正公文小标宋" panose="02000500000000000000" pitchFamily="2" charset="-122"/>
              <a:cs typeface="Times New Roman" panose="02020603050405020304" pitchFamily="18" charset="0"/>
            </a:endParaRPr>
          </a:p>
          <a:p>
            <a:pPr algn="just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三态输出门特点？                </a:t>
            </a:r>
            <a:r>
              <a:rPr lang="zh-CN" altLang="en-US" sz="2400" b="1" dirty="0">
                <a:solidFill>
                  <a:srgbClr val="C00000"/>
                </a:solidFill>
                <a:latin typeface="方正公文小标宋" panose="02000500000000000000" pitchFamily="2" charset="-122"/>
                <a:ea typeface="方正公文小标宋" panose="02000500000000000000" pitchFamily="2" charset="-122"/>
                <a:cs typeface="Times New Roman" panose="02020603050405020304" pitchFamily="18" charset="0"/>
              </a:rPr>
              <a:t>输出可以高阻态，用于总线传输       </a:t>
            </a:r>
          </a:p>
        </p:txBody>
      </p:sp>
    </p:spTree>
    <p:extLst>
      <p:ext uri="{BB962C8B-B14F-4D97-AF65-F5344CB8AC3E}">
        <p14:creationId xmlns:p14="http://schemas.microsoft.com/office/powerpoint/2010/main" val="25099638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2711607" y="515424"/>
            <a:ext cx="7342056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第一章：数字逻辑基础（基础内容，记忆）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FE4CE48-DF82-F0A8-38DE-A1F38ADE562C}"/>
              </a:ext>
            </a:extLst>
          </p:cNvPr>
          <p:cNvSpPr txBox="1"/>
          <p:nvPr/>
        </p:nvSpPr>
        <p:spPr>
          <a:xfrm>
            <a:off x="2078835" y="1494408"/>
            <a:ext cx="7477444" cy="4552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effectLst/>
                <a:latin typeface="OpenSymbol"/>
              </a:rPr>
              <a:t>● 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NewRomanPS-BoldMT"/>
              </a:rPr>
              <a:t>1.1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数字电路与数字信号 </a:t>
            </a:r>
            <a:endParaRPr lang="zh-CN" altLang="en-US" dirty="0"/>
          </a:p>
          <a:p>
            <a:r>
              <a:rPr lang="zh-CN" altLang="en-US" sz="1800" dirty="0">
                <a:solidFill>
                  <a:srgbClr val="000000"/>
                </a:solidFill>
                <a:effectLst/>
                <a:latin typeface="OpenSymbol"/>
              </a:rPr>
              <a:t> </a:t>
            </a:r>
            <a:r>
              <a:rPr lang="zh-CN" altLang="en-US" sz="1800" dirty="0">
                <a:solidFill>
                  <a:srgbClr val="C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占空比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，周期，频率，脉宽 </a:t>
            </a:r>
            <a:endParaRPr lang="zh-CN" altLang="en-US" dirty="0"/>
          </a:p>
          <a:p>
            <a:r>
              <a:rPr lang="zh-CN" altLang="en-US" sz="1800" dirty="0">
                <a:solidFill>
                  <a:srgbClr val="000000"/>
                </a:solidFill>
                <a:effectLst/>
                <a:latin typeface="OpenSymbol"/>
              </a:rPr>
              <a:t>● 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NewRomanPS-BoldMT"/>
              </a:rPr>
              <a:t>1.2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数制 </a:t>
            </a:r>
            <a:endParaRPr lang="zh-CN" altLang="en-US" dirty="0"/>
          </a:p>
          <a:p>
            <a:r>
              <a:rPr lang="zh-CN" altLang="en-US" sz="1800" dirty="0">
                <a:solidFill>
                  <a:srgbClr val="000000"/>
                </a:solidFill>
                <a:effectLst/>
                <a:latin typeface="OpenSymbol"/>
              </a:rPr>
              <a:t>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进位基数，数位权值，展开多项式 </a:t>
            </a:r>
            <a:endParaRPr lang="zh-CN" altLang="en-US" dirty="0"/>
          </a:p>
          <a:p>
            <a:r>
              <a:rPr lang="zh-CN" altLang="en-US" sz="1800" dirty="0">
                <a:solidFill>
                  <a:srgbClr val="000000"/>
                </a:solidFill>
                <a:effectLst/>
                <a:latin typeface="OpenSymbol"/>
              </a:rPr>
              <a:t> 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NewRomanPS-BoldMT"/>
              </a:rPr>
              <a:t>2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、 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NewRomanPS-BoldMT"/>
              </a:rPr>
              <a:t>8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、 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NewRomanPS-BoldMT"/>
              </a:rPr>
              <a:t>10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、 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NewRomanPS-BoldMT"/>
              </a:rPr>
              <a:t>16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进制数表示方法 </a:t>
            </a:r>
            <a:endParaRPr lang="zh-CN" altLang="en-US" dirty="0"/>
          </a:p>
          <a:p>
            <a:r>
              <a:rPr lang="zh-CN" altLang="en-US" sz="1800" dirty="0">
                <a:solidFill>
                  <a:srgbClr val="000000"/>
                </a:solidFill>
                <a:effectLst/>
                <a:latin typeface="OpenSymbol"/>
              </a:rPr>
              <a:t> </a:t>
            </a:r>
            <a:r>
              <a:rPr lang="zh-CN" altLang="en-US" sz="1800" dirty="0">
                <a:solidFill>
                  <a:srgbClr val="C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二 </a:t>
            </a:r>
            <a:r>
              <a:rPr lang="en-US" altLang="zh-CN" sz="1800" b="1" dirty="0">
                <a:solidFill>
                  <a:srgbClr val="C00000"/>
                </a:solidFill>
                <a:effectLst/>
                <a:latin typeface="TimesNewRomanPS-BoldMT"/>
              </a:rPr>
              <a:t>- </a:t>
            </a:r>
            <a:r>
              <a:rPr lang="zh-CN" altLang="en-US" sz="1800" dirty="0">
                <a:solidFill>
                  <a:srgbClr val="C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十进制转换（短除法 </a:t>
            </a:r>
            <a:r>
              <a:rPr lang="en-US" altLang="zh-CN" sz="1800" b="1" dirty="0">
                <a:solidFill>
                  <a:srgbClr val="C00000"/>
                </a:solidFill>
                <a:effectLst/>
                <a:latin typeface="TimesNewRomanPS-BoldMT"/>
              </a:rPr>
              <a:t>/ </a:t>
            </a:r>
            <a:r>
              <a:rPr lang="zh-CN" altLang="en-US" sz="1800" dirty="0">
                <a:solidFill>
                  <a:srgbClr val="C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连乘法），二 </a:t>
            </a:r>
            <a:r>
              <a:rPr lang="en-US" altLang="zh-CN" sz="1800" b="1" dirty="0">
                <a:solidFill>
                  <a:srgbClr val="C00000"/>
                </a:solidFill>
                <a:effectLst/>
                <a:latin typeface="TimesNewRomanPS-BoldMT"/>
              </a:rPr>
              <a:t>- </a:t>
            </a:r>
            <a:r>
              <a:rPr lang="zh-CN" altLang="en-US" sz="1800" dirty="0">
                <a:solidFill>
                  <a:srgbClr val="C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十六 </a:t>
            </a:r>
            <a:r>
              <a:rPr lang="en-US" altLang="zh-CN" sz="1800" b="1" dirty="0">
                <a:solidFill>
                  <a:srgbClr val="C00000"/>
                </a:solidFill>
                <a:effectLst/>
                <a:latin typeface="TimesNewRomanPS-BoldMT"/>
              </a:rPr>
              <a:t>/ </a:t>
            </a:r>
            <a:r>
              <a:rPr lang="zh-CN" altLang="en-US" sz="1800" dirty="0">
                <a:solidFill>
                  <a:srgbClr val="C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八进制转换 </a:t>
            </a:r>
            <a:endParaRPr lang="zh-CN" altLang="en-US" dirty="0">
              <a:solidFill>
                <a:srgbClr val="C00000"/>
              </a:solidFill>
            </a:endParaRPr>
          </a:p>
          <a:p>
            <a:r>
              <a:rPr lang="zh-CN" altLang="en-US" sz="1800" dirty="0">
                <a:solidFill>
                  <a:srgbClr val="000000"/>
                </a:solidFill>
                <a:effectLst/>
                <a:latin typeface="OpenSymbol"/>
              </a:rPr>
              <a:t>● 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NewRomanPS-BoldMT"/>
              </a:rPr>
              <a:t>1.3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二进制数的算术运算 </a:t>
            </a:r>
            <a:endParaRPr lang="zh-CN" altLang="en-US" dirty="0"/>
          </a:p>
          <a:p>
            <a:r>
              <a:rPr lang="zh-CN" altLang="en-US" sz="1800" dirty="0">
                <a:solidFill>
                  <a:srgbClr val="000000"/>
                </a:solidFill>
                <a:effectLst/>
                <a:latin typeface="OpenSymbol"/>
              </a:rPr>
              <a:t>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有符号数表示形式，求补操作符，数值加减运算，溢出判别 </a:t>
            </a:r>
            <a:endParaRPr lang="zh-CN" altLang="en-US" dirty="0"/>
          </a:p>
          <a:p>
            <a:r>
              <a:rPr lang="zh-CN" altLang="en-US" sz="1800" dirty="0">
                <a:solidFill>
                  <a:srgbClr val="000000"/>
                </a:solidFill>
                <a:effectLst/>
                <a:latin typeface="OpenSymbol"/>
              </a:rPr>
              <a:t>● 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NewRomanPS-BoldMT"/>
              </a:rPr>
              <a:t>1.4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二进制代码 </a:t>
            </a:r>
            <a:endParaRPr lang="zh-CN" altLang="en-US" dirty="0"/>
          </a:p>
          <a:p>
            <a:r>
              <a:rPr lang="zh-CN" altLang="en-US" sz="1800" dirty="0">
                <a:solidFill>
                  <a:srgbClr val="000000"/>
                </a:solidFill>
                <a:effectLst/>
                <a:latin typeface="OpenSymbol"/>
              </a:rPr>
              <a:t> </a:t>
            </a:r>
            <a:r>
              <a:rPr lang="en-US" altLang="zh-CN" sz="1800" b="1" dirty="0">
                <a:solidFill>
                  <a:srgbClr val="C00000"/>
                </a:solidFill>
                <a:effectLst/>
                <a:latin typeface="TimesNewRomanPS-BoldMT"/>
              </a:rPr>
              <a:t>8421 </a:t>
            </a:r>
            <a:r>
              <a:rPr lang="zh-CN" altLang="en-US" sz="1800" dirty="0">
                <a:solidFill>
                  <a:srgbClr val="C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码， </a:t>
            </a:r>
            <a:r>
              <a:rPr lang="en-US" altLang="zh-CN" sz="1800" b="1" dirty="0">
                <a:solidFill>
                  <a:srgbClr val="C00000"/>
                </a:solidFill>
                <a:effectLst/>
                <a:latin typeface="TimesNewRomanPS-BoldMT"/>
              </a:rPr>
              <a:t>2421 </a:t>
            </a:r>
            <a:r>
              <a:rPr lang="zh-CN" altLang="en-US" sz="1800" dirty="0">
                <a:solidFill>
                  <a:srgbClr val="C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码， </a:t>
            </a:r>
            <a:r>
              <a:rPr lang="en-US" altLang="zh-CN" sz="1800" b="1" dirty="0">
                <a:solidFill>
                  <a:srgbClr val="C00000"/>
                </a:solidFill>
                <a:effectLst/>
                <a:latin typeface="TimesNewRomanPS-BoldMT"/>
              </a:rPr>
              <a:t>5421 </a:t>
            </a:r>
            <a:r>
              <a:rPr lang="zh-CN" altLang="en-US" sz="1800" dirty="0">
                <a:solidFill>
                  <a:srgbClr val="C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码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，余 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NewRomanPS-BoldMT"/>
              </a:rPr>
              <a:t>3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码，余 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NewRomanPS-BoldMT"/>
              </a:rPr>
              <a:t>3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循环码，</a:t>
            </a:r>
            <a:r>
              <a:rPr lang="zh-CN" altLang="en-US" sz="1800" dirty="0">
                <a:solidFill>
                  <a:srgbClr val="C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格雷码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 dirty="0"/>
          </a:p>
          <a:p>
            <a:r>
              <a:rPr lang="zh-CN" altLang="en-US" sz="1800" dirty="0">
                <a:solidFill>
                  <a:srgbClr val="000000"/>
                </a:solidFill>
                <a:effectLst/>
                <a:latin typeface="OpenSymbol"/>
              </a:rPr>
              <a:t> 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NewRomanPS-BoldMT"/>
              </a:rPr>
              <a:t>ASCII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码</a:t>
            </a:r>
            <a:endParaRPr lang="en-US" altLang="zh-CN" sz="1800" dirty="0">
              <a:solidFill>
                <a:srgbClr val="00000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solidFill>
                  <a:srgbClr val="000000"/>
                </a:solidFill>
                <a:effectLst/>
                <a:latin typeface="OpenSymbol"/>
              </a:rPr>
              <a:t>● 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NewRomanPS-BoldMT"/>
              </a:rPr>
              <a:t>1.5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二值逻辑变量与基本逻辑运算 </a:t>
            </a:r>
            <a:endParaRPr lang="zh-CN" altLang="en-US" dirty="0"/>
          </a:p>
          <a:p>
            <a:r>
              <a:rPr lang="zh-CN" altLang="en-US" sz="1800" dirty="0">
                <a:solidFill>
                  <a:srgbClr val="000000"/>
                </a:solidFill>
                <a:effectLst/>
                <a:latin typeface="OpenSymbol"/>
              </a:rPr>
              <a:t>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与，或，非，与非，或非，异或，同或 </a:t>
            </a:r>
            <a:endParaRPr lang="zh-CN" altLang="en-US" dirty="0"/>
          </a:p>
          <a:p>
            <a:r>
              <a:rPr lang="zh-CN" altLang="en-US" sz="1800" dirty="0">
                <a:solidFill>
                  <a:srgbClr val="000000"/>
                </a:solidFill>
                <a:effectLst/>
                <a:latin typeface="OpenSymbol"/>
              </a:rPr>
              <a:t> </a:t>
            </a:r>
            <a:r>
              <a:rPr lang="zh-CN" altLang="en-US" sz="1800" dirty="0">
                <a:solidFill>
                  <a:srgbClr val="C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二进制码</a:t>
            </a:r>
            <a:r>
              <a:rPr lang="zh-CN" altLang="en-US" sz="1800" dirty="0">
                <a:solidFill>
                  <a:srgbClr val="C00000"/>
                </a:solidFill>
                <a:effectLst/>
                <a:latin typeface="Times New Roman" panose="02020603050405020304" pitchFamily="18" charset="0"/>
              </a:rPr>
              <a:t>↔</a:t>
            </a:r>
            <a:r>
              <a:rPr lang="zh-CN" altLang="en-US" sz="1800" dirty="0">
                <a:solidFill>
                  <a:srgbClr val="C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格雷码 </a:t>
            </a:r>
            <a:endParaRPr lang="zh-CN" altLang="en-US" dirty="0">
              <a:solidFill>
                <a:srgbClr val="C00000"/>
              </a:solidFill>
            </a:endParaRPr>
          </a:p>
          <a:p>
            <a:r>
              <a:rPr lang="zh-CN" altLang="en-US" sz="1800" dirty="0">
                <a:solidFill>
                  <a:srgbClr val="000000"/>
                </a:solidFill>
                <a:effectLst/>
                <a:latin typeface="OpenSymbol"/>
              </a:rPr>
              <a:t>● 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NewRomanPS-BoldMT"/>
              </a:rPr>
              <a:t>1.6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逻辑函数及其表示方法 </a:t>
            </a:r>
            <a:endParaRPr lang="zh-CN" altLang="en-US" dirty="0"/>
          </a:p>
          <a:p>
            <a:r>
              <a:rPr lang="zh-CN" altLang="en-US" sz="1800" dirty="0">
                <a:solidFill>
                  <a:srgbClr val="000000"/>
                </a:solidFill>
                <a:effectLst/>
                <a:latin typeface="OpenSymbol"/>
              </a:rPr>
              <a:t> </a:t>
            </a:r>
            <a:r>
              <a:rPr lang="zh-CN" altLang="en-US" sz="1800" dirty="0">
                <a:solidFill>
                  <a:srgbClr val="C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真值表，逻辑表达式，逻辑图，波形图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4735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2F9D9-F63C-297D-9FF7-152B7475D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A42CC3C8-4070-0FDC-1689-91F125C6E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93805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例题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7703F7-7C14-BEED-65E4-FF28F99C5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208" y="1471739"/>
            <a:ext cx="10090245" cy="13243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9060325-E263-BB64-54DB-9DF6699D6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754" y="3429000"/>
            <a:ext cx="9152846" cy="286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9402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30B83-28CC-AFDF-A255-8AC8C9BAA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>
            <a:extLst>
              <a:ext uri="{FF2B5EF4-FFF2-40B4-BE49-F238E27FC236}">
                <a16:creationId xmlns:a16="http://schemas.microsoft.com/office/drawing/2014/main" id="{56C48440-366F-F6B8-A789-91BF4C72EC87}"/>
              </a:ext>
            </a:extLst>
          </p:cNvPr>
          <p:cNvSpPr txBox="1"/>
          <p:nvPr/>
        </p:nvSpPr>
        <p:spPr>
          <a:xfrm>
            <a:off x="5948795" y="2826194"/>
            <a:ext cx="5819651" cy="748640"/>
          </a:xfrm>
          <a:prstGeom prst="rect">
            <a:avLst/>
          </a:prstGeom>
          <a:noFill/>
          <a:effectLst/>
        </p:spPr>
        <p:txBody>
          <a:bodyPr wrap="square" lIns="91413" tIns="45707" rIns="91413" bIns="45707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265" dirty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charset="-128"/>
                <a:ea typeface="Kozuka Gothic Pr6N H" panose="020B0800000000000000" charset="-128"/>
                <a:cs typeface="博洋行书 7000" panose="02000600000000000000" pitchFamily="2" charset="-122"/>
              </a:rPr>
              <a:t>组合逻辑电路</a:t>
            </a:r>
          </a:p>
        </p:txBody>
      </p:sp>
      <p:sp>
        <p:nvSpPr>
          <p:cNvPr id="7" name="Freeform 11">
            <a:extLst>
              <a:ext uri="{FF2B5EF4-FFF2-40B4-BE49-F238E27FC236}">
                <a16:creationId xmlns:a16="http://schemas.microsoft.com/office/drawing/2014/main" id="{B14C59B1-DDF6-A421-58C2-C1CFCC2D5F5C}"/>
              </a:ext>
            </a:extLst>
          </p:cNvPr>
          <p:cNvSpPr/>
          <p:nvPr/>
        </p:nvSpPr>
        <p:spPr bwMode="auto">
          <a:xfrm rot="10800000">
            <a:off x="4466670" y="2345541"/>
            <a:ext cx="1615555" cy="1709945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3" tIns="45707" rIns="91413" bIns="45707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66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">
            <a:extLst>
              <a:ext uri="{FF2B5EF4-FFF2-40B4-BE49-F238E27FC236}">
                <a16:creationId xmlns:a16="http://schemas.microsoft.com/office/drawing/2014/main" id="{9D55CD01-BD31-3D55-3959-EE507F60FDC4}"/>
              </a:ext>
            </a:extLst>
          </p:cNvPr>
          <p:cNvSpPr txBox="1"/>
          <p:nvPr/>
        </p:nvSpPr>
        <p:spPr>
          <a:xfrm>
            <a:off x="4811186" y="2498027"/>
            <a:ext cx="959810" cy="1404974"/>
          </a:xfrm>
          <a:prstGeom prst="rect">
            <a:avLst/>
          </a:prstGeom>
          <a:noFill/>
          <a:effectLst/>
        </p:spPr>
        <p:txBody>
          <a:bodyPr wrap="square" lIns="91413" tIns="45707" rIns="91413" bIns="45707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265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04</a:t>
            </a:r>
            <a:endParaRPr lang="en-GB" altLang="zh-CN" sz="4265" b="1" spc="60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258314-458A-E7E2-D598-C6461460A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2351" y="2353853"/>
            <a:ext cx="4469021" cy="4560432"/>
          </a:xfrm>
          <a:prstGeom prst="rect">
            <a:avLst/>
          </a:prstGeom>
        </p:spPr>
      </p:pic>
      <p:sp>
        <p:nvSpPr>
          <p:cNvPr id="2" name="矩形 3">
            <a:extLst>
              <a:ext uri="{FF2B5EF4-FFF2-40B4-BE49-F238E27FC236}">
                <a16:creationId xmlns:a16="http://schemas.microsoft.com/office/drawing/2014/main" id="{BD9F578C-5CE0-DC39-E86D-0679DD42F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7413" y="4123719"/>
            <a:ext cx="3262413" cy="461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202A36"/>
                </a:solidFill>
                <a:latin typeface="方正字迹-龙吟体 简" panose="02000500000000000000" pitchFamily="2" charset="-122"/>
                <a:ea typeface="方正字迹-龙吟体 简" panose="02000500000000000000" pitchFamily="2" charset="-122"/>
                <a:cs typeface="Arial" panose="020B0604020202020204" pitchFamily="34" charset="0"/>
              </a:rPr>
              <a:t>真正重要的才刚刚开始</a:t>
            </a:r>
          </a:p>
        </p:txBody>
      </p:sp>
    </p:spTree>
    <p:extLst>
      <p:ext uri="{BB962C8B-B14F-4D97-AF65-F5344CB8AC3E}">
        <p14:creationId xmlns:p14="http://schemas.microsoft.com/office/powerpoint/2010/main" val="208427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3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2" presetClass="entr" presetSubtype="4" accel="72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 animBg="1"/>
      <p:bldP spid="7" grpId="1" animBg="1"/>
      <p:bldP spid="8" grpId="0"/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7C092-5658-3513-658E-4A600FE26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7A484B85-7DC1-36D1-115A-A9CEF2082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5628446" cy="995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第四章：组合逻辑电路（★★★）</a:t>
            </a:r>
          </a:p>
          <a:p>
            <a:pPr>
              <a:spcBef>
                <a:spcPct val="0"/>
              </a:spcBef>
              <a:buNone/>
            </a:pPr>
            <a:endParaRPr lang="zh-CN" altLang="en-US" sz="2935" b="1" dirty="0">
              <a:solidFill>
                <a:srgbClr val="202A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FB9F99-11FE-3E29-BC36-D5A5F35ACBE9}"/>
              </a:ext>
            </a:extLst>
          </p:cNvPr>
          <p:cNvSpPr txBox="1"/>
          <p:nvPr/>
        </p:nvSpPr>
        <p:spPr>
          <a:xfrm>
            <a:off x="3053780" y="1511073"/>
            <a:ext cx="618323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● </a:t>
            </a:r>
            <a:r>
              <a:rPr lang="en-US" altLang="zh-CN" dirty="0"/>
              <a:t>4.1 </a:t>
            </a:r>
            <a:r>
              <a:rPr lang="zh-CN" altLang="en-US" dirty="0">
                <a:solidFill>
                  <a:srgbClr val="C00000"/>
                </a:solidFill>
              </a:rPr>
              <a:t>组合逻辑电路的分析</a:t>
            </a:r>
          </a:p>
          <a:p>
            <a:r>
              <a:rPr lang="zh-CN" altLang="en-US" dirty="0">
                <a:solidFill>
                  <a:srgbClr val="C00000"/>
                </a:solidFill>
              </a:rPr>
              <a:t> 输出逻辑表达式→化简→列真值表→画波形图→功能评述</a:t>
            </a:r>
          </a:p>
          <a:p>
            <a:r>
              <a:rPr lang="zh-CN" altLang="en-US" dirty="0"/>
              <a:t>● </a:t>
            </a:r>
            <a:r>
              <a:rPr lang="en-US" altLang="zh-CN" dirty="0"/>
              <a:t>4.2 </a:t>
            </a:r>
            <a:r>
              <a:rPr lang="zh-CN" altLang="en-US" dirty="0">
                <a:solidFill>
                  <a:srgbClr val="C00000"/>
                </a:solidFill>
              </a:rPr>
              <a:t>组合逻辑电路的设计</a:t>
            </a:r>
          </a:p>
          <a:p>
            <a:r>
              <a:rPr lang="zh-CN" altLang="en-US" dirty="0">
                <a:solidFill>
                  <a:srgbClr val="C00000"/>
                </a:solidFill>
              </a:rPr>
              <a:t> 确定 </a:t>
            </a:r>
            <a:r>
              <a:rPr lang="en-US" altLang="zh-CN" dirty="0">
                <a:solidFill>
                  <a:srgbClr val="C00000"/>
                </a:solidFill>
              </a:rPr>
              <a:t>I/O </a:t>
            </a:r>
            <a:r>
              <a:rPr lang="zh-CN" altLang="en-US" dirty="0">
                <a:solidFill>
                  <a:srgbClr val="C00000"/>
                </a:solidFill>
              </a:rPr>
              <a:t>变量→列真值表→写逻辑表达式→化简→画电路</a:t>
            </a:r>
          </a:p>
          <a:p>
            <a:r>
              <a:rPr lang="zh-CN" altLang="en-US" dirty="0"/>
              <a:t>● </a:t>
            </a:r>
            <a:r>
              <a:rPr lang="en-US" altLang="zh-CN" dirty="0"/>
              <a:t>4.3 </a:t>
            </a:r>
            <a:r>
              <a:rPr lang="zh-CN" altLang="en-US" dirty="0"/>
              <a:t>组合逻辑电路中的竞争和冒险</a:t>
            </a:r>
          </a:p>
          <a:p>
            <a:r>
              <a:rPr lang="zh-CN" altLang="en-US" dirty="0"/>
              <a:t> 竞争冒险概念，判断方法，消除方法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10F8630-08F2-FC49-EB03-B0D6F1D98451}"/>
              </a:ext>
            </a:extLst>
          </p:cNvPr>
          <p:cNvSpPr txBox="1"/>
          <p:nvPr/>
        </p:nvSpPr>
        <p:spPr>
          <a:xfrm>
            <a:off x="3097925" y="3623501"/>
            <a:ext cx="618323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● </a:t>
            </a:r>
            <a:r>
              <a:rPr lang="en-US" altLang="zh-CN" dirty="0"/>
              <a:t>4.4 </a:t>
            </a:r>
            <a:r>
              <a:rPr lang="zh-CN" altLang="en-US" dirty="0"/>
              <a:t>常用组合逻辑集成电路</a:t>
            </a:r>
          </a:p>
          <a:p>
            <a:r>
              <a:rPr lang="zh-CN" altLang="en-US" dirty="0"/>
              <a:t> </a:t>
            </a:r>
            <a:r>
              <a:rPr lang="zh-CN" altLang="en-US" dirty="0">
                <a:solidFill>
                  <a:srgbClr val="C00000"/>
                </a:solidFill>
              </a:rPr>
              <a:t>编码器： </a:t>
            </a:r>
            <a:r>
              <a:rPr lang="en-US" altLang="zh-CN" dirty="0">
                <a:solidFill>
                  <a:srgbClr val="C00000"/>
                </a:solidFill>
              </a:rPr>
              <a:t>CD4532 </a:t>
            </a:r>
            <a:r>
              <a:rPr lang="zh-CN" altLang="en-US" dirty="0">
                <a:solidFill>
                  <a:srgbClr val="C00000"/>
                </a:solidFill>
              </a:rPr>
              <a:t>优先编码器</a:t>
            </a:r>
          </a:p>
          <a:p>
            <a:r>
              <a:rPr lang="zh-CN" altLang="en-US" dirty="0">
                <a:solidFill>
                  <a:srgbClr val="C00000"/>
                </a:solidFill>
              </a:rPr>
              <a:t> 译码器：</a:t>
            </a:r>
          </a:p>
          <a:p>
            <a:r>
              <a:rPr lang="en-US" altLang="zh-CN" dirty="0">
                <a:solidFill>
                  <a:srgbClr val="C00000"/>
                </a:solidFill>
              </a:rPr>
              <a:t>74HC139 </a:t>
            </a:r>
            <a:r>
              <a:rPr lang="zh-CN" altLang="en-US" dirty="0">
                <a:solidFill>
                  <a:srgbClr val="C00000"/>
                </a:solidFill>
              </a:rPr>
              <a:t>二 </a:t>
            </a:r>
            <a:r>
              <a:rPr lang="en-US" altLang="zh-CN" dirty="0">
                <a:solidFill>
                  <a:srgbClr val="C00000"/>
                </a:solidFill>
              </a:rPr>
              <a:t>- </a:t>
            </a:r>
            <a:r>
              <a:rPr lang="zh-CN" altLang="en-US" dirty="0">
                <a:solidFill>
                  <a:srgbClr val="C00000"/>
                </a:solidFill>
              </a:rPr>
              <a:t>四线译码器， </a:t>
            </a:r>
            <a:r>
              <a:rPr lang="en-US" altLang="zh-CN" dirty="0">
                <a:solidFill>
                  <a:srgbClr val="C00000"/>
                </a:solidFill>
              </a:rPr>
              <a:t>74HC138 </a:t>
            </a:r>
            <a:r>
              <a:rPr lang="zh-CN" altLang="en-US" dirty="0">
                <a:solidFill>
                  <a:srgbClr val="C00000"/>
                </a:solidFill>
              </a:rPr>
              <a:t>三 </a:t>
            </a:r>
            <a:r>
              <a:rPr lang="en-US" altLang="zh-CN" dirty="0">
                <a:solidFill>
                  <a:srgbClr val="C00000"/>
                </a:solidFill>
              </a:rPr>
              <a:t>- </a:t>
            </a:r>
            <a:r>
              <a:rPr lang="zh-CN" altLang="en-US" dirty="0">
                <a:solidFill>
                  <a:srgbClr val="C00000"/>
                </a:solidFill>
              </a:rPr>
              <a:t>八线译码器， </a:t>
            </a:r>
          </a:p>
          <a:p>
            <a:r>
              <a:rPr lang="en-US" altLang="zh-CN" dirty="0">
                <a:solidFill>
                  <a:srgbClr val="C00000"/>
                </a:solidFill>
              </a:rPr>
              <a:t>74HC42 </a:t>
            </a:r>
            <a:r>
              <a:rPr lang="zh-CN" altLang="en-US" dirty="0">
                <a:solidFill>
                  <a:srgbClr val="C00000"/>
                </a:solidFill>
              </a:rPr>
              <a:t>二 </a:t>
            </a:r>
            <a:r>
              <a:rPr lang="en-US" altLang="zh-CN" dirty="0">
                <a:solidFill>
                  <a:srgbClr val="C00000"/>
                </a:solidFill>
              </a:rPr>
              <a:t>- </a:t>
            </a:r>
            <a:r>
              <a:rPr lang="zh-CN" altLang="en-US" dirty="0">
                <a:solidFill>
                  <a:srgbClr val="C00000"/>
                </a:solidFill>
              </a:rPr>
              <a:t>十进制译码器， </a:t>
            </a:r>
            <a:r>
              <a:rPr lang="en-US" altLang="zh-CN" dirty="0">
                <a:solidFill>
                  <a:srgbClr val="C00000"/>
                </a:solidFill>
              </a:rPr>
              <a:t>74HC4511 </a:t>
            </a:r>
            <a:r>
              <a:rPr lang="zh-CN" altLang="en-US" dirty="0">
                <a:solidFill>
                  <a:srgbClr val="C00000"/>
                </a:solidFill>
              </a:rPr>
              <a:t>七段显示译码器</a:t>
            </a:r>
          </a:p>
          <a:p>
            <a:r>
              <a:rPr lang="zh-CN" altLang="en-US" dirty="0">
                <a:solidFill>
                  <a:srgbClr val="C00000"/>
                </a:solidFill>
              </a:rPr>
              <a:t> 数据选择器： </a:t>
            </a:r>
            <a:r>
              <a:rPr lang="en-US" altLang="zh-CN" dirty="0">
                <a:solidFill>
                  <a:srgbClr val="C00000"/>
                </a:solidFill>
              </a:rPr>
              <a:t>74HC151 </a:t>
            </a:r>
            <a:r>
              <a:rPr lang="zh-CN" altLang="en-US" dirty="0">
                <a:solidFill>
                  <a:srgbClr val="C00000"/>
                </a:solidFill>
              </a:rPr>
              <a:t>八选一选择器</a:t>
            </a:r>
          </a:p>
          <a:p>
            <a:r>
              <a:rPr lang="zh-CN" altLang="en-US" dirty="0">
                <a:solidFill>
                  <a:srgbClr val="C00000"/>
                </a:solidFill>
              </a:rPr>
              <a:t> 数值比较器： </a:t>
            </a:r>
            <a:r>
              <a:rPr lang="en-US" altLang="zh-CN" dirty="0">
                <a:solidFill>
                  <a:srgbClr val="C00000"/>
                </a:solidFill>
              </a:rPr>
              <a:t>74HC85 </a:t>
            </a:r>
            <a:r>
              <a:rPr lang="zh-CN" altLang="en-US" dirty="0">
                <a:solidFill>
                  <a:srgbClr val="C00000"/>
                </a:solidFill>
              </a:rPr>
              <a:t>四位数值比较器</a:t>
            </a:r>
          </a:p>
          <a:p>
            <a:r>
              <a:rPr lang="zh-CN" altLang="en-US" dirty="0">
                <a:solidFill>
                  <a:srgbClr val="C00000"/>
                </a:solidFill>
              </a:rPr>
              <a:t> 半加器、全加器、超前进位： </a:t>
            </a:r>
            <a:r>
              <a:rPr lang="en-US" altLang="zh-CN" dirty="0">
                <a:solidFill>
                  <a:srgbClr val="C00000"/>
                </a:solidFill>
              </a:rPr>
              <a:t>74LS283 </a:t>
            </a:r>
            <a:r>
              <a:rPr lang="zh-CN" altLang="en-US" dirty="0">
                <a:solidFill>
                  <a:srgbClr val="C00000"/>
                </a:solidFill>
              </a:rPr>
              <a:t>四位超前进位加法器</a:t>
            </a:r>
          </a:p>
          <a:p>
            <a:r>
              <a:rPr lang="zh-CN" altLang="en-US" dirty="0"/>
              <a:t>● </a:t>
            </a:r>
            <a:r>
              <a:rPr lang="en-US" altLang="zh-CN" dirty="0"/>
              <a:t>4.5 </a:t>
            </a:r>
            <a:r>
              <a:rPr lang="zh-CN" altLang="en-US" dirty="0"/>
              <a:t>组合可编程电路</a:t>
            </a:r>
          </a:p>
          <a:p>
            <a:r>
              <a:rPr lang="zh-CN" altLang="en-US" dirty="0"/>
              <a:t> 与阵列与或阵列表示方法</a:t>
            </a:r>
          </a:p>
        </p:txBody>
      </p:sp>
    </p:spTree>
    <p:extLst>
      <p:ext uri="{BB962C8B-B14F-4D97-AF65-F5344CB8AC3E}">
        <p14:creationId xmlns:p14="http://schemas.microsoft.com/office/powerpoint/2010/main" val="30271021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BFA88-7F3E-A0FA-E75D-66FD41370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A22D1D15-61AD-0890-658C-F0C787083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4705116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考点一：组合逻辑电路分析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2AFD48-BCB4-2F5E-B704-25DBA8AD8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452" y="1404922"/>
            <a:ext cx="6645096" cy="507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852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6C630-C063-D2C3-6801-EB30C43B3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2F5467B4-D9E8-AAEA-3760-B3A111FCD0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4705116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考点一：组合逻辑电路分析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C56AB8-A91D-626F-DAEF-39A6F16BE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450" y="1402347"/>
            <a:ext cx="8420100" cy="465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8934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8BA47-7C80-F31D-559E-CD98E51D6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9551305E-2286-F317-80AC-9455A99F8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4705116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考点一：组合逻辑电路分析</a:t>
            </a:r>
          </a:p>
        </p:txBody>
      </p:sp>
      <p:sp>
        <p:nvSpPr>
          <p:cNvPr id="4" name="Rectangle 29">
            <a:extLst>
              <a:ext uri="{FF2B5EF4-FFF2-40B4-BE49-F238E27FC236}">
                <a16:creationId xmlns:a16="http://schemas.microsoft.com/office/drawing/2014/main" id="{F002D385-0B48-D390-95D6-F65EBCB81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2441" y="162282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根据已知逻辑电路，经分析确定电路的逻辑功能。</a:t>
            </a:r>
          </a:p>
        </p:txBody>
      </p:sp>
      <p:grpSp>
        <p:nvGrpSpPr>
          <p:cNvPr id="5" name="Group 18">
            <a:extLst>
              <a:ext uri="{FF2B5EF4-FFF2-40B4-BE49-F238E27FC236}">
                <a16:creationId xmlns:a16="http://schemas.microsoft.com/office/drawing/2014/main" id="{953506E6-D857-6ED4-98A2-9109561330A6}"/>
              </a:ext>
            </a:extLst>
          </p:cNvPr>
          <p:cNvGrpSpPr>
            <a:grpSpLocks/>
          </p:cNvGrpSpPr>
          <p:nvPr/>
        </p:nvGrpSpPr>
        <p:grpSpPr bwMode="auto">
          <a:xfrm>
            <a:off x="4187771" y="2276880"/>
            <a:ext cx="4392612" cy="666750"/>
            <a:chOff x="1315" y="1793"/>
            <a:chExt cx="2767" cy="420"/>
          </a:xfrm>
        </p:grpSpPr>
        <p:sp>
          <p:nvSpPr>
            <p:cNvPr id="6" name="Text Box 11">
              <a:extLst>
                <a:ext uri="{FF2B5EF4-FFF2-40B4-BE49-F238E27FC236}">
                  <a16:creationId xmlns:a16="http://schemas.microsoft.com/office/drawing/2014/main" id="{0D27496C-2CC0-5759-6C2F-3E576088FF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5" y="1867"/>
              <a:ext cx="81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lvl="0"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zh-CN" altLang="en-US" sz="20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逻辑电路</a:t>
              </a:r>
              <a:endPara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楷体_GB2312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7" name="Rectangle 12">
              <a:extLst>
                <a:ext uri="{FF2B5EF4-FFF2-40B4-BE49-F238E27FC236}">
                  <a16:creationId xmlns:a16="http://schemas.microsoft.com/office/drawing/2014/main" id="{D5B81CD5-EE41-FBDA-F1D1-BF89DB6B47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5" y="1793"/>
              <a:ext cx="817" cy="416"/>
            </a:xfrm>
            <a:prstGeom prst="rect">
              <a:avLst/>
            </a:prstGeom>
            <a:noFill/>
            <a:ln w="2857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楷体_GB2312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8" name="AutoShape 13">
              <a:extLst>
                <a:ext uri="{FF2B5EF4-FFF2-40B4-BE49-F238E27FC236}">
                  <a16:creationId xmlns:a16="http://schemas.microsoft.com/office/drawing/2014/main" id="{6F3B0F9F-1143-CE56-F556-1A7C1D3EC4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2" y="1956"/>
              <a:ext cx="522" cy="113"/>
            </a:xfrm>
            <a:prstGeom prst="rightArrow">
              <a:avLst>
                <a:gd name="adj1" fmla="val 50000"/>
                <a:gd name="adj2" fmla="val 115487"/>
              </a:avLst>
            </a:prstGeom>
            <a:solidFill>
              <a:srgbClr val="FF99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楷体_GB2312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9" name="Text Box 14">
              <a:extLst>
                <a:ext uri="{FF2B5EF4-FFF2-40B4-BE49-F238E27FC236}">
                  <a16:creationId xmlns:a16="http://schemas.microsoft.com/office/drawing/2014/main" id="{AFC9EAFF-92D2-F45D-1221-D682CBDF2E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9" y="1867"/>
              <a:ext cx="95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0"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zh-CN" altLang="en-US" sz="20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逻辑功能</a:t>
              </a:r>
              <a:endPara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楷体_GB2312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10" name="Rectangle 15">
              <a:extLst>
                <a:ext uri="{FF2B5EF4-FFF2-40B4-BE49-F238E27FC236}">
                  <a16:creationId xmlns:a16="http://schemas.microsoft.com/office/drawing/2014/main" id="{342B9436-4D4C-D39D-E60F-6BF3569A7A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2" y="1797"/>
              <a:ext cx="930" cy="416"/>
            </a:xfrm>
            <a:prstGeom prst="rect">
              <a:avLst/>
            </a:prstGeom>
            <a:noFill/>
            <a:ln w="2857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楷体_GB2312" pitchFamily="49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11" name="Rectangle 4">
            <a:extLst>
              <a:ext uri="{FF2B5EF4-FFF2-40B4-BE49-F238E27FC236}">
                <a16:creationId xmlns:a16="http://schemas.microsoft.com/office/drawing/2014/main" id="{4C2C6AC6-39C3-03C5-C576-3DDFAD288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3134140"/>
            <a:ext cx="19415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步骤：</a:t>
            </a:r>
          </a:p>
        </p:txBody>
      </p:sp>
      <p:sp>
        <p:nvSpPr>
          <p:cNvPr id="12" name="Rectangle 25">
            <a:extLst>
              <a:ext uri="{FF2B5EF4-FFF2-40B4-BE49-F238E27FC236}">
                <a16:creationId xmlns:a16="http://schemas.microsoft.com/office/drawing/2014/main" id="{5435607C-34C3-9B49-3807-05A5968A9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623" y="3717439"/>
            <a:ext cx="63849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Aft>
                <a:spcPct val="0"/>
              </a:spcAft>
            </a:pP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）由逻辑图写出各输出端的逻辑表达式；</a:t>
            </a:r>
          </a:p>
        </p:txBody>
      </p:sp>
      <p:sp>
        <p:nvSpPr>
          <p:cNvPr id="13" name="Rectangle 26">
            <a:extLst>
              <a:ext uri="{FF2B5EF4-FFF2-40B4-BE49-F238E27FC236}">
                <a16:creationId xmlns:a16="http://schemas.microsoft.com/office/drawing/2014/main" id="{BDE52A8A-F9E7-4007-F7A0-48CDD03D9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623" y="4280861"/>
            <a:ext cx="44323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Aft>
                <a:spcPct val="0"/>
              </a:spcAft>
            </a:pP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）化简和变换逻辑表达式；</a:t>
            </a:r>
          </a:p>
        </p:txBody>
      </p:sp>
      <p:sp>
        <p:nvSpPr>
          <p:cNvPr id="14" name="Rectangle 27">
            <a:extLst>
              <a:ext uri="{FF2B5EF4-FFF2-40B4-BE49-F238E27FC236}">
                <a16:creationId xmlns:a16="http://schemas.microsoft.com/office/drawing/2014/main" id="{8E3C07E7-BFB1-CEC4-B14B-3BD91B9A4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623" y="4844283"/>
            <a:ext cx="2803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Aft>
                <a:spcPct val="0"/>
              </a:spcAft>
            </a:pP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）列出真值表；</a:t>
            </a:r>
          </a:p>
        </p:txBody>
      </p:sp>
      <p:sp>
        <p:nvSpPr>
          <p:cNvPr id="15" name="Rectangle 28">
            <a:extLst>
              <a:ext uri="{FF2B5EF4-FFF2-40B4-BE49-F238E27FC236}">
                <a16:creationId xmlns:a16="http://schemas.microsoft.com/office/drawing/2014/main" id="{C59D4F50-2D92-F8DF-1B12-3B016B2ED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624" y="5403240"/>
            <a:ext cx="784892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</a:pP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）根据真值表或逻辑表达式，经分析最后确定其功能。</a:t>
            </a:r>
          </a:p>
        </p:txBody>
      </p:sp>
    </p:spTree>
    <p:extLst>
      <p:ext uri="{BB962C8B-B14F-4D97-AF65-F5344CB8AC3E}">
        <p14:creationId xmlns:p14="http://schemas.microsoft.com/office/powerpoint/2010/main" val="28067283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1" grpId="0"/>
      <p:bldP spid="12" grpId="0" autoUpdateAnimBg="0"/>
      <p:bldP spid="13" grpId="0" autoUpdateAnimBg="0"/>
      <p:bldP spid="14" grpId="0" autoUpdateAnimBg="0"/>
      <p:bldP spid="15" grpId="0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131B7-EC1F-5D9F-AA95-AC1B2B013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EA7B41DD-BA8C-A0EB-54F8-F190FA8BA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93805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举例</a:t>
            </a:r>
          </a:p>
        </p:txBody>
      </p:sp>
      <p:graphicFrame>
        <p:nvGraphicFramePr>
          <p:cNvPr id="4" name="Object 16">
            <a:extLst>
              <a:ext uri="{FF2B5EF4-FFF2-40B4-BE49-F238E27FC236}">
                <a16:creationId xmlns:a16="http://schemas.microsoft.com/office/drawing/2014/main" id="{D2AF020A-0D65-87E2-44F5-6121A668F2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0044524"/>
              </p:ext>
            </p:extLst>
          </p:nvPr>
        </p:nvGraphicFramePr>
        <p:xfrm>
          <a:off x="2908044" y="1498129"/>
          <a:ext cx="6375911" cy="42339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图片" r:id="rId3" imgW="2356683" imgH="1538205" progId="Word.Picture.8">
                  <p:embed/>
                </p:oleObj>
              </mc:Choice>
              <mc:Fallback>
                <p:oleObj name="图片" r:id="rId3" imgW="2356683" imgH="1538205" progId="Word.Picture.8">
                  <p:embed/>
                  <p:pic>
                    <p:nvPicPr>
                      <p:cNvPr id="126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-1390"/>
                      <a:stretch>
                        <a:fillRect/>
                      </a:stretch>
                    </p:blipFill>
                    <p:spPr bwMode="auto">
                      <a:xfrm>
                        <a:off x="2908044" y="1498129"/>
                        <a:ext cx="6375911" cy="423393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9270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F31E0-3B53-1686-281F-A14F4F70D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CBE83A51-1E69-881E-7D6C-2C9A596BF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1314765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步骤一</a:t>
            </a:r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FA9A0595-562A-FE7A-9E6F-7495A51885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9070" y="1330402"/>
            <a:ext cx="8243887" cy="97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2900" indent="-3429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</a:pP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解：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）根据逻辑电路写出各输出端的逻辑表达式，并进行化简和变换。</a:t>
            </a:r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96E32E2D-9070-78E5-DF23-E0AEC8BD37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17721" y="2592824"/>
            <a:ext cx="98777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600" b="1" i="1" dirty="0">
                <a:latin typeface="Times New Roman" panose="02020603050405020304" pitchFamily="18" charset="0"/>
              </a:rPr>
              <a:t>X </a:t>
            </a:r>
            <a:r>
              <a:rPr lang="en-US" altLang="zh-CN" sz="2600" b="1" dirty="0">
                <a:latin typeface="Times New Roman" panose="02020603050405020304" pitchFamily="18" charset="0"/>
              </a:rPr>
              <a:t>= </a:t>
            </a:r>
            <a:r>
              <a:rPr lang="en-US" altLang="zh-CN" sz="2600" b="1" i="1" dirty="0">
                <a:latin typeface="Times New Roman" panose="02020603050405020304" pitchFamily="18" charset="0"/>
              </a:rPr>
              <a:t>A</a:t>
            </a:r>
          </a:p>
        </p:txBody>
      </p:sp>
      <p:graphicFrame>
        <p:nvGraphicFramePr>
          <p:cNvPr id="5" name="Object 14">
            <a:extLst>
              <a:ext uri="{FF2B5EF4-FFF2-40B4-BE49-F238E27FC236}">
                <a16:creationId xmlns:a16="http://schemas.microsoft.com/office/drawing/2014/main" id="{5461F301-8C20-81B9-BB1A-FDF882AB74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1708357"/>
              </p:ext>
            </p:extLst>
          </p:nvPr>
        </p:nvGraphicFramePr>
        <p:xfrm>
          <a:off x="4480870" y="2463052"/>
          <a:ext cx="18090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" imgW="723600" imgH="228600" progId="Equation.3">
                  <p:embed/>
                </p:oleObj>
              </mc:Choice>
              <mc:Fallback>
                <p:oleObj name="公式" r:id="rId3" imgW="723600" imgH="228600" progId="Equation.3">
                  <p:embed/>
                  <p:pic>
                    <p:nvPicPr>
                      <p:cNvPr id="124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0870" y="2463052"/>
                        <a:ext cx="18090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5">
            <a:extLst>
              <a:ext uri="{FF2B5EF4-FFF2-40B4-BE49-F238E27FC236}">
                <a16:creationId xmlns:a16="http://schemas.microsoft.com/office/drawing/2014/main" id="{28D2E638-5DE6-A4CF-2973-9AFECEB019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9326299"/>
              </p:ext>
            </p:extLst>
          </p:nvPr>
        </p:nvGraphicFramePr>
        <p:xfrm>
          <a:off x="7753489" y="2431552"/>
          <a:ext cx="1872900" cy="60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" imgW="749160" imgH="241200" progId="Equation.3">
                  <p:embed/>
                </p:oleObj>
              </mc:Choice>
              <mc:Fallback>
                <p:oleObj name="公式" r:id="rId5" imgW="749160" imgH="241200" progId="Equation.3">
                  <p:embed/>
                  <p:pic>
                    <p:nvPicPr>
                      <p:cNvPr id="125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53489" y="2431552"/>
                        <a:ext cx="1872900" cy="603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97">
            <a:extLst>
              <a:ext uri="{FF2B5EF4-FFF2-40B4-BE49-F238E27FC236}">
                <a16:creationId xmlns:a16="http://schemas.microsoft.com/office/drawing/2014/main" id="{69E0CD57-498C-E25C-E2AF-6F047FADE3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571573"/>
              </p:ext>
            </p:extLst>
          </p:nvPr>
        </p:nvGraphicFramePr>
        <p:xfrm>
          <a:off x="4790229" y="3157264"/>
          <a:ext cx="1650600" cy="44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7" imgW="660240" imgH="177480" progId="Equation.3">
                  <p:embed/>
                </p:oleObj>
              </mc:Choice>
              <mc:Fallback>
                <p:oleObj name="公式" r:id="rId7" imgW="660240" imgH="177480" progId="Equation.3">
                  <p:embed/>
                  <p:pic>
                    <p:nvPicPr>
                      <p:cNvPr id="127" name="Object 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0229" y="3157264"/>
                        <a:ext cx="1650600" cy="44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8">
            <a:extLst>
              <a:ext uri="{FF2B5EF4-FFF2-40B4-BE49-F238E27FC236}">
                <a16:creationId xmlns:a16="http://schemas.microsoft.com/office/drawing/2014/main" id="{70CA2F86-C73A-98AC-A726-86FAAE2EB0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159566"/>
              </p:ext>
            </p:extLst>
          </p:nvPr>
        </p:nvGraphicFramePr>
        <p:xfrm>
          <a:off x="8032751" y="3115628"/>
          <a:ext cx="1682100" cy="47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9" imgW="672840" imgH="190440" progId="Equation.3">
                  <p:embed/>
                </p:oleObj>
              </mc:Choice>
              <mc:Fallback>
                <p:oleObj name="公式" r:id="rId9" imgW="672840" imgH="190440" progId="Equation.3">
                  <p:embed/>
                  <p:pic>
                    <p:nvPicPr>
                      <p:cNvPr id="128" name="Object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2751" y="3115628"/>
                        <a:ext cx="1682100" cy="47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6">
            <a:extLst>
              <a:ext uri="{FF2B5EF4-FFF2-40B4-BE49-F238E27FC236}">
                <a16:creationId xmlns:a16="http://schemas.microsoft.com/office/drawing/2014/main" id="{D9EE8721-A7DF-6A44-7CB9-B835BC6AD0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3854376"/>
              </p:ext>
            </p:extLst>
          </p:nvPr>
        </p:nvGraphicFramePr>
        <p:xfrm>
          <a:off x="3971925" y="3882685"/>
          <a:ext cx="4248150" cy="282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图片" r:id="rId11" imgW="2356683" imgH="1538205" progId="Word.Picture.8">
                  <p:embed/>
                </p:oleObj>
              </mc:Choice>
              <mc:Fallback>
                <p:oleObj name="图片" r:id="rId11" imgW="2356683" imgH="1538205" progId="Word.Picture.8">
                  <p:embed/>
                  <p:pic>
                    <p:nvPicPr>
                      <p:cNvPr id="126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-1390"/>
                      <a:stretch>
                        <a:fillRect/>
                      </a:stretch>
                    </p:blipFill>
                    <p:spPr bwMode="auto">
                      <a:xfrm>
                        <a:off x="3971925" y="3882685"/>
                        <a:ext cx="4248150" cy="2820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28366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E1D04-C4F7-055A-1347-A5E87758C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80CE9717-6BB4-4EAB-77A2-A64A5DD87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1314765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步骤二</a:t>
            </a: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id="{5DA11F8D-3B79-2D7E-CB97-6E1DED7E89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761" y="1295785"/>
            <a:ext cx="3673475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2900" indent="-3429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</a:pP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）列写真值表</a:t>
            </a:r>
          </a:p>
        </p:txBody>
      </p:sp>
      <p:sp>
        <p:nvSpPr>
          <p:cNvPr id="4" name="Rectangle 100">
            <a:extLst>
              <a:ext uri="{FF2B5EF4-FFF2-40B4-BE49-F238E27FC236}">
                <a16:creationId xmlns:a16="http://schemas.microsoft.com/office/drawing/2014/main" id="{3CCC1453-2708-D5AA-77D1-64E8B5CB0D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397" y="1600484"/>
            <a:ext cx="13422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00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真值表</a:t>
            </a:r>
          </a:p>
        </p:txBody>
      </p:sp>
      <p:grpSp>
        <p:nvGrpSpPr>
          <p:cNvPr id="5" name="Group 127">
            <a:extLst>
              <a:ext uri="{FF2B5EF4-FFF2-40B4-BE49-F238E27FC236}">
                <a16:creationId xmlns:a16="http://schemas.microsoft.com/office/drawing/2014/main" id="{9387D448-F279-00E6-7625-2CA9C133F5AB}"/>
              </a:ext>
            </a:extLst>
          </p:cNvPr>
          <p:cNvGrpSpPr>
            <a:grpSpLocks/>
          </p:cNvGrpSpPr>
          <p:nvPr/>
        </p:nvGrpSpPr>
        <p:grpSpPr bwMode="auto">
          <a:xfrm>
            <a:off x="4859338" y="2152650"/>
            <a:ext cx="3816350" cy="3965575"/>
            <a:chOff x="3061" y="1356"/>
            <a:chExt cx="2404" cy="2498"/>
          </a:xfrm>
        </p:grpSpPr>
        <p:sp>
          <p:nvSpPr>
            <p:cNvPr id="6" name="Rectangle 26">
              <a:extLst>
                <a:ext uri="{FF2B5EF4-FFF2-40B4-BE49-F238E27FC236}">
                  <a16:creationId xmlns:a16="http://schemas.microsoft.com/office/drawing/2014/main" id="{09E6AF3E-C3CA-70A8-CC0C-1C9F2D812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" y="3554"/>
              <a:ext cx="400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en-GB" altLang="zh-CN" sz="22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27">
              <a:extLst>
                <a:ext uri="{FF2B5EF4-FFF2-40B4-BE49-F238E27FC236}">
                  <a16:creationId xmlns:a16="http://schemas.microsoft.com/office/drawing/2014/main" id="{AB01D76F-CD75-1375-F323-DE49FE6B27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7" y="3554"/>
              <a:ext cx="418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en-GB" altLang="zh-CN" sz="22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28">
              <a:extLst>
                <a:ext uri="{FF2B5EF4-FFF2-40B4-BE49-F238E27FC236}">
                  <a16:creationId xmlns:a16="http://schemas.microsoft.com/office/drawing/2014/main" id="{57C5F3E6-3038-79D3-2326-37C30EA6C8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3" y="3554"/>
              <a:ext cx="384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en-GB" altLang="zh-CN" sz="22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29">
              <a:extLst>
                <a:ext uri="{FF2B5EF4-FFF2-40B4-BE49-F238E27FC236}">
                  <a16:creationId xmlns:a16="http://schemas.microsoft.com/office/drawing/2014/main" id="{DF339942-40E8-E8A5-F3BE-CC42F66619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2" y="3554"/>
              <a:ext cx="401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zh-CN" sz="22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1</a:t>
              </a:r>
            </a:p>
          </p:txBody>
        </p:sp>
        <p:sp>
          <p:nvSpPr>
            <p:cNvPr id="10" name="Rectangle 30">
              <a:extLst>
                <a:ext uri="{FF2B5EF4-FFF2-40B4-BE49-F238E27FC236}">
                  <a16:creationId xmlns:a16="http://schemas.microsoft.com/office/drawing/2014/main" id="{FC29E6FF-3023-31B7-49BC-5A3BCE141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7" y="3554"/>
              <a:ext cx="415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zh-CN" sz="22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1</a:t>
              </a:r>
            </a:p>
          </p:txBody>
        </p:sp>
        <p:sp>
          <p:nvSpPr>
            <p:cNvPr id="11" name="Rectangle 31">
              <a:extLst>
                <a:ext uri="{FF2B5EF4-FFF2-40B4-BE49-F238E27FC236}">
                  <a16:creationId xmlns:a16="http://schemas.microsoft.com/office/drawing/2014/main" id="{2E378AB5-CA20-DCF8-D3E2-58F12DBAE8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1" y="3554"/>
              <a:ext cx="386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zh-CN" sz="22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1</a:t>
              </a:r>
            </a:p>
          </p:txBody>
        </p:sp>
        <p:sp>
          <p:nvSpPr>
            <p:cNvPr id="12" name="Rectangle 32">
              <a:extLst>
                <a:ext uri="{FF2B5EF4-FFF2-40B4-BE49-F238E27FC236}">
                  <a16:creationId xmlns:a16="http://schemas.microsoft.com/office/drawing/2014/main" id="{909AA861-7A41-DE85-F0FC-5D288E9D4C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" y="3286"/>
              <a:ext cx="400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en-GB" altLang="zh-CN" sz="22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Rectangle 33">
              <a:extLst>
                <a:ext uri="{FF2B5EF4-FFF2-40B4-BE49-F238E27FC236}">
                  <a16:creationId xmlns:a16="http://schemas.microsoft.com/office/drawing/2014/main" id="{FADA8217-8E94-91F2-DDDB-56ABFB144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7" y="3286"/>
              <a:ext cx="418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en-GB" altLang="zh-CN" sz="22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ectangle 34">
              <a:extLst>
                <a:ext uri="{FF2B5EF4-FFF2-40B4-BE49-F238E27FC236}">
                  <a16:creationId xmlns:a16="http://schemas.microsoft.com/office/drawing/2014/main" id="{5EF3E02F-5703-F9F2-F6FC-342D17902C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3" y="3286"/>
              <a:ext cx="384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en-GB" altLang="zh-CN" sz="22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35">
              <a:extLst>
                <a:ext uri="{FF2B5EF4-FFF2-40B4-BE49-F238E27FC236}">
                  <a16:creationId xmlns:a16="http://schemas.microsoft.com/office/drawing/2014/main" id="{53A5E632-8E37-5B58-B058-BECB1DA1EB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2" y="3286"/>
              <a:ext cx="401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zh-CN" sz="22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0</a:t>
              </a:r>
            </a:p>
          </p:txBody>
        </p:sp>
        <p:sp>
          <p:nvSpPr>
            <p:cNvPr id="16" name="Rectangle 36">
              <a:extLst>
                <a:ext uri="{FF2B5EF4-FFF2-40B4-BE49-F238E27FC236}">
                  <a16:creationId xmlns:a16="http://schemas.microsoft.com/office/drawing/2014/main" id="{72A4B75D-4B4E-EA72-347E-B0B635AD27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7" y="3286"/>
              <a:ext cx="415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zh-CN" sz="22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1</a:t>
              </a:r>
            </a:p>
          </p:txBody>
        </p:sp>
        <p:sp>
          <p:nvSpPr>
            <p:cNvPr id="17" name="Rectangle 37">
              <a:extLst>
                <a:ext uri="{FF2B5EF4-FFF2-40B4-BE49-F238E27FC236}">
                  <a16:creationId xmlns:a16="http://schemas.microsoft.com/office/drawing/2014/main" id="{1B79BDC8-F43F-E913-FAC9-AC7923DB3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1" y="3286"/>
              <a:ext cx="386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zh-CN" sz="22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1</a:t>
              </a:r>
            </a:p>
          </p:txBody>
        </p:sp>
        <p:sp>
          <p:nvSpPr>
            <p:cNvPr id="18" name="Rectangle 38">
              <a:extLst>
                <a:ext uri="{FF2B5EF4-FFF2-40B4-BE49-F238E27FC236}">
                  <a16:creationId xmlns:a16="http://schemas.microsoft.com/office/drawing/2014/main" id="{DFE4D5D9-C34A-41A4-91FB-FE461CEDD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" y="3018"/>
              <a:ext cx="400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en-GB" altLang="zh-CN" sz="22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39">
              <a:extLst>
                <a:ext uri="{FF2B5EF4-FFF2-40B4-BE49-F238E27FC236}">
                  <a16:creationId xmlns:a16="http://schemas.microsoft.com/office/drawing/2014/main" id="{D5F92B7D-CF5A-75B9-9F55-386FA9A8A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7" y="3018"/>
              <a:ext cx="418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en-GB" altLang="zh-CN" sz="22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Rectangle 40">
              <a:extLst>
                <a:ext uri="{FF2B5EF4-FFF2-40B4-BE49-F238E27FC236}">
                  <a16:creationId xmlns:a16="http://schemas.microsoft.com/office/drawing/2014/main" id="{C0958BA8-1AC1-14E9-2FA9-F3A4CD3C62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3" y="3018"/>
              <a:ext cx="384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en-GB" altLang="zh-CN" sz="22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Rectangle 41">
              <a:extLst>
                <a:ext uri="{FF2B5EF4-FFF2-40B4-BE49-F238E27FC236}">
                  <a16:creationId xmlns:a16="http://schemas.microsoft.com/office/drawing/2014/main" id="{EC0A6566-00DC-09ED-DF11-D1BE0A47E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2" y="3018"/>
              <a:ext cx="401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zh-CN" sz="22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1</a:t>
              </a:r>
            </a:p>
          </p:txBody>
        </p:sp>
        <p:sp>
          <p:nvSpPr>
            <p:cNvPr id="22" name="Rectangle 42">
              <a:extLst>
                <a:ext uri="{FF2B5EF4-FFF2-40B4-BE49-F238E27FC236}">
                  <a16:creationId xmlns:a16="http://schemas.microsoft.com/office/drawing/2014/main" id="{2E2354E0-C017-DFAE-5B09-A7B13A2021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7" y="3018"/>
              <a:ext cx="415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zh-CN" sz="22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0</a:t>
              </a:r>
            </a:p>
          </p:txBody>
        </p:sp>
        <p:sp>
          <p:nvSpPr>
            <p:cNvPr id="23" name="Rectangle 43">
              <a:extLst>
                <a:ext uri="{FF2B5EF4-FFF2-40B4-BE49-F238E27FC236}">
                  <a16:creationId xmlns:a16="http://schemas.microsoft.com/office/drawing/2014/main" id="{2C083850-D1CA-1590-B8B2-CBD2D3FDE2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1" y="3018"/>
              <a:ext cx="386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zh-CN" sz="22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1</a:t>
              </a:r>
            </a:p>
          </p:txBody>
        </p:sp>
        <p:sp>
          <p:nvSpPr>
            <p:cNvPr id="24" name="Rectangle 44">
              <a:extLst>
                <a:ext uri="{FF2B5EF4-FFF2-40B4-BE49-F238E27FC236}">
                  <a16:creationId xmlns:a16="http://schemas.microsoft.com/office/drawing/2014/main" id="{D316FE1C-2A69-FE11-B941-84D74C3A6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" y="2750"/>
              <a:ext cx="400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en-GB" altLang="zh-CN" sz="22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Rectangle 45">
              <a:extLst>
                <a:ext uri="{FF2B5EF4-FFF2-40B4-BE49-F238E27FC236}">
                  <a16:creationId xmlns:a16="http://schemas.microsoft.com/office/drawing/2014/main" id="{09AB7F50-8651-EFD7-E63D-5E04380CB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7" y="2750"/>
              <a:ext cx="418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en-GB" altLang="zh-CN" sz="22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Rectangle 46">
              <a:extLst>
                <a:ext uri="{FF2B5EF4-FFF2-40B4-BE49-F238E27FC236}">
                  <a16:creationId xmlns:a16="http://schemas.microsoft.com/office/drawing/2014/main" id="{DE9948C5-AA79-B88C-4BAC-C12475EA1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3" y="2750"/>
              <a:ext cx="384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en-GB" altLang="zh-CN" sz="22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Rectangle 47">
              <a:extLst>
                <a:ext uri="{FF2B5EF4-FFF2-40B4-BE49-F238E27FC236}">
                  <a16:creationId xmlns:a16="http://schemas.microsoft.com/office/drawing/2014/main" id="{6BBF845A-52A5-33BC-985B-F77FD1F6E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2" y="2750"/>
              <a:ext cx="401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zh-CN" sz="22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0</a:t>
              </a:r>
            </a:p>
          </p:txBody>
        </p:sp>
        <p:sp>
          <p:nvSpPr>
            <p:cNvPr id="28" name="Rectangle 48">
              <a:extLst>
                <a:ext uri="{FF2B5EF4-FFF2-40B4-BE49-F238E27FC236}">
                  <a16:creationId xmlns:a16="http://schemas.microsoft.com/office/drawing/2014/main" id="{1D271609-BF42-A7E3-0E07-FF38B9F0F1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7" y="2750"/>
              <a:ext cx="415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zh-CN" sz="22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0</a:t>
              </a:r>
            </a:p>
          </p:txBody>
        </p:sp>
        <p:sp>
          <p:nvSpPr>
            <p:cNvPr id="29" name="Rectangle 49">
              <a:extLst>
                <a:ext uri="{FF2B5EF4-FFF2-40B4-BE49-F238E27FC236}">
                  <a16:creationId xmlns:a16="http://schemas.microsoft.com/office/drawing/2014/main" id="{72CF2A21-52E6-45D0-65E3-0B1F0E5A0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1" y="2750"/>
              <a:ext cx="386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zh-CN" sz="22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1</a:t>
              </a:r>
            </a:p>
          </p:txBody>
        </p:sp>
        <p:sp>
          <p:nvSpPr>
            <p:cNvPr id="30" name="Rectangle 50">
              <a:extLst>
                <a:ext uri="{FF2B5EF4-FFF2-40B4-BE49-F238E27FC236}">
                  <a16:creationId xmlns:a16="http://schemas.microsoft.com/office/drawing/2014/main" id="{9382723D-043B-B522-396A-A3079F43BA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" y="2469"/>
              <a:ext cx="400" cy="2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en-GB" altLang="zh-CN" sz="22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51">
              <a:extLst>
                <a:ext uri="{FF2B5EF4-FFF2-40B4-BE49-F238E27FC236}">
                  <a16:creationId xmlns:a16="http://schemas.microsoft.com/office/drawing/2014/main" id="{079C7200-BD25-4633-8662-BA1A7FAC45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7" y="2469"/>
              <a:ext cx="418" cy="2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en-GB" altLang="zh-CN" sz="22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Rectangle 52">
              <a:extLst>
                <a:ext uri="{FF2B5EF4-FFF2-40B4-BE49-F238E27FC236}">
                  <a16:creationId xmlns:a16="http://schemas.microsoft.com/office/drawing/2014/main" id="{2C78CFC3-CED3-A0DD-5149-4208D27B08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3" y="2469"/>
              <a:ext cx="384" cy="2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en-GB" altLang="zh-CN" sz="22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Rectangle 53">
              <a:extLst>
                <a:ext uri="{FF2B5EF4-FFF2-40B4-BE49-F238E27FC236}">
                  <a16:creationId xmlns:a16="http://schemas.microsoft.com/office/drawing/2014/main" id="{7B4E7264-F670-CC85-FEBA-AD29F5FB37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2" y="2469"/>
              <a:ext cx="401" cy="2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zh-CN" sz="22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1</a:t>
              </a:r>
            </a:p>
          </p:txBody>
        </p:sp>
        <p:sp>
          <p:nvSpPr>
            <p:cNvPr id="34" name="Rectangle 54">
              <a:extLst>
                <a:ext uri="{FF2B5EF4-FFF2-40B4-BE49-F238E27FC236}">
                  <a16:creationId xmlns:a16="http://schemas.microsoft.com/office/drawing/2014/main" id="{27A758F2-A4C2-E30C-EAEB-807AADC921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7" y="2469"/>
              <a:ext cx="415" cy="2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zh-CN" sz="22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1</a:t>
              </a:r>
            </a:p>
          </p:txBody>
        </p:sp>
        <p:sp>
          <p:nvSpPr>
            <p:cNvPr id="35" name="Rectangle 55">
              <a:extLst>
                <a:ext uri="{FF2B5EF4-FFF2-40B4-BE49-F238E27FC236}">
                  <a16:creationId xmlns:a16="http://schemas.microsoft.com/office/drawing/2014/main" id="{6C0EEFFE-EAED-4DA2-D1F3-40AB916A6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1" y="2469"/>
              <a:ext cx="386" cy="2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zh-CN" sz="22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0</a:t>
              </a:r>
            </a:p>
          </p:txBody>
        </p:sp>
        <p:sp>
          <p:nvSpPr>
            <p:cNvPr id="36" name="Rectangle 56">
              <a:extLst>
                <a:ext uri="{FF2B5EF4-FFF2-40B4-BE49-F238E27FC236}">
                  <a16:creationId xmlns:a16="http://schemas.microsoft.com/office/drawing/2014/main" id="{73B2E219-883E-A978-CE78-2F1A52D2B9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" y="2201"/>
              <a:ext cx="400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en-GB" altLang="zh-CN" sz="22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Rectangle 57">
              <a:extLst>
                <a:ext uri="{FF2B5EF4-FFF2-40B4-BE49-F238E27FC236}">
                  <a16:creationId xmlns:a16="http://schemas.microsoft.com/office/drawing/2014/main" id="{4F6BD22B-0C37-E93E-CED6-891DFE88ED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7" y="2201"/>
              <a:ext cx="418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en-GB" altLang="zh-CN" sz="22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Rectangle 58">
              <a:extLst>
                <a:ext uri="{FF2B5EF4-FFF2-40B4-BE49-F238E27FC236}">
                  <a16:creationId xmlns:a16="http://schemas.microsoft.com/office/drawing/2014/main" id="{BC47423D-2B38-6BF7-0F23-7CDF29A9D6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3" y="2201"/>
              <a:ext cx="384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en-GB" altLang="zh-CN" sz="22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Rectangle 59">
              <a:extLst>
                <a:ext uri="{FF2B5EF4-FFF2-40B4-BE49-F238E27FC236}">
                  <a16:creationId xmlns:a16="http://schemas.microsoft.com/office/drawing/2014/main" id="{59A18748-CE17-D17A-7FDC-4077A50C8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2" y="2201"/>
              <a:ext cx="401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zh-CN" sz="22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0</a:t>
              </a:r>
            </a:p>
          </p:txBody>
        </p:sp>
        <p:sp>
          <p:nvSpPr>
            <p:cNvPr id="40" name="Rectangle 60">
              <a:extLst>
                <a:ext uri="{FF2B5EF4-FFF2-40B4-BE49-F238E27FC236}">
                  <a16:creationId xmlns:a16="http://schemas.microsoft.com/office/drawing/2014/main" id="{AEAF8A69-31DC-1683-75FE-E87BD4CFD2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7" y="2201"/>
              <a:ext cx="415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zh-CN" sz="22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1</a:t>
              </a:r>
            </a:p>
          </p:txBody>
        </p:sp>
        <p:sp>
          <p:nvSpPr>
            <p:cNvPr id="41" name="Rectangle 61">
              <a:extLst>
                <a:ext uri="{FF2B5EF4-FFF2-40B4-BE49-F238E27FC236}">
                  <a16:creationId xmlns:a16="http://schemas.microsoft.com/office/drawing/2014/main" id="{DFB7CE50-8601-7486-8C9D-0DD77232B8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1" y="2201"/>
              <a:ext cx="386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zh-CN" sz="22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0</a:t>
              </a:r>
            </a:p>
          </p:txBody>
        </p:sp>
        <p:sp>
          <p:nvSpPr>
            <p:cNvPr id="42" name="Rectangle 62">
              <a:extLst>
                <a:ext uri="{FF2B5EF4-FFF2-40B4-BE49-F238E27FC236}">
                  <a16:creationId xmlns:a16="http://schemas.microsoft.com/office/drawing/2014/main" id="{F596CB4B-11EF-2821-DE69-6D9E56F50A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" y="1933"/>
              <a:ext cx="400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en-GB" altLang="zh-CN" sz="22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Rectangle 63">
              <a:extLst>
                <a:ext uri="{FF2B5EF4-FFF2-40B4-BE49-F238E27FC236}">
                  <a16:creationId xmlns:a16="http://schemas.microsoft.com/office/drawing/2014/main" id="{D5A1DDEB-5758-8B01-86F2-DE9669DE7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7" y="1933"/>
              <a:ext cx="418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en-GB" altLang="zh-CN" sz="22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Rectangle 64">
              <a:extLst>
                <a:ext uri="{FF2B5EF4-FFF2-40B4-BE49-F238E27FC236}">
                  <a16:creationId xmlns:a16="http://schemas.microsoft.com/office/drawing/2014/main" id="{2C4509DA-1CCB-CFDD-558C-CB4F0BB56D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3" y="1933"/>
              <a:ext cx="384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en-GB" altLang="zh-CN" sz="22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Rectangle 65">
              <a:extLst>
                <a:ext uri="{FF2B5EF4-FFF2-40B4-BE49-F238E27FC236}">
                  <a16:creationId xmlns:a16="http://schemas.microsoft.com/office/drawing/2014/main" id="{54F6D1BC-C6EF-9D84-B5DE-6803F090A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2" y="1933"/>
              <a:ext cx="401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zh-CN" sz="22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1</a:t>
              </a:r>
            </a:p>
          </p:txBody>
        </p:sp>
        <p:sp>
          <p:nvSpPr>
            <p:cNvPr id="46" name="Rectangle 66">
              <a:extLst>
                <a:ext uri="{FF2B5EF4-FFF2-40B4-BE49-F238E27FC236}">
                  <a16:creationId xmlns:a16="http://schemas.microsoft.com/office/drawing/2014/main" id="{752429A7-16BD-5B83-DFA0-0DA0AAB09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7" y="1933"/>
              <a:ext cx="415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zh-CN" sz="22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0</a:t>
              </a:r>
            </a:p>
          </p:txBody>
        </p:sp>
        <p:sp>
          <p:nvSpPr>
            <p:cNvPr id="47" name="Rectangle 67">
              <a:extLst>
                <a:ext uri="{FF2B5EF4-FFF2-40B4-BE49-F238E27FC236}">
                  <a16:creationId xmlns:a16="http://schemas.microsoft.com/office/drawing/2014/main" id="{1B0AEECB-19CA-B932-B452-93A9DBB79D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1" y="1933"/>
              <a:ext cx="386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zh-CN" sz="22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0</a:t>
              </a:r>
            </a:p>
          </p:txBody>
        </p:sp>
        <p:sp>
          <p:nvSpPr>
            <p:cNvPr id="48" name="Rectangle 68">
              <a:extLst>
                <a:ext uri="{FF2B5EF4-FFF2-40B4-BE49-F238E27FC236}">
                  <a16:creationId xmlns:a16="http://schemas.microsoft.com/office/drawing/2014/main" id="{250269B1-471F-F811-FDCB-9909998C0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" y="1624"/>
              <a:ext cx="400" cy="3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en-GB" altLang="zh-CN" sz="22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Rectangle 69">
              <a:extLst>
                <a:ext uri="{FF2B5EF4-FFF2-40B4-BE49-F238E27FC236}">
                  <a16:creationId xmlns:a16="http://schemas.microsoft.com/office/drawing/2014/main" id="{C29B87A6-6994-4524-1C43-0D7014F650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7" y="1624"/>
              <a:ext cx="418" cy="3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en-GB" altLang="zh-CN" sz="22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Rectangle 70">
              <a:extLst>
                <a:ext uri="{FF2B5EF4-FFF2-40B4-BE49-F238E27FC236}">
                  <a16:creationId xmlns:a16="http://schemas.microsoft.com/office/drawing/2014/main" id="{C76F36E9-C566-022C-C5EE-45A0F2312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3" y="1624"/>
              <a:ext cx="384" cy="3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en-GB" altLang="zh-CN" sz="22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Rectangle 71">
              <a:extLst>
                <a:ext uri="{FF2B5EF4-FFF2-40B4-BE49-F238E27FC236}">
                  <a16:creationId xmlns:a16="http://schemas.microsoft.com/office/drawing/2014/main" id="{F438AEAB-3E9E-243F-DA11-EA262B1FDB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2" y="1624"/>
              <a:ext cx="401" cy="3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zh-CN" sz="22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0</a:t>
              </a:r>
            </a:p>
          </p:txBody>
        </p:sp>
        <p:sp>
          <p:nvSpPr>
            <p:cNvPr id="52" name="Rectangle 72">
              <a:extLst>
                <a:ext uri="{FF2B5EF4-FFF2-40B4-BE49-F238E27FC236}">
                  <a16:creationId xmlns:a16="http://schemas.microsoft.com/office/drawing/2014/main" id="{EBAC37DD-E766-9E45-8743-2B4D66F59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7" y="1624"/>
              <a:ext cx="415" cy="3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zh-CN" sz="22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0</a:t>
              </a:r>
            </a:p>
          </p:txBody>
        </p:sp>
        <p:sp>
          <p:nvSpPr>
            <p:cNvPr id="53" name="Rectangle 73">
              <a:extLst>
                <a:ext uri="{FF2B5EF4-FFF2-40B4-BE49-F238E27FC236}">
                  <a16:creationId xmlns:a16="http://schemas.microsoft.com/office/drawing/2014/main" id="{CA199017-E71F-73DD-05C2-B26D12192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1" y="1624"/>
              <a:ext cx="386" cy="3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zh-CN" sz="22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0</a:t>
              </a:r>
            </a:p>
          </p:txBody>
        </p:sp>
        <p:sp>
          <p:nvSpPr>
            <p:cNvPr id="54" name="Rectangle 74">
              <a:extLst>
                <a:ext uri="{FF2B5EF4-FFF2-40B4-BE49-F238E27FC236}">
                  <a16:creationId xmlns:a16="http://schemas.microsoft.com/office/drawing/2014/main" id="{27CD0765-733D-C93A-188E-DD5B5F7FC7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" y="1356"/>
              <a:ext cx="400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zh-CN" sz="2200" i="1" dirty="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Z</a:t>
              </a:r>
            </a:p>
          </p:txBody>
        </p:sp>
        <p:sp>
          <p:nvSpPr>
            <p:cNvPr id="55" name="Rectangle 75">
              <a:extLst>
                <a:ext uri="{FF2B5EF4-FFF2-40B4-BE49-F238E27FC236}">
                  <a16:creationId xmlns:a16="http://schemas.microsoft.com/office/drawing/2014/main" id="{69E9E7D8-0886-28AF-3DDD-A0215EE94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7" y="1356"/>
              <a:ext cx="418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zh-CN" sz="2200" i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Y</a:t>
              </a:r>
            </a:p>
          </p:txBody>
        </p:sp>
        <p:sp>
          <p:nvSpPr>
            <p:cNvPr id="56" name="Rectangle 76">
              <a:extLst>
                <a:ext uri="{FF2B5EF4-FFF2-40B4-BE49-F238E27FC236}">
                  <a16:creationId xmlns:a16="http://schemas.microsoft.com/office/drawing/2014/main" id="{8027A1B9-298E-2E18-385C-326B4707BB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3" y="1356"/>
              <a:ext cx="384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zh-CN" sz="2200" i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X</a:t>
              </a:r>
            </a:p>
          </p:txBody>
        </p:sp>
        <p:sp>
          <p:nvSpPr>
            <p:cNvPr id="57" name="Rectangle 77">
              <a:extLst>
                <a:ext uri="{FF2B5EF4-FFF2-40B4-BE49-F238E27FC236}">
                  <a16:creationId xmlns:a16="http://schemas.microsoft.com/office/drawing/2014/main" id="{19BCFA1A-A49D-EAC5-13EB-32648B324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2" y="1356"/>
              <a:ext cx="401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zh-CN" sz="2200" i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C</a:t>
              </a:r>
            </a:p>
          </p:txBody>
        </p:sp>
        <p:sp>
          <p:nvSpPr>
            <p:cNvPr id="58" name="Rectangle 78">
              <a:extLst>
                <a:ext uri="{FF2B5EF4-FFF2-40B4-BE49-F238E27FC236}">
                  <a16:creationId xmlns:a16="http://schemas.microsoft.com/office/drawing/2014/main" id="{1F8A5C4F-C201-8225-58D9-ACA1C1604B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7" y="1356"/>
              <a:ext cx="415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zh-CN" sz="2200" i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B</a:t>
              </a:r>
            </a:p>
          </p:txBody>
        </p:sp>
        <p:sp>
          <p:nvSpPr>
            <p:cNvPr id="59" name="Rectangle 79">
              <a:extLst>
                <a:ext uri="{FF2B5EF4-FFF2-40B4-BE49-F238E27FC236}">
                  <a16:creationId xmlns:a16="http://schemas.microsoft.com/office/drawing/2014/main" id="{BB290B6C-4F73-4B75-DBB8-60E11B634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1" y="1356"/>
              <a:ext cx="386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zh-CN" sz="2200" i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A</a:t>
              </a:r>
            </a:p>
          </p:txBody>
        </p:sp>
        <p:sp>
          <p:nvSpPr>
            <p:cNvPr id="60" name="Line 80">
              <a:extLst>
                <a:ext uri="{FF2B5EF4-FFF2-40B4-BE49-F238E27FC236}">
                  <a16:creationId xmlns:a16="http://schemas.microsoft.com/office/drawing/2014/main" id="{128A6917-77F6-1666-69E0-671D977BC6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1" y="1356"/>
              <a:ext cx="240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Line 81">
              <a:extLst>
                <a:ext uri="{FF2B5EF4-FFF2-40B4-BE49-F238E27FC236}">
                  <a16:creationId xmlns:a16="http://schemas.microsoft.com/office/drawing/2014/main" id="{1674284B-281F-47A3-0DF2-B8384E6A17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1" y="1624"/>
              <a:ext cx="24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Line 82">
              <a:extLst>
                <a:ext uri="{FF2B5EF4-FFF2-40B4-BE49-F238E27FC236}">
                  <a16:creationId xmlns:a16="http://schemas.microsoft.com/office/drawing/2014/main" id="{0174D9AC-C515-67F1-CCA2-99B47A8195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1" y="1933"/>
              <a:ext cx="24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Line 83">
              <a:extLst>
                <a:ext uri="{FF2B5EF4-FFF2-40B4-BE49-F238E27FC236}">
                  <a16:creationId xmlns:a16="http://schemas.microsoft.com/office/drawing/2014/main" id="{41B30465-FC7B-FB0A-C64C-009AD7DBB2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1" y="2201"/>
              <a:ext cx="24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Line 84">
              <a:extLst>
                <a:ext uri="{FF2B5EF4-FFF2-40B4-BE49-F238E27FC236}">
                  <a16:creationId xmlns:a16="http://schemas.microsoft.com/office/drawing/2014/main" id="{01E41369-DA75-41BE-35FF-1FB9DD9900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1" y="2469"/>
              <a:ext cx="24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Line 85">
              <a:extLst>
                <a:ext uri="{FF2B5EF4-FFF2-40B4-BE49-F238E27FC236}">
                  <a16:creationId xmlns:a16="http://schemas.microsoft.com/office/drawing/2014/main" id="{53110726-5CAB-59BA-FB04-BF27343256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1" y="2750"/>
              <a:ext cx="24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Line 86">
              <a:extLst>
                <a:ext uri="{FF2B5EF4-FFF2-40B4-BE49-F238E27FC236}">
                  <a16:creationId xmlns:a16="http://schemas.microsoft.com/office/drawing/2014/main" id="{4C57FFD1-0EAC-E844-A864-91B5E1A242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1" y="3018"/>
              <a:ext cx="24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Line 87">
              <a:extLst>
                <a:ext uri="{FF2B5EF4-FFF2-40B4-BE49-F238E27FC236}">
                  <a16:creationId xmlns:a16="http://schemas.microsoft.com/office/drawing/2014/main" id="{1A8F9219-95CB-DBAF-06F0-6FFC7322CC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1" y="3286"/>
              <a:ext cx="24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Line 88">
              <a:extLst>
                <a:ext uri="{FF2B5EF4-FFF2-40B4-BE49-F238E27FC236}">
                  <a16:creationId xmlns:a16="http://schemas.microsoft.com/office/drawing/2014/main" id="{7DFA1457-B702-87E0-40DF-A836F812E7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1" y="3554"/>
              <a:ext cx="24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Line 89">
              <a:extLst>
                <a:ext uri="{FF2B5EF4-FFF2-40B4-BE49-F238E27FC236}">
                  <a16:creationId xmlns:a16="http://schemas.microsoft.com/office/drawing/2014/main" id="{D499E91A-DB92-70F0-4BC4-A067CB3A63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1" y="3822"/>
              <a:ext cx="240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Line 90">
              <a:extLst>
                <a:ext uri="{FF2B5EF4-FFF2-40B4-BE49-F238E27FC236}">
                  <a16:creationId xmlns:a16="http://schemas.microsoft.com/office/drawing/2014/main" id="{FB1840D9-F6CE-5798-1DA9-F1FB1F52DF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1" y="1356"/>
              <a:ext cx="0" cy="246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Line 91">
              <a:extLst>
                <a:ext uri="{FF2B5EF4-FFF2-40B4-BE49-F238E27FC236}">
                  <a16:creationId xmlns:a16="http://schemas.microsoft.com/office/drawing/2014/main" id="{38716436-C7AE-4EE1-5A6E-901F7F0154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7" y="1356"/>
              <a:ext cx="0" cy="24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Line 92">
              <a:extLst>
                <a:ext uri="{FF2B5EF4-FFF2-40B4-BE49-F238E27FC236}">
                  <a16:creationId xmlns:a16="http://schemas.microsoft.com/office/drawing/2014/main" id="{0E87AAF3-D030-B73F-2C72-909B5AAD70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2" y="1356"/>
              <a:ext cx="0" cy="24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Line 93">
              <a:extLst>
                <a:ext uri="{FF2B5EF4-FFF2-40B4-BE49-F238E27FC236}">
                  <a16:creationId xmlns:a16="http://schemas.microsoft.com/office/drawing/2014/main" id="{BBD4EAC8-FE04-8525-8849-E8425F6450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3" y="1356"/>
              <a:ext cx="0" cy="24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Line 94">
              <a:extLst>
                <a:ext uri="{FF2B5EF4-FFF2-40B4-BE49-F238E27FC236}">
                  <a16:creationId xmlns:a16="http://schemas.microsoft.com/office/drawing/2014/main" id="{8AC57BED-1F97-272A-3238-198E35C13A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7" y="1356"/>
              <a:ext cx="0" cy="24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Line 95">
              <a:extLst>
                <a:ext uri="{FF2B5EF4-FFF2-40B4-BE49-F238E27FC236}">
                  <a16:creationId xmlns:a16="http://schemas.microsoft.com/office/drawing/2014/main" id="{1E3DDD14-F678-D431-7278-E14F0E105E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5" y="1356"/>
              <a:ext cx="0" cy="24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Line 96">
              <a:extLst>
                <a:ext uri="{FF2B5EF4-FFF2-40B4-BE49-F238E27FC236}">
                  <a16:creationId xmlns:a16="http://schemas.microsoft.com/office/drawing/2014/main" id="{259055C7-AB4C-E0A1-8F84-A8548D134D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65" y="1356"/>
              <a:ext cx="0" cy="246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Rectangle 101">
              <a:extLst>
                <a:ext uri="{FF2B5EF4-FFF2-40B4-BE49-F238E27FC236}">
                  <a16:creationId xmlns:a16="http://schemas.microsoft.com/office/drawing/2014/main" id="{9971594D-25C7-44CE-52A2-EADA44BE6C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6" y="166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400" b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78" name="Rectangle 102">
              <a:extLst>
                <a:ext uri="{FF2B5EF4-FFF2-40B4-BE49-F238E27FC236}">
                  <a16:creationId xmlns:a16="http://schemas.microsoft.com/office/drawing/2014/main" id="{46D99425-98E8-2D90-4C52-E3463616F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6" y="193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400" b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79" name="Rectangle 103">
              <a:extLst>
                <a:ext uri="{FF2B5EF4-FFF2-40B4-BE49-F238E27FC236}">
                  <a16:creationId xmlns:a16="http://schemas.microsoft.com/office/drawing/2014/main" id="{01790622-9AE3-D6EA-7163-005B7D082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6" y="220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400" b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80" name="Rectangle 104">
              <a:extLst>
                <a:ext uri="{FF2B5EF4-FFF2-40B4-BE49-F238E27FC236}">
                  <a16:creationId xmlns:a16="http://schemas.microsoft.com/office/drawing/2014/main" id="{DA7D97C8-671A-78A2-EC2F-33A46E6ED1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6" y="246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400" b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81" name="Rectangle 105">
              <a:extLst>
                <a:ext uri="{FF2B5EF4-FFF2-40B4-BE49-F238E27FC236}">
                  <a16:creationId xmlns:a16="http://schemas.microsoft.com/office/drawing/2014/main" id="{FDA85156-747B-14E9-27F4-14C6D2CEE1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6" y="275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400" b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82" name="Rectangle 106">
              <a:extLst>
                <a:ext uri="{FF2B5EF4-FFF2-40B4-BE49-F238E27FC236}">
                  <a16:creationId xmlns:a16="http://schemas.microsoft.com/office/drawing/2014/main" id="{7DABFC97-47BE-ED3D-492D-6DE210A8C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6" y="302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400" b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83" name="Rectangle 107">
              <a:extLst>
                <a:ext uri="{FF2B5EF4-FFF2-40B4-BE49-F238E27FC236}">
                  <a16:creationId xmlns:a16="http://schemas.microsoft.com/office/drawing/2014/main" id="{49289FD0-9DBD-CAB2-3226-4EC800B2A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6" y="329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400" b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84" name="Rectangle 108">
              <a:extLst>
                <a:ext uri="{FF2B5EF4-FFF2-40B4-BE49-F238E27FC236}">
                  <a16:creationId xmlns:a16="http://schemas.microsoft.com/office/drawing/2014/main" id="{FD9B2515-2E04-5E0C-A371-BC1AE003A4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6" y="356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400" b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85" name="Rectangle 109">
              <a:extLst>
                <a:ext uri="{FF2B5EF4-FFF2-40B4-BE49-F238E27FC236}">
                  <a16:creationId xmlns:a16="http://schemas.microsoft.com/office/drawing/2014/main" id="{A2293322-AC82-C3AA-F1F1-388B8FC9C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9" y="166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400" b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86" name="Rectangle 110">
              <a:extLst>
                <a:ext uri="{FF2B5EF4-FFF2-40B4-BE49-F238E27FC236}">
                  <a16:creationId xmlns:a16="http://schemas.microsoft.com/office/drawing/2014/main" id="{B8FC8BFF-E6BE-22D7-345E-1C803D4ED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9" y="193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400" b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87" name="Rectangle 111">
              <a:extLst>
                <a:ext uri="{FF2B5EF4-FFF2-40B4-BE49-F238E27FC236}">
                  <a16:creationId xmlns:a16="http://schemas.microsoft.com/office/drawing/2014/main" id="{58765970-291B-D1BA-444E-0CE18BF272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9" y="2205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400" b="1" dirty="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88" name="Rectangle 112">
              <a:extLst>
                <a:ext uri="{FF2B5EF4-FFF2-40B4-BE49-F238E27FC236}">
                  <a16:creationId xmlns:a16="http://schemas.microsoft.com/office/drawing/2014/main" id="{78C4134F-C75E-4916-154B-A1CDC96E3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9" y="250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400" b="1" dirty="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89" name="Rectangle 113">
              <a:extLst>
                <a:ext uri="{FF2B5EF4-FFF2-40B4-BE49-F238E27FC236}">
                  <a16:creationId xmlns:a16="http://schemas.microsoft.com/office/drawing/2014/main" id="{15DF97A6-973E-C78D-B0E9-5F5EE0373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9" y="277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400" b="1" dirty="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0" name="Rectangle 114">
              <a:extLst>
                <a:ext uri="{FF2B5EF4-FFF2-40B4-BE49-F238E27FC236}">
                  <a16:creationId xmlns:a16="http://schemas.microsoft.com/office/drawing/2014/main" id="{83087419-76D8-7139-19F3-F15FC55CE8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9" y="3045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400" b="1" dirty="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1" name="Rectangle 115">
              <a:extLst>
                <a:ext uri="{FF2B5EF4-FFF2-40B4-BE49-F238E27FC236}">
                  <a16:creationId xmlns:a16="http://schemas.microsoft.com/office/drawing/2014/main" id="{48788002-15EF-BDC4-5A74-2130AAF6C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9" y="330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400" b="1" dirty="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2" name="Rectangle 116">
              <a:extLst>
                <a:ext uri="{FF2B5EF4-FFF2-40B4-BE49-F238E27FC236}">
                  <a16:creationId xmlns:a16="http://schemas.microsoft.com/office/drawing/2014/main" id="{37677430-F4A6-13A6-5FC8-FE7B4F94D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9" y="356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400" b="1" dirty="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3" name="Rectangle 117">
              <a:extLst>
                <a:ext uri="{FF2B5EF4-FFF2-40B4-BE49-F238E27FC236}">
                  <a16:creationId xmlns:a16="http://schemas.microsoft.com/office/drawing/2014/main" id="{A8AF91E6-1C1B-6BC6-48CD-DE578FEF92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3" y="166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400" b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4" name="Rectangle 118">
              <a:extLst>
                <a:ext uri="{FF2B5EF4-FFF2-40B4-BE49-F238E27FC236}">
                  <a16:creationId xmlns:a16="http://schemas.microsoft.com/office/drawing/2014/main" id="{97A00CB1-DC2C-BDEE-CD65-EC21BFB570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3" y="193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400" b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5" name="Rectangle 119">
              <a:extLst>
                <a:ext uri="{FF2B5EF4-FFF2-40B4-BE49-F238E27FC236}">
                  <a16:creationId xmlns:a16="http://schemas.microsoft.com/office/drawing/2014/main" id="{5377E11D-3AEA-DBE6-DEB7-D2C72C4B0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3" y="2205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400" b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6" name="Rectangle 120">
              <a:extLst>
                <a:ext uri="{FF2B5EF4-FFF2-40B4-BE49-F238E27FC236}">
                  <a16:creationId xmlns:a16="http://schemas.microsoft.com/office/drawing/2014/main" id="{00955898-7E44-ABB4-2369-A95598160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3" y="250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400" b="1" dirty="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7" name="Rectangle 121">
              <a:extLst>
                <a:ext uri="{FF2B5EF4-FFF2-40B4-BE49-F238E27FC236}">
                  <a16:creationId xmlns:a16="http://schemas.microsoft.com/office/drawing/2014/main" id="{AD1149C9-A598-4C8B-3BCC-4806AF3C2F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3" y="275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400" b="1" dirty="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8" name="Rectangle 122">
              <a:extLst>
                <a:ext uri="{FF2B5EF4-FFF2-40B4-BE49-F238E27FC236}">
                  <a16:creationId xmlns:a16="http://schemas.microsoft.com/office/drawing/2014/main" id="{D19F3C98-D4B7-EB77-CEF5-D404DA2105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3" y="302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400" b="1" dirty="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9" name="Rectangle 123">
              <a:extLst>
                <a:ext uri="{FF2B5EF4-FFF2-40B4-BE49-F238E27FC236}">
                  <a16:creationId xmlns:a16="http://schemas.microsoft.com/office/drawing/2014/main" id="{7DEAC198-0E5B-A7B2-29DF-4B10197885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3" y="329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400" b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00" name="Rectangle 124">
              <a:extLst>
                <a:ext uri="{FF2B5EF4-FFF2-40B4-BE49-F238E27FC236}">
                  <a16:creationId xmlns:a16="http://schemas.microsoft.com/office/drawing/2014/main" id="{65CE76E6-CDFD-6134-1607-23BF8CA98C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3" y="356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400" b="1" dirty="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43587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utoUpdateAnimBg="0"/>
      <p:bldP spid="4" grpId="0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7E869-0955-DEC1-30B3-18B88ACC0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7FA81BFB-6E50-8F29-EB41-DC55B6D10D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5835234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步骤三：观察（到底怎么观察啊）</a:t>
            </a:r>
          </a:p>
        </p:txBody>
      </p:sp>
      <p:sp>
        <p:nvSpPr>
          <p:cNvPr id="3" name="Text Box 31">
            <a:extLst>
              <a:ext uri="{FF2B5EF4-FFF2-40B4-BE49-F238E27FC236}">
                <a16:creationId xmlns:a16="http://schemas.microsoft.com/office/drawing/2014/main" id="{0E002FD9-807B-484A-2F6F-02ED5CEAD1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9065" y="1713154"/>
            <a:ext cx="87574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个人建议：</a:t>
            </a:r>
            <a:r>
              <a:rPr lang="zh-CN" altLang="en-US" sz="2400" b="1" dirty="0">
                <a:solidFill>
                  <a:srgbClr val="C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见多识广</a:t>
            </a:r>
            <a:endParaRPr lang="en-US" altLang="zh-CN" sz="2400" b="1" dirty="0">
              <a:solidFill>
                <a:srgbClr val="C00000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举几个例子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5962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A896D-06E7-788A-2714-AA34DEC04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7BCEB7C2-B668-DCAD-A4E8-430B5379D7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4328411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考点一：数制之间的转换</a:t>
            </a:r>
          </a:p>
        </p:txBody>
      </p:sp>
      <p:sp>
        <p:nvSpPr>
          <p:cNvPr id="3" name="Text Box 28">
            <a:extLst>
              <a:ext uri="{FF2B5EF4-FFF2-40B4-BE49-F238E27FC236}">
                <a16:creationId xmlns:a16="http://schemas.microsoft.com/office/drawing/2014/main" id="{44E826B6-00CB-4C9B-0926-FBA33BACD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2368" y="2047839"/>
            <a:ext cx="7992888" cy="107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35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0000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方法</a:t>
            </a:r>
            <a:r>
              <a:rPr kumimoji="1" lang="zh-CN" altLang="zh-CN" sz="2400" b="1" dirty="0">
                <a:solidFill>
                  <a:srgbClr val="0000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kumimoji="1" lang="zh-CN" altLang="en-US" sz="2400" b="1" dirty="0">
                <a:solidFill>
                  <a:srgbClr val="0000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将每位数码与位权值相乘，再将它们求和。</a:t>
            </a:r>
            <a:endParaRPr kumimoji="1" lang="en-US" altLang="zh-CN" sz="2400" b="1" dirty="0">
              <a:solidFill>
                <a:srgbClr val="000066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fontAlgn="base">
              <a:lnSpc>
                <a:spcPct val="130000"/>
              </a:lnSpc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0000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 </a:t>
            </a:r>
            <a:r>
              <a:rPr kumimoji="1" lang="zh-CN" altLang="en-US" sz="2400" b="1" dirty="0">
                <a:solidFill>
                  <a:srgbClr val="0000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（展开为以</a:t>
            </a:r>
            <a:r>
              <a:rPr kumimoji="1" lang="en-US" altLang="zh-CN" sz="2400" b="1" dirty="0">
                <a:solidFill>
                  <a:srgbClr val="0000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kumimoji="1" lang="zh-CN" altLang="en-US" sz="2400" b="1" dirty="0">
                <a:solidFill>
                  <a:srgbClr val="0000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为底的表达式，按十进制运算规则计算）</a:t>
            </a:r>
          </a:p>
        </p:txBody>
      </p:sp>
      <p:sp>
        <p:nvSpPr>
          <p:cNvPr id="4" name="Text Box 31">
            <a:extLst>
              <a:ext uri="{FF2B5EF4-FFF2-40B4-BE49-F238E27FC236}">
                <a16:creationId xmlns:a16="http://schemas.microsoft.com/office/drawing/2014/main" id="{BB062579-B8B4-4126-9C37-DD7F9CBEB5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62" y="3280697"/>
            <a:ext cx="8064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1.2.1  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试将二进制数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1101.01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b="1" baseline="-30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转换为十进制数。</a:t>
            </a:r>
          </a:p>
        </p:txBody>
      </p:sp>
      <p:sp>
        <p:nvSpPr>
          <p:cNvPr id="5" name="Text Box 57">
            <a:extLst>
              <a:ext uri="{FF2B5EF4-FFF2-40B4-BE49-F238E27FC236}">
                <a16:creationId xmlns:a16="http://schemas.microsoft.com/office/drawing/2014/main" id="{01FB132D-6391-4452-9ECE-682C8AEBC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2210" y="5525414"/>
            <a:ext cx="2484438" cy="5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lnSpc>
                <a:spcPct val="115000"/>
              </a:lnSpc>
              <a:spcBef>
                <a:spcPct val="50000"/>
              </a:spcBef>
            </a:pPr>
            <a:r>
              <a:rPr kumimoji="1" lang="en-US" altLang="zh-CN" sz="2400" b="1" dirty="0">
                <a:latin typeface="Times New Roman" panose="02020603050405020304" pitchFamily="18" charset="0"/>
              </a:rPr>
              <a:t>= (13.25)</a:t>
            </a:r>
            <a:r>
              <a:rPr kumimoji="1" lang="en-US" altLang="zh-CN" sz="2400" b="1" baseline="-25000" dirty="0"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6" name="Text Box 58">
            <a:extLst>
              <a:ext uri="{FF2B5EF4-FFF2-40B4-BE49-F238E27FC236}">
                <a16:creationId xmlns:a16="http://schemas.microsoft.com/office/drawing/2014/main" id="{77845C71-917C-B28F-05A3-63B4C31983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2210" y="3905289"/>
            <a:ext cx="615791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en-US" altLang="zh-CN" sz="2400" b="1" dirty="0">
                <a:latin typeface="Times New Roman" panose="02020603050405020304" pitchFamily="18" charset="0"/>
              </a:rPr>
              <a:t>= 1</a:t>
            </a:r>
            <a:r>
              <a:rPr kumimoji="1" lang="en-US" altLang="zh-CN" sz="2400" b="1" dirty="0">
                <a:latin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kumimoji="1" lang="en-US" altLang="zh-CN" sz="24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 baseline="30000" dirty="0">
                <a:solidFill>
                  <a:schemeClr val="accent2"/>
                </a:solidFill>
                <a:latin typeface="Times New Roman" panose="02020603050405020304" pitchFamily="18" charset="0"/>
              </a:rPr>
              <a:t>3 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+1</a:t>
            </a:r>
            <a:r>
              <a:rPr kumimoji="1" lang="en-US" altLang="zh-CN" sz="2400" b="1" dirty="0">
                <a:latin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kumimoji="1" lang="en-US" altLang="zh-CN" sz="24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 baseline="30000" dirty="0">
                <a:solidFill>
                  <a:schemeClr val="accent2"/>
                </a:solidFill>
                <a:latin typeface="Times New Roman" panose="02020603050405020304" pitchFamily="18" charset="0"/>
              </a:rPr>
              <a:t>2 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+0</a:t>
            </a:r>
            <a:r>
              <a:rPr kumimoji="1" lang="en-US" altLang="zh-CN" sz="2400" b="1" dirty="0">
                <a:latin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kumimoji="1" lang="en-US" altLang="zh-CN" sz="24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 baseline="30000" dirty="0">
                <a:solidFill>
                  <a:schemeClr val="accent2"/>
                </a:solidFill>
                <a:latin typeface="Times New Roman" panose="02020603050405020304" pitchFamily="18" charset="0"/>
              </a:rPr>
              <a:t>1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 +1</a:t>
            </a:r>
            <a:r>
              <a:rPr kumimoji="1" lang="en-US" altLang="zh-CN" sz="2400" b="1" dirty="0">
                <a:latin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kumimoji="1" lang="en-US" altLang="zh-CN" sz="24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 baseline="30000" dirty="0">
                <a:solidFill>
                  <a:schemeClr val="accent2"/>
                </a:solidFill>
                <a:latin typeface="Times New Roman" panose="02020603050405020304" pitchFamily="18" charset="0"/>
              </a:rPr>
              <a:t>0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 +0</a:t>
            </a:r>
            <a:r>
              <a:rPr kumimoji="1" lang="en-US" altLang="zh-CN" sz="2400" b="1" dirty="0">
                <a:latin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kumimoji="1" lang="en-US" altLang="zh-CN" sz="24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 baseline="30000" dirty="0">
                <a:solidFill>
                  <a:schemeClr val="accent2"/>
                </a:solidFill>
                <a:latin typeface="Times New Roman" panose="02020603050405020304" pitchFamily="18" charset="0"/>
              </a:rPr>
              <a:t>-1 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+1</a:t>
            </a:r>
            <a:r>
              <a:rPr kumimoji="1" lang="en-US" altLang="zh-CN" sz="2400" b="1" dirty="0">
                <a:latin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kumimoji="1" lang="en-US" altLang="zh-CN" sz="24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 baseline="30000" dirty="0">
                <a:solidFill>
                  <a:schemeClr val="accent2"/>
                </a:solidFill>
                <a:latin typeface="Times New Roman" panose="02020603050405020304" pitchFamily="18" charset="0"/>
              </a:rPr>
              <a:t>-2</a:t>
            </a:r>
          </a:p>
        </p:txBody>
      </p:sp>
      <p:sp>
        <p:nvSpPr>
          <p:cNvPr id="7" name="Text Box 59">
            <a:extLst>
              <a:ext uri="{FF2B5EF4-FFF2-40B4-BE49-F238E27FC236}">
                <a16:creationId xmlns:a16="http://schemas.microsoft.com/office/drawing/2014/main" id="{02C20FCE-A8A2-2965-6498-23373CBDAD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2210" y="4476789"/>
            <a:ext cx="47529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en-US" altLang="zh-CN" sz="2400" b="1">
                <a:latin typeface="Times New Roman" panose="02020603050405020304" pitchFamily="18" charset="0"/>
              </a:rPr>
              <a:t>= </a:t>
            </a:r>
            <a:r>
              <a:rPr kumimoji="1" lang="en-US" altLang="zh-CN" sz="2400" b="1">
                <a:solidFill>
                  <a:srgbClr val="CC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 baseline="30000">
                <a:solidFill>
                  <a:schemeClr val="accent2"/>
                </a:solidFill>
                <a:latin typeface="Times New Roman" panose="02020603050405020304" pitchFamily="18" charset="0"/>
              </a:rPr>
              <a:t>3 </a:t>
            </a:r>
            <a:r>
              <a:rPr kumimoji="1" lang="en-US" altLang="zh-CN" sz="2400" b="1">
                <a:latin typeface="Times New Roman" panose="02020603050405020304" pitchFamily="18" charset="0"/>
              </a:rPr>
              <a:t>+</a:t>
            </a:r>
            <a:r>
              <a:rPr kumimoji="1" lang="en-US" altLang="zh-CN" sz="2400" b="1">
                <a:solidFill>
                  <a:srgbClr val="CC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 baseline="30000">
                <a:solidFill>
                  <a:schemeClr val="accent2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latin typeface="Times New Roman" panose="02020603050405020304" pitchFamily="18" charset="0"/>
              </a:rPr>
              <a:t> +</a:t>
            </a:r>
            <a:r>
              <a:rPr kumimoji="1" lang="en-US" altLang="zh-CN" sz="2400" b="1">
                <a:solidFill>
                  <a:srgbClr val="CC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 baseline="30000">
                <a:solidFill>
                  <a:schemeClr val="accent2"/>
                </a:solidFill>
                <a:latin typeface="Times New Roman" panose="02020603050405020304" pitchFamily="18" charset="0"/>
              </a:rPr>
              <a:t>0</a:t>
            </a:r>
            <a:r>
              <a:rPr kumimoji="1" lang="en-US" altLang="zh-CN" sz="2400" b="1">
                <a:latin typeface="Times New Roman" panose="02020603050405020304" pitchFamily="18" charset="0"/>
              </a:rPr>
              <a:t> +</a:t>
            </a:r>
            <a:r>
              <a:rPr kumimoji="1" lang="en-US" altLang="zh-CN" sz="2400" b="1">
                <a:solidFill>
                  <a:srgbClr val="CC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 baseline="30000">
                <a:solidFill>
                  <a:schemeClr val="accent2"/>
                </a:solidFill>
                <a:latin typeface="Times New Roman" panose="02020603050405020304" pitchFamily="18" charset="0"/>
              </a:rPr>
              <a:t>-2</a:t>
            </a:r>
            <a:endParaRPr kumimoji="1" lang="en-US" altLang="zh-CN" sz="2400" b="1">
              <a:latin typeface="Times New Roman" panose="02020603050405020304" pitchFamily="18" charset="0"/>
            </a:endParaRPr>
          </a:p>
        </p:txBody>
      </p:sp>
      <p:sp>
        <p:nvSpPr>
          <p:cNvPr id="8" name="Text Box 60">
            <a:extLst>
              <a:ext uri="{FF2B5EF4-FFF2-40B4-BE49-F238E27FC236}">
                <a16:creationId xmlns:a16="http://schemas.microsoft.com/office/drawing/2014/main" id="{263171C9-0303-7722-2290-CFB7F9DDBC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2210" y="5034001"/>
            <a:ext cx="47529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en-US" altLang="zh-CN" sz="2400" b="1">
                <a:latin typeface="Times New Roman" panose="02020603050405020304" pitchFamily="18" charset="0"/>
              </a:rPr>
              <a:t>= </a:t>
            </a:r>
            <a:r>
              <a:rPr kumimoji="1" lang="en-US" altLang="zh-CN" sz="2400" b="1">
                <a:solidFill>
                  <a:srgbClr val="CC0000"/>
                </a:solidFill>
                <a:latin typeface="Times New Roman" panose="02020603050405020304" pitchFamily="18" charset="0"/>
              </a:rPr>
              <a:t>8</a:t>
            </a:r>
            <a:r>
              <a:rPr kumimoji="1" lang="en-US" altLang="zh-CN" sz="2400" b="1" baseline="3000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400" b="1">
                <a:latin typeface="Times New Roman" panose="02020603050405020304" pitchFamily="18" charset="0"/>
              </a:rPr>
              <a:t>+</a:t>
            </a:r>
            <a:r>
              <a:rPr kumimoji="1" lang="en-US" altLang="zh-CN" sz="2400" b="1">
                <a:solidFill>
                  <a:srgbClr val="CC0000"/>
                </a:solidFill>
                <a:latin typeface="Times New Roman" panose="02020603050405020304" pitchFamily="18" charset="0"/>
              </a:rPr>
              <a:t>4</a:t>
            </a:r>
            <a:r>
              <a:rPr kumimoji="1" lang="en-US" altLang="zh-CN" sz="2400" b="1">
                <a:latin typeface="Times New Roman" panose="02020603050405020304" pitchFamily="18" charset="0"/>
              </a:rPr>
              <a:t> +</a:t>
            </a:r>
            <a:r>
              <a:rPr kumimoji="1" lang="en-US" altLang="zh-CN" sz="2400" b="1">
                <a:solidFill>
                  <a:srgbClr val="CC0000"/>
                </a:solidFill>
                <a:latin typeface="Times New Roman" panose="02020603050405020304" pitchFamily="18" charset="0"/>
              </a:rPr>
              <a:t>1</a:t>
            </a:r>
            <a:r>
              <a:rPr kumimoji="1" lang="en-US" altLang="zh-CN" sz="2400" b="1">
                <a:latin typeface="Times New Roman" panose="02020603050405020304" pitchFamily="18" charset="0"/>
              </a:rPr>
              <a:t> + </a:t>
            </a:r>
            <a:r>
              <a:rPr kumimoji="1" lang="en-US" altLang="zh-CN" sz="2400" b="1">
                <a:solidFill>
                  <a:srgbClr val="CC0000"/>
                </a:solidFill>
                <a:latin typeface="Times New Roman" panose="02020603050405020304" pitchFamily="18" charset="0"/>
              </a:rPr>
              <a:t>0.25</a:t>
            </a:r>
            <a:endParaRPr kumimoji="1" lang="en-US" altLang="zh-CN" sz="2400" b="1">
              <a:latin typeface="Times New Roman" panose="02020603050405020304" pitchFamily="18" charset="0"/>
            </a:endParaRPr>
          </a:p>
        </p:txBody>
      </p:sp>
      <p:sp>
        <p:nvSpPr>
          <p:cNvPr id="9" name="Text Box 34">
            <a:extLst>
              <a:ext uri="{FF2B5EF4-FFF2-40B4-BE49-F238E27FC236}">
                <a16:creationId xmlns:a16="http://schemas.microsoft.com/office/drawing/2014/main" id="{2471FF04-E604-D944-1B5A-9098C00287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1853" y="1471700"/>
            <a:ext cx="6180255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600" b="1" dirty="0">
                <a:solidFill>
                  <a:srgbClr val="C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kumimoji="1" lang="zh-CN" altLang="en-US" sz="2600" b="1" dirty="0">
                <a:solidFill>
                  <a:srgbClr val="C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）二进制数转换成十进制数（不重要）</a:t>
            </a:r>
          </a:p>
        </p:txBody>
      </p:sp>
    </p:spTree>
    <p:extLst>
      <p:ext uri="{BB962C8B-B14F-4D97-AF65-F5344CB8AC3E}">
        <p14:creationId xmlns:p14="http://schemas.microsoft.com/office/powerpoint/2010/main" val="11514601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utoUpdateAnimBg="0"/>
      <p:bldP spid="6" grpId="0" autoUpdateAnimBg="0"/>
      <p:bldP spid="7" grpId="0" autoUpdateAnimBg="0"/>
      <p:bldP spid="8" grpId="0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A4033-DD06-A877-BB30-DC657057B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D15E22D1-E945-0C8F-29F3-C1F73ECE3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1314765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观察一</a:t>
            </a:r>
          </a:p>
        </p:txBody>
      </p:sp>
      <p:grpSp>
        <p:nvGrpSpPr>
          <p:cNvPr id="3" name="Group 127">
            <a:extLst>
              <a:ext uri="{FF2B5EF4-FFF2-40B4-BE49-F238E27FC236}">
                <a16:creationId xmlns:a16="http://schemas.microsoft.com/office/drawing/2014/main" id="{C99A3839-B340-11FC-907B-49FC4D761D25}"/>
              </a:ext>
            </a:extLst>
          </p:cNvPr>
          <p:cNvGrpSpPr>
            <a:grpSpLocks/>
          </p:cNvGrpSpPr>
          <p:nvPr/>
        </p:nvGrpSpPr>
        <p:grpSpPr bwMode="auto">
          <a:xfrm>
            <a:off x="1992761" y="1481959"/>
            <a:ext cx="4054891" cy="3953991"/>
            <a:chOff x="3061" y="1356"/>
            <a:chExt cx="2404" cy="2498"/>
          </a:xfrm>
        </p:grpSpPr>
        <p:sp>
          <p:nvSpPr>
            <p:cNvPr id="4" name="Rectangle 26">
              <a:extLst>
                <a:ext uri="{FF2B5EF4-FFF2-40B4-BE49-F238E27FC236}">
                  <a16:creationId xmlns:a16="http://schemas.microsoft.com/office/drawing/2014/main" id="{D64BB35C-9251-5576-A312-5E33E9529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" y="3554"/>
              <a:ext cx="400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en-GB" altLang="zh-CN" sz="22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Rectangle 27">
              <a:extLst>
                <a:ext uri="{FF2B5EF4-FFF2-40B4-BE49-F238E27FC236}">
                  <a16:creationId xmlns:a16="http://schemas.microsoft.com/office/drawing/2014/main" id="{5F25E8A8-4467-EB9E-00FE-2A87EC04B8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7" y="3554"/>
              <a:ext cx="418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en-GB" altLang="zh-CN" sz="22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28">
              <a:extLst>
                <a:ext uri="{FF2B5EF4-FFF2-40B4-BE49-F238E27FC236}">
                  <a16:creationId xmlns:a16="http://schemas.microsoft.com/office/drawing/2014/main" id="{76D78C2A-A921-3AB6-29F5-E5591022AF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3" y="3554"/>
              <a:ext cx="384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en-GB" altLang="zh-CN" sz="22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29">
              <a:extLst>
                <a:ext uri="{FF2B5EF4-FFF2-40B4-BE49-F238E27FC236}">
                  <a16:creationId xmlns:a16="http://schemas.microsoft.com/office/drawing/2014/main" id="{D8B81B55-5020-E735-9DB3-152A77C87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2" y="3554"/>
              <a:ext cx="401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zh-CN" sz="22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1</a:t>
              </a:r>
            </a:p>
          </p:txBody>
        </p:sp>
        <p:sp>
          <p:nvSpPr>
            <p:cNvPr id="8" name="Rectangle 30">
              <a:extLst>
                <a:ext uri="{FF2B5EF4-FFF2-40B4-BE49-F238E27FC236}">
                  <a16:creationId xmlns:a16="http://schemas.microsoft.com/office/drawing/2014/main" id="{38D893ED-F828-C261-4CC8-7DA3F2A9E2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7" y="3554"/>
              <a:ext cx="415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zh-CN" sz="22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1</a:t>
              </a:r>
            </a:p>
          </p:txBody>
        </p:sp>
        <p:sp>
          <p:nvSpPr>
            <p:cNvPr id="9" name="Rectangle 31">
              <a:extLst>
                <a:ext uri="{FF2B5EF4-FFF2-40B4-BE49-F238E27FC236}">
                  <a16:creationId xmlns:a16="http://schemas.microsoft.com/office/drawing/2014/main" id="{CAD1E842-3986-5B5B-12C1-D3067C5519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1" y="3554"/>
              <a:ext cx="386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zh-CN" sz="22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1</a:t>
              </a:r>
            </a:p>
          </p:txBody>
        </p:sp>
        <p:sp>
          <p:nvSpPr>
            <p:cNvPr id="10" name="Rectangle 32">
              <a:extLst>
                <a:ext uri="{FF2B5EF4-FFF2-40B4-BE49-F238E27FC236}">
                  <a16:creationId xmlns:a16="http://schemas.microsoft.com/office/drawing/2014/main" id="{A68DC1EF-CD67-0199-97C3-4B1C2466D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" y="3286"/>
              <a:ext cx="400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en-GB" altLang="zh-CN" sz="22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33">
              <a:extLst>
                <a:ext uri="{FF2B5EF4-FFF2-40B4-BE49-F238E27FC236}">
                  <a16:creationId xmlns:a16="http://schemas.microsoft.com/office/drawing/2014/main" id="{7A123BA7-20AE-FD50-5BA1-02EEE6FAD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7" y="3286"/>
              <a:ext cx="418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en-GB" altLang="zh-CN" sz="22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ectangle 34">
              <a:extLst>
                <a:ext uri="{FF2B5EF4-FFF2-40B4-BE49-F238E27FC236}">
                  <a16:creationId xmlns:a16="http://schemas.microsoft.com/office/drawing/2014/main" id="{27B8B4ED-F39D-23B5-CF0F-512805773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3" y="3286"/>
              <a:ext cx="384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en-GB" altLang="zh-CN" sz="22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Rectangle 35">
              <a:extLst>
                <a:ext uri="{FF2B5EF4-FFF2-40B4-BE49-F238E27FC236}">
                  <a16:creationId xmlns:a16="http://schemas.microsoft.com/office/drawing/2014/main" id="{69130EDB-54F3-800B-47EF-9944E56829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2" y="3286"/>
              <a:ext cx="401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zh-CN" sz="22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0</a:t>
              </a:r>
            </a:p>
          </p:txBody>
        </p:sp>
        <p:sp>
          <p:nvSpPr>
            <p:cNvPr id="14" name="Rectangle 36">
              <a:extLst>
                <a:ext uri="{FF2B5EF4-FFF2-40B4-BE49-F238E27FC236}">
                  <a16:creationId xmlns:a16="http://schemas.microsoft.com/office/drawing/2014/main" id="{AAA6E1B7-3A70-37CA-C1A1-F098C0A99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7" y="3286"/>
              <a:ext cx="415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zh-CN" sz="22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1</a:t>
              </a:r>
            </a:p>
          </p:txBody>
        </p:sp>
        <p:sp>
          <p:nvSpPr>
            <p:cNvPr id="15" name="Rectangle 37">
              <a:extLst>
                <a:ext uri="{FF2B5EF4-FFF2-40B4-BE49-F238E27FC236}">
                  <a16:creationId xmlns:a16="http://schemas.microsoft.com/office/drawing/2014/main" id="{4DC0E402-33AB-AA5D-0DE3-A5C315C27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1" y="3286"/>
              <a:ext cx="386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zh-CN" sz="22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1</a:t>
              </a:r>
            </a:p>
          </p:txBody>
        </p:sp>
        <p:sp>
          <p:nvSpPr>
            <p:cNvPr id="16" name="Rectangle 38">
              <a:extLst>
                <a:ext uri="{FF2B5EF4-FFF2-40B4-BE49-F238E27FC236}">
                  <a16:creationId xmlns:a16="http://schemas.microsoft.com/office/drawing/2014/main" id="{2894F993-1AF4-7580-C3B4-F2578CAB71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" y="3018"/>
              <a:ext cx="400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en-GB" altLang="zh-CN" sz="22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ctangle 39">
              <a:extLst>
                <a:ext uri="{FF2B5EF4-FFF2-40B4-BE49-F238E27FC236}">
                  <a16:creationId xmlns:a16="http://schemas.microsoft.com/office/drawing/2014/main" id="{B2DC9A21-F71F-8491-386C-91E7C0C848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7" y="3018"/>
              <a:ext cx="418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en-GB" altLang="zh-CN" sz="22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40">
              <a:extLst>
                <a:ext uri="{FF2B5EF4-FFF2-40B4-BE49-F238E27FC236}">
                  <a16:creationId xmlns:a16="http://schemas.microsoft.com/office/drawing/2014/main" id="{6AD65731-A205-484E-09DA-8F3FAEEB67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3" y="3018"/>
              <a:ext cx="384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en-GB" altLang="zh-CN" sz="22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41">
              <a:extLst>
                <a:ext uri="{FF2B5EF4-FFF2-40B4-BE49-F238E27FC236}">
                  <a16:creationId xmlns:a16="http://schemas.microsoft.com/office/drawing/2014/main" id="{3434A757-2B13-B511-9A44-49F41FEC1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2" y="3018"/>
              <a:ext cx="401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zh-CN" sz="22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1</a:t>
              </a:r>
            </a:p>
          </p:txBody>
        </p:sp>
        <p:sp>
          <p:nvSpPr>
            <p:cNvPr id="20" name="Rectangle 42">
              <a:extLst>
                <a:ext uri="{FF2B5EF4-FFF2-40B4-BE49-F238E27FC236}">
                  <a16:creationId xmlns:a16="http://schemas.microsoft.com/office/drawing/2014/main" id="{38B56E57-A4DE-4695-84FF-EA6CE1F58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7" y="3018"/>
              <a:ext cx="415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zh-CN" sz="22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0</a:t>
              </a:r>
            </a:p>
          </p:txBody>
        </p:sp>
        <p:sp>
          <p:nvSpPr>
            <p:cNvPr id="21" name="Rectangle 43">
              <a:extLst>
                <a:ext uri="{FF2B5EF4-FFF2-40B4-BE49-F238E27FC236}">
                  <a16:creationId xmlns:a16="http://schemas.microsoft.com/office/drawing/2014/main" id="{1278E492-75C8-A65D-53E6-95470D669E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1" y="3018"/>
              <a:ext cx="386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zh-CN" sz="22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1</a:t>
              </a:r>
            </a:p>
          </p:txBody>
        </p:sp>
        <p:sp>
          <p:nvSpPr>
            <p:cNvPr id="22" name="Rectangle 44">
              <a:extLst>
                <a:ext uri="{FF2B5EF4-FFF2-40B4-BE49-F238E27FC236}">
                  <a16:creationId xmlns:a16="http://schemas.microsoft.com/office/drawing/2014/main" id="{1D5A977B-0242-A9CA-A388-E587D0B0C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" y="2750"/>
              <a:ext cx="400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en-GB" altLang="zh-CN" sz="22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Rectangle 45">
              <a:extLst>
                <a:ext uri="{FF2B5EF4-FFF2-40B4-BE49-F238E27FC236}">
                  <a16:creationId xmlns:a16="http://schemas.microsoft.com/office/drawing/2014/main" id="{BB55ED76-A96D-A772-EF36-C0416EC91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7" y="2750"/>
              <a:ext cx="418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en-GB" altLang="zh-CN" sz="22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Rectangle 46">
              <a:extLst>
                <a:ext uri="{FF2B5EF4-FFF2-40B4-BE49-F238E27FC236}">
                  <a16:creationId xmlns:a16="http://schemas.microsoft.com/office/drawing/2014/main" id="{EC53789F-7863-BEB6-B867-A5E22373C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3" y="2750"/>
              <a:ext cx="384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en-GB" altLang="zh-CN" sz="22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Rectangle 47">
              <a:extLst>
                <a:ext uri="{FF2B5EF4-FFF2-40B4-BE49-F238E27FC236}">
                  <a16:creationId xmlns:a16="http://schemas.microsoft.com/office/drawing/2014/main" id="{6A3B4381-3BAD-0F4C-5586-8D9D6F8DDB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2" y="2750"/>
              <a:ext cx="401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zh-CN" sz="22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0</a:t>
              </a:r>
            </a:p>
          </p:txBody>
        </p:sp>
        <p:sp>
          <p:nvSpPr>
            <p:cNvPr id="26" name="Rectangle 48">
              <a:extLst>
                <a:ext uri="{FF2B5EF4-FFF2-40B4-BE49-F238E27FC236}">
                  <a16:creationId xmlns:a16="http://schemas.microsoft.com/office/drawing/2014/main" id="{55E58249-B350-0629-C2F3-8AF9FA8EE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7" y="2750"/>
              <a:ext cx="415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zh-CN" sz="22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0</a:t>
              </a:r>
            </a:p>
          </p:txBody>
        </p:sp>
        <p:sp>
          <p:nvSpPr>
            <p:cNvPr id="27" name="Rectangle 49">
              <a:extLst>
                <a:ext uri="{FF2B5EF4-FFF2-40B4-BE49-F238E27FC236}">
                  <a16:creationId xmlns:a16="http://schemas.microsoft.com/office/drawing/2014/main" id="{1BBE78D3-5C22-3C35-445F-D3F620404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1" y="2750"/>
              <a:ext cx="386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zh-CN" sz="22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1</a:t>
              </a:r>
            </a:p>
          </p:txBody>
        </p:sp>
        <p:sp>
          <p:nvSpPr>
            <p:cNvPr id="28" name="Rectangle 50">
              <a:extLst>
                <a:ext uri="{FF2B5EF4-FFF2-40B4-BE49-F238E27FC236}">
                  <a16:creationId xmlns:a16="http://schemas.microsoft.com/office/drawing/2014/main" id="{D9EFC5C6-06DE-D10F-E9E0-77BC6BFB5C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" y="2469"/>
              <a:ext cx="400" cy="2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en-GB" altLang="zh-CN" sz="22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Rectangle 51">
              <a:extLst>
                <a:ext uri="{FF2B5EF4-FFF2-40B4-BE49-F238E27FC236}">
                  <a16:creationId xmlns:a16="http://schemas.microsoft.com/office/drawing/2014/main" id="{18E9E9B5-C1EE-F671-7866-C345802CAD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7" y="2469"/>
              <a:ext cx="418" cy="2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en-GB" altLang="zh-CN" sz="22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Rectangle 52">
              <a:extLst>
                <a:ext uri="{FF2B5EF4-FFF2-40B4-BE49-F238E27FC236}">
                  <a16:creationId xmlns:a16="http://schemas.microsoft.com/office/drawing/2014/main" id="{AE43E3A3-85F1-F77B-97BE-D9B8B23E7C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3" y="2469"/>
              <a:ext cx="384" cy="2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en-GB" altLang="zh-CN" sz="22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53">
              <a:extLst>
                <a:ext uri="{FF2B5EF4-FFF2-40B4-BE49-F238E27FC236}">
                  <a16:creationId xmlns:a16="http://schemas.microsoft.com/office/drawing/2014/main" id="{CA1BD588-BD4F-BC2F-2325-5032704BF3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2" y="2469"/>
              <a:ext cx="401" cy="2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zh-CN" sz="22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1</a:t>
              </a:r>
            </a:p>
          </p:txBody>
        </p:sp>
        <p:sp>
          <p:nvSpPr>
            <p:cNvPr id="32" name="Rectangle 54">
              <a:extLst>
                <a:ext uri="{FF2B5EF4-FFF2-40B4-BE49-F238E27FC236}">
                  <a16:creationId xmlns:a16="http://schemas.microsoft.com/office/drawing/2014/main" id="{622A1954-9893-43B5-1229-1E5EA4A91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7" y="2469"/>
              <a:ext cx="415" cy="2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zh-CN" sz="22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1</a:t>
              </a:r>
            </a:p>
          </p:txBody>
        </p:sp>
        <p:sp>
          <p:nvSpPr>
            <p:cNvPr id="33" name="Rectangle 55">
              <a:extLst>
                <a:ext uri="{FF2B5EF4-FFF2-40B4-BE49-F238E27FC236}">
                  <a16:creationId xmlns:a16="http://schemas.microsoft.com/office/drawing/2014/main" id="{86A54C8C-3395-D2DF-402E-364B325B7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1" y="2469"/>
              <a:ext cx="386" cy="2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zh-CN" sz="22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0</a:t>
              </a:r>
            </a:p>
          </p:txBody>
        </p:sp>
        <p:sp>
          <p:nvSpPr>
            <p:cNvPr id="34" name="Rectangle 56">
              <a:extLst>
                <a:ext uri="{FF2B5EF4-FFF2-40B4-BE49-F238E27FC236}">
                  <a16:creationId xmlns:a16="http://schemas.microsoft.com/office/drawing/2014/main" id="{7287965F-F6C5-5617-606B-702A85FF5A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" y="2201"/>
              <a:ext cx="400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en-GB" altLang="zh-CN" sz="22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Rectangle 57">
              <a:extLst>
                <a:ext uri="{FF2B5EF4-FFF2-40B4-BE49-F238E27FC236}">
                  <a16:creationId xmlns:a16="http://schemas.microsoft.com/office/drawing/2014/main" id="{9411366D-4622-1771-A2B8-1A0DF4890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7" y="2201"/>
              <a:ext cx="418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en-GB" altLang="zh-CN" sz="22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Rectangle 58">
              <a:extLst>
                <a:ext uri="{FF2B5EF4-FFF2-40B4-BE49-F238E27FC236}">
                  <a16:creationId xmlns:a16="http://schemas.microsoft.com/office/drawing/2014/main" id="{FD69FDEB-86AF-56CF-6A8E-C5A7B92F8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3" y="2201"/>
              <a:ext cx="384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en-GB" altLang="zh-CN" sz="22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Rectangle 59">
              <a:extLst>
                <a:ext uri="{FF2B5EF4-FFF2-40B4-BE49-F238E27FC236}">
                  <a16:creationId xmlns:a16="http://schemas.microsoft.com/office/drawing/2014/main" id="{773F4CA6-C330-32E9-A14B-8DA24C8DCC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2" y="2201"/>
              <a:ext cx="401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zh-CN" sz="22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0</a:t>
              </a:r>
            </a:p>
          </p:txBody>
        </p:sp>
        <p:sp>
          <p:nvSpPr>
            <p:cNvPr id="38" name="Rectangle 60">
              <a:extLst>
                <a:ext uri="{FF2B5EF4-FFF2-40B4-BE49-F238E27FC236}">
                  <a16:creationId xmlns:a16="http://schemas.microsoft.com/office/drawing/2014/main" id="{510BBC30-9327-38EE-6251-B87863EBE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7" y="2201"/>
              <a:ext cx="415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zh-CN" sz="22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1</a:t>
              </a:r>
            </a:p>
          </p:txBody>
        </p:sp>
        <p:sp>
          <p:nvSpPr>
            <p:cNvPr id="39" name="Rectangle 61">
              <a:extLst>
                <a:ext uri="{FF2B5EF4-FFF2-40B4-BE49-F238E27FC236}">
                  <a16:creationId xmlns:a16="http://schemas.microsoft.com/office/drawing/2014/main" id="{1AA2B529-F9E6-DE51-0599-85E3B6CF8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1" y="2201"/>
              <a:ext cx="386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zh-CN" sz="22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0</a:t>
              </a:r>
            </a:p>
          </p:txBody>
        </p:sp>
        <p:sp>
          <p:nvSpPr>
            <p:cNvPr id="40" name="Rectangle 62">
              <a:extLst>
                <a:ext uri="{FF2B5EF4-FFF2-40B4-BE49-F238E27FC236}">
                  <a16:creationId xmlns:a16="http://schemas.microsoft.com/office/drawing/2014/main" id="{65375848-DA37-6520-FFE7-1527EE4155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" y="1933"/>
              <a:ext cx="400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en-GB" altLang="zh-CN" sz="22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Rectangle 63">
              <a:extLst>
                <a:ext uri="{FF2B5EF4-FFF2-40B4-BE49-F238E27FC236}">
                  <a16:creationId xmlns:a16="http://schemas.microsoft.com/office/drawing/2014/main" id="{A469DC2F-88DD-54BC-C97D-B955DB5F6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7" y="1933"/>
              <a:ext cx="418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en-GB" altLang="zh-CN" sz="22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Rectangle 64">
              <a:extLst>
                <a:ext uri="{FF2B5EF4-FFF2-40B4-BE49-F238E27FC236}">
                  <a16:creationId xmlns:a16="http://schemas.microsoft.com/office/drawing/2014/main" id="{8830B828-7C03-5459-4A28-02B8758F4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3" y="1933"/>
              <a:ext cx="384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en-GB" altLang="zh-CN" sz="22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Rectangle 65">
              <a:extLst>
                <a:ext uri="{FF2B5EF4-FFF2-40B4-BE49-F238E27FC236}">
                  <a16:creationId xmlns:a16="http://schemas.microsoft.com/office/drawing/2014/main" id="{1FF8281D-CB62-A691-8440-1ED648829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2" y="1933"/>
              <a:ext cx="401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zh-CN" sz="22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1</a:t>
              </a:r>
            </a:p>
          </p:txBody>
        </p:sp>
        <p:sp>
          <p:nvSpPr>
            <p:cNvPr id="44" name="Rectangle 66">
              <a:extLst>
                <a:ext uri="{FF2B5EF4-FFF2-40B4-BE49-F238E27FC236}">
                  <a16:creationId xmlns:a16="http://schemas.microsoft.com/office/drawing/2014/main" id="{FEB200E1-E538-F792-1F16-E9CE52DC4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7" y="1933"/>
              <a:ext cx="415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zh-CN" sz="22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0</a:t>
              </a:r>
            </a:p>
          </p:txBody>
        </p:sp>
        <p:sp>
          <p:nvSpPr>
            <p:cNvPr id="45" name="Rectangle 67">
              <a:extLst>
                <a:ext uri="{FF2B5EF4-FFF2-40B4-BE49-F238E27FC236}">
                  <a16:creationId xmlns:a16="http://schemas.microsoft.com/office/drawing/2014/main" id="{257CABF3-1B63-6963-D178-88A9FA65E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1" y="1933"/>
              <a:ext cx="386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zh-CN" sz="22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0</a:t>
              </a:r>
            </a:p>
          </p:txBody>
        </p:sp>
        <p:sp>
          <p:nvSpPr>
            <p:cNvPr id="46" name="Rectangle 68">
              <a:extLst>
                <a:ext uri="{FF2B5EF4-FFF2-40B4-BE49-F238E27FC236}">
                  <a16:creationId xmlns:a16="http://schemas.microsoft.com/office/drawing/2014/main" id="{F48BDD1D-52BA-3C31-CF80-204DB327E1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" y="1624"/>
              <a:ext cx="400" cy="3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en-GB" altLang="zh-CN" sz="22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Rectangle 69">
              <a:extLst>
                <a:ext uri="{FF2B5EF4-FFF2-40B4-BE49-F238E27FC236}">
                  <a16:creationId xmlns:a16="http://schemas.microsoft.com/office/drawing/2014/main" id="{5378C079-CC57-E4CE-52E6-58C099FAB8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7" y="1624"/>
              <a:ext cx="418" cy="3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en-GB" altLang="zh-CN" sz="22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Rectangle 70">
              <a:extLst>
                <a:ext uri="{FF2B5EF4-FFF2-40B4-BE49-F238E27FC236}">
                  <a16:creationId xmlns:a16="http://schemas.microsoft.com/office/drawing/2014/main" id="{CFECFCDD-7057-DF45-FEBE-2906BADA2A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3" y="1624"/>
              <a:ext cx="384" cy="3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en-GB" altLang="zh-CN" sz="22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Rectangle 71">
              <a:extLst>
                <a:ext uri="{FF2B5EF4-FFF2-40B4-BE49-F238E27FC236}">
                  <a16:creationId xmlns:a16="http://schemas.microsoft.com/office/drawing/2014/main" id="{DEB7317E-2CE3-3EDE-9C3E-D858568D7F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2" y="1624"/>
              <a:ext cx="401" cy="3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zh-CN" sz="22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0</a:t>
              </a:r>
            </a:p>
          </p:txBody>
        </p:sp>
        <p:sp>
          <p:nvSpPr>
            <p:cNvPr id="50" name="Rectangle 72">
              <a:extLst>
                <a:ext uri="{FF2B5EF4-FFF2-40B4-BE49-F238E27FC236}">
                  <a16:creationId xmlns:a16="http://schemas.microsoft.com/office/drawing/2014/main" id="{8BC30F15-E70E-D0F7-6E7B-2CE0199EC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7" y="1624"/>
              <a:ext cx="415" cy="3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zh-CN" sz="22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0</a:t>
              </a:r>
            </a:p>
          </p:txBody>
        </p:sp>
        <p:sp>
          <p:nvSpPr>
            <p:cNvPr id="51" name="Rectangle 73">
              <a:extLst>
                <a:ext uri="{FF2B5EF4-FFF2-40B4-BE49-F238E27FC236}">
                  <a16:creationId xmlns:a16="http://schemas.microsoft.com/office/drawing/2014/main" id="{ACC622B3-A33A-A7DB-91FF-661DF0E01E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1" y="1624"/>
              <a:ext cx="386" cy="3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zh-CN" sz="22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0</a:t>
              </a:r>
            </a:p>
          </p:txBody>
        </p:sp>
        <p:sp>
          <p:nvSpPr>
            <p:cNvPr id="52" name="Rectangle 74">
              <a:extLst>
                <a:ext uri="{FF2B5EF4-FFF2-40B4-BE49-F238E27FC236}">
                  <a16:creationId xmlns:a16="http://schemas.microsoft.com/office/drawing/2014/main" id="{3EC74480-3F84-9BAA-1E44-26504F837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" y="1356"/>
              <a:ext cx="400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zh-CN" sz="2200" i="1" dirty="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Z</a:t>
              </a:r>
            </a:p>
          </p:txBody>
        </p:sp>
        <p:sp>
          <p:nvSpPr>
            <p:cNvPr id="53" name="Rectangle 75">
              <a:extLst>
                <a:ext uri="{FF2B5EF4-FFF2-40B4-BE49-F238E27FC236}">
                  <a16:creationId xmlns:a16="http://schemas.microsoft.com/office/drawing/2014/main" id="{31ADF410-8879-F6E8-C9A7-6772C9C1F6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7" y="1356"/>
              <a:ext cx="418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zh-CN" sz="2200" i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Y</a:t>
              </a:r>
            </a:p>
          </p:txBody>
        </p:sp>
        <p:sp>
          <p:nvSpPr>
            <p:cNvPr id="54" name="Rectangle 76">
              <a:extLst>
                <a:ext uri="{FF2B5EF4-FFF2-40B4-BE49-F238E27FC236}">
                  <a16:creationId xmlns:a16="http://schemas.microsoft.com/office/drawing/2014/main" id="{8CE9068C-E182-9CBC-0E73-366CA2C3AA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3" y="1356"/>
              <a:ext cx="384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zh-CN" sz="2200" i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X</a:t>
              </a:r>
            </a:p>
          </p:txBody>
        </p:sp>
        <p:sp>
          <p:nvSpPr>
            <p:cNvPr id="55" name="Rectangle 77">
              <a:extLst>
                <a:ext uri="{FF2B5EF4-FFF2-40B4-BE49-F238E27FC236}">
                  <a16:creationId xmlns:a16="http://schemas.microsoft.com/office/drawing/2014/main" id="{12D2CF3F-9D53-2CEF-2155-A23B026FF9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2" y="1356"/>
              <a:ext cx="401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zh-CN" sz="2200" i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C</a:t>
              </a:r>
            </a:p>
          </p:txBody>
        </p:sp>
        <p:sp>
          <p:nvSpPr>
            <p:cNvPr id="56" name="Rectangle 78">
              <a:extLst>
                <a:ext uri="{FF2B5EF4-FFF2-40B4-BE49-F238E27FC236}">
                  <a16:creationId xmlns:a16="http://schemas.microsoft.com/office/drawing/2014/main" id="{5218E05F-B2C6-B4DD-0C31-1ADD0C472E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7" y="1356"/>
              <a:ext cx="415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zh-CN" sz="2200" i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B</a:t>
              </a:r>
            </a:p>
          </p:txBody>
        </p:sp>
        <p:sp>
          <p:nvSpPr>
            <p:cNvPr id="57" name="Rectangle 79">
              <a:extLst>
                <a:ext uri="{FF2B5EF4-FFF2-40B4-BE49-F238E27FC236}">
                  <a16:creationId xmlns:a16="http://schemas.microsoft.com/office/drawing/2014/main" id="{8878811F-E84B-B3CF-BEF1-703A00AE28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1" y="1356"/>
              <a:ext cx="386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indent="142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indent="-4763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6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indent="-65088" algn="l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indent="-133350" algn="l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indent="-13335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zh-CN" sz="2200" i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A</a:t>
              </a:r>
            </a:p>
          </p:txBody>
        </p:sp>
        <p:sp>
          <p:nvSpPr>
            <p:cNvPr id="58" name="Line 80">
              <a:extLst>
                <a:ext uri="{FF2B5EF4-FFF2-40B4-BE49-F238E27FC236}">
                  <a16:creationId xmlns:a16="http://schemas.microsoft.com/office/drawing/2014/main" id="{DCC400FE-DDFC-ED88-5986-7FDFE587B1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1" y="1356"/>
              <a:ext cx="240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Line 81">
              <a:extLst>
                <a:ext uri="{FF2B5EF4-FFF2-40B4-BE49-F238E27FC236}">
                  <a16:creationId xmlns:a16="http://schemas.microsoft.com/office/drawing/2014/main" id="{6A4DD6C8-5175-94F7-4CEE-28F08FCB14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1" y="1624"/>
              <a:ext cx="24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Line 82">
              <a:extLst>
                <a:ext uri="{FF2B5EF4-FFF2-40B4-BE49-F238E27FC236}">
                  <a16:creationId xmlns:a16="http://schemas.microsoft.com/office/drawing/2014/main" id="{9856C8C3-E29F-C0FD-6788-E480CD004F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1" y="1933"/>
              <a:ext cx="24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Line 83">
              <a:extLst>
                <a:ext uri="{FF2B5EF4-FFF2-40B4-BE49-F238E27FC236}">
                  <a16:creationId xmlns:a16="http://schemas.microsoft.com/office/drawing/2014/main" id="{B417ED3E-2ADA-6D25-8787-EE223D0DB7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1" y="2201"/>
              <a:ext cx="24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Line 84">
              <a:extLst>
                <a:ext uri="{FF2B5EF4-FFF2-40B4-BE49-F238E27FC236}">
                  <a16:creationId xmlns:a16="http://schemas.microsoft.com/office/drawing/2014/main" id="{321603B6-E8E0-39E0-08A0-2FA221F39A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1" y="2469"/>
              <a:ext cx="24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Line 85">
              <a:extLst>
                <a:ext uri="{FF2B5EF4-FFF2-40B4-BE49-F238E27FC236}">
                  <a16:creationId xmlns:a16="http://schemas.microsoft.com/office/drawing/2014/main" id="{F0451212-BC93-2458-E9F3-1D17BA8208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1" y="2750"/>
              <a:ext cx="24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Line 86">
              <a:extLst>
                <a:ext uri="{FF2B5EF4-FFF2-40B4-BE49-F238E27FC236}">
                  <a16:creationId xmlns:a16="http://schemas.microsoft.com/office/drawing/2014/main" id="{99ADEDB5-420A-6E84-060B-DCB210E406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1" y="3018"/>
              <a:ext cx="24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Line 87">
              <a:extLst>
                <a:ext uri="{FF2B5EF4-FFF2-40B4-BE49-F238E27FC236}">
                  <a16:creationId xmlns:a16="http://schemas.microsoft.com/office/drawing/2014/main" id="{AE947AE7-8B5B-5170-B3BA-B518E73C1D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1" y="3286"/>
              <a:ext cx="24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Line 88">
              <a:extLst>
                <a:ext uri="{FF2B5EF4-FFF2-40B4-BE49-F238E27FC236}">
                  <a16:creationId xmlns:a16="http://schemas.microsoft.com/office/drawing/2014/main" id="{2B3BEF57-7265-6265-1DF3-97222CA5F9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1" y="3554"/>
              <a:ext cx="24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Line 89">
              <a:extLst>
                <a:ext uri="{FF2B5EF4-FFF2-40B4-BE49-F238E27FC236}">
                  <a16:creationId xmlns:a16="http://schemas.microsoft.com/office/drawing/2014/main" id="{AEDADFBE-0964-CD9D-9FA0-6FE228D471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1" y="3822"/>
              <a:ext cx="240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Line 90">
              <a:extLst>
                <a:ext uri="{FF2B5EF4-FFF2-40B4-BE49-F238E27FC236}">
                  <a16:creationId xmlns:a16="http://schemas.microsoft.com/office/drawing/2014/main" id="{CCA5337A-75E6-CB8C-60B4-901757BCC8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1" y="1356"/>
              <a:ext cx="0" cy="246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Line 91">
              <a:extLst>
                <a:ext uri="{FF2B5EF4-FFF2-40B4-BE49-F238E27FC236}">
                  <a16:creationId xmlns:a16="http://schemas.microsoft.com/office/drawing/2014/main" id="{F2F424BD-E84E-B1F8-3A00-AC9A626382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7" y="1356"/>
              <a:ext cx="0" cy="24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Line 92">
              <a:extLst>
                <a:ext uri="{FF2B5EF4-FFF2-40B4-BE49-F238E27FC236}">
                  <a16:creationId xmlns:a16="http://schemas.microsoft.com/office/drawing/2014/main" id="{26BBF2C9-19F3-15B9-4F39-4187FCB0C8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2" y="1356"/>
              <a:ext cx="0" cy="24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Line 93">
              <a:extLst>
                <a:ext uri="{FF2B5EF4-FFF2-40B4-BE49-F238E27FC236}">
                  <a16:creationId xmlns:a16="http://schemas.microsoft.com/office/drawing/2014/main" id="{17120088-79B1-6D98-A274-1E1DCAC010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3" y="1356"/>
              <a:ext cx="0" cy="24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Line 94">
              <a:extLst>
                <a:ext uri="{FF2B5EF4-FFF2-40B4-BE49-F238E27FC236}">
                  <a16:creationId xmlns:a16="http://schemas.microsoft.com/office/drawing/2014/main" id="{B17C2436-A526-DE12-75A5-1A578D3E19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7" y="1356"/>
              <a:ext cx="0" cy="24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Line 95">
              <a:extLst>
                <a:ext uri="{FF2B5EF4-FFF2-40B4-BE49-F238E27FC236}">
                  <a16:creationId xmlns:a16="http://schemas.microsoft.com/office/drawing/2014/main" id="{AF23A39C-B55F-0116-9826-A1F8A5B8A3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5" y="1356"/>
              <a:ext cx="0" cy="24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Line 96">
              <a:extLst>
                <a:ext uri="{FF2B5EF4-FFF2-40B4-BE49-F238E27FC236}">
                  <a16:creationId xmlns:a16="http://schemas.microsoft.com/office/drawing/2014/main" id="{FCFB1548-5701-710B-2CAA-DE33CDD8F6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65" y="1356"/>
              <a:ext cx="0" cy="246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Rectangle 101">
              <a:extLst>
                <a:ext uri="{FF2B5EF4-FFF2-40B4-BE49-F238E27FC236}">
                  <a16:creationId xmlns:a16="http://schemas.microsoft.com/office/drawing/2014/main" id="{77237D3B-004C-CDE3-D935-1802CEBDC5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6" y="166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400" b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76" name="Rectangle 102">
              <a:extLst>
                <a:ext uri="{FF2B5EF4-FFF2-40B4-BE49-F238E27FC236}">
                  <a16:creationId xmlns:a16="http://schemas.microsoft.com/office/drawing/2014/main" id="{D13E404D-7731-519A-1673-F2E13860CE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6" y="193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400" b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77" name="Rectangle 103">
              <a:extLst>
                <a:ext uri="{FF2B5EF4-FFF2-40B4-BE49-F238E27FC236}">
                  <a16:creationId xmlns:a16="http://schemas.microsoft.com/office/drawing/2014/main" id="{3C18E4F7-7785-4693-26F9-0A646024C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6" y="220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400" b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78" name="Rectangle 104">
              <a:extLst>
                <a:ext uri="{FF2B5EF4-FFF2-40B4-BE49-F238E27FC236}">
                  <a16:creationId xmlns:a16="http://schemas.microsoft.com/office/drawing/2014/main" id="{2F4C9D78-3C79-B4D2-6367-9ED75FB35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6" y="246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400" b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79" name="Rectangle 105">
              <a:extLst>
                <a:ext uri="{FF2B5EF4-FFF2-40B4-BE49-F238E27FC236}">
                  <a16:creationId xmlns:a16="http://schemas.microsoft.com/office/drawing/2014/main" id="{4D4731BE-E64C-E679-263A-7BFBF48E8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6" y="275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400" b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80" name="Rectangle 106">
              <a:extLst>
                <a:ext uri="{FF2B5EF4-FFF2-40B4-BE49-F238E27FC236}">
                  <a16:creationId xmlns:a16="http://schemas.microsoft.com/office/drawing/2014/main" id="{511F7320-EB45-D91D-0CAE-20763FEDD7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6" y="302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400" b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81" name="Rectangle 107">
              <a:extLst>
                <a:ext uri="{FF2B5EF4-FFF2-40B4-BE49-F238E27FC236}">
                  <a16:creationId xmlns:a16="http://schemas.microsoft.com/office/drawing/2014/main" id="{73AFD0B8-F433-118B-8D75-B519CF2E91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6" y="329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400" b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82" name="Rectangle 108">
              <a:extLst>
                <a:ext uri="{FF2B5EF4-FFF2-40B4-BE49-F238E27FC236}">
                  <a16:creationId xmlns:a16="http://schemas.microsoft.com/office/drawing/2014/main" id="{2E53D670-82ED-940D-E533-B732BD2A2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6" y="356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400" b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83" name="Rectangle 109">
              <a:extLst>
                <a:ext uri="{FF2B5EF4-FFF2-40B4-BE49-F238E27FC236}">
                  <a16:creationId xmlns:a16="http://schemas.microsoft.com/office/drawing/2014/main" id="{2BA4197D-0EFB-EBC9-2B22-D65A4827BE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9" y="166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400" b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84" name="Rectangle 110">
              <a:extLst>
                <a:ext uri="{FF2B5EF4-FFF2-40B4-BE49-F238E27FC236}">
                  <a16:creationId xmlns:a16="http://schemas.microsoft.com/office/drawing/2014/main" id="{8D68C80D-9D60-C6FF-BA46-5E59F21335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9" y="193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400" b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85" name="Rectangle 111">
              <a:extLst>
                <a:ext uri="{FF2B5EF4-FFF2-40B4-BE49-F238E27FC236}">
                  <a16:creationId xmlns:a16="http://schemas.microsoft.com/office/drawing/2014/main" id="{BB123197-24E4-0659-B2E4-02B177C2D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9" y="2205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400" b="1" dirty="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86" name="Rectangle 112">
              <a:extLst>
                <a:ext uri="{FF2B5EF4-FFF2-40B4-BE49-F238E27FC236}">
                  <a16:creationId xmlns:a16="http://schemas.microsoft.com/office/drawing/2014/main" id="{A076DF73-14D8-7F12-2AD2-6E93EDBB0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9" y="250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400" b="1" dirty="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87" name="Rectangle 113">
              <a:extLst>
                <a:ext uri="{FF2B5EF4-FFF2-40B4-BE49-F238E27FC236}">
                  <a16:creationId xmlns:a16="http://schemas.microsoft.com/office/drawing/2014/main" id="{7E0EAB8A-FAF1-2F6A-B8AF-A8353020F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9" y="277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400" b="1" dirty="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88" name="Rectangle 114">
              <a:extLst>
                <a:ext uri="{FF2B5EF4-FFF2-40B4-BE49-F238E27FC236}">
                  <a16:creationId xmlns:a16="http://schemas.microsoft.com/office/drawing/2014/main" id="{CF1F8F4E-D750-46BF-C29F-AD31AC676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9" y="3045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400" b="1" dirty="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89" name="Rectangle 115">
              <a:extLst>
                <a:ext uri="{FF2B5EF4-FFF2-40B4-BE49-F238E27FC236}">
                  <a16:creationId xmlns:a16="http://schemas.microsoft.com/office/drawing/2014/main" id="{B76B91EE-373C-E44D-ABEC-0DDEF2ECA7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9" y="330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400" b="1" dirty="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0" name="Rectangle 116">
              <a:extLst>
                <a:ext uri="{FF2B5EF4-FFF2-40B4-BE49-F238E27FC236}">
                  <a16:creationId xmlns:a16="http://schemas.microsoft.com/office/drawing/2014/main" id="{3BF25220-4336-6983-6BC9-7501F0EF6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9" y="356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400" b="1" dirty="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1" name="Rectangle 117">
              <a:extLst>
                <a:ext uri="{FF2B5EF4-FFF2-40B4-BE49-F238E27FC236}">
                  <a16:creationId xmlns:a16="http://schemas.microsoft.com/office/drawing/2014/main" id="{CF0FA679-9B38-DC07-1B96-E5B705FDC4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3" y="166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400" b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2" name="Rectangle 118">
              <a:extLst>
                <a:ext uri="{FF2B5EF4-FFF2-40B4-BE49-F238E27FC236}">
                  <a16:creationId xmlns:a16="http://schemas.microsoft.com/office/drawing/2014/main" id="{A624C90D-6F28-BAB4-C881-0E36B8FC9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3" y="193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400" b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3" name="Rectangle 119">
              <a:extLst>
                <a:ext uri="{FF2B5EF4-FFF2-40B4-BE49-F238E27FC236}">
                  <a16:creationId xmlns:a16="http://schemas.microsoft.com/office/drawing/2014/main" id="{7FCC6EA9-FEDC-3805-E266-7021142DF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3" y="2205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400" b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4" name="Rectangle 120">
              <a:extLst>
                <a:ext uri="{FF2B5EF4-FFF2-40B4-BE49-F238E27FC236}">
                  <a16:creationId xmlns:a16="http://schemas.microsoft.com/office/drawing/2014/main" id="{7E3CDC1B-0099-065D-970A-755184D365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3" y="250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400" b="1" dirty="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5" name="Rectangle 121">
              <a:extLst>
                <a:ext uri="{FF2B5EF4-FFF2-40B4-BE49-F238E27FC236}">
                  <a16:creationId xmlns:a16="http://schemas.microsoft.com/office/drawing/2014/main" id="{7FD0FBA3-9C68-501B-B376-8E758CCC4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3" y="275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400" b="1" dirty="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6" name="Rectangle 122">
              <a:extLst>
                <a:ext uri="{FF2B5EF4-FFF2-40B4-BE49-F238E27FC236}">
                  <a16:creationId xmlns:a16="http://schemas.microsoft.com/office/drawing/2014/main" id="{5DE39B19-088C-564B-391F-C2A5A23F9A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3" y="302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400" b="1" dirty="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7" name="Rectangle 123">
              <a:extLst>
                <a:ext uri="{FF2B5EF4-FFF2-40B4-BE49-F238E27FC236}">
                  <a16:creationId xmlns:a16="http://schemas.microsoft.com/office/drawing/2014/main" id="{105A05AA-CAB5-59B4-E122-124F4C6A52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3" y="329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400" b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8" name="Rectangle 124">
              <a:extLst>
                <a:ext uri="{FF2B5EF4-FFF2-40B4-BE49-F238E27FC236}">
                  <a16:creationId xmlns:a16="http://schemas.microsoft.com/office/drawing/2014/main" id="{B3EBE21B-4481-12F6-7AEE-1E1CA081E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3" y="356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400" b="1" dirty="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sp>
        <p:nvSpPr>
          <p:cNvPr id="99" name="Rectangle 13">
            <a:extLst>
              <a:ext uri="{FF2B5EF4-FFF2-40B4-BE49-F238E27FC236}">
                <a16:creationId xmlns:a16="http://schemas.microsoft.com/office/drawing/2014/main" id="{B8230BDC-FFE7-12E1-3DC7-5EE71EAF9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5090" y="2060147"/>
            <a:ext cx="428387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</a:pP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对输入的二进制码求反码。最高位为符号位，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表示正数，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表示负数，正数的反码与原码相同；负数的数值部分是在原码的基础上逐位求反。</a:t>
            </a:r>
          </a:p>
        </p:txBody>
      </p:sp>
    </p:spTree>
    <p:extLst>
      <p:ext uri="{BB962C8B-B14F-4D97-AF65-F5344CB8AC3E}">
        <p14:creationId xmlns:p14="http://schemas.microsoft.com/office/powerpoint/2010/main" val="24192249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9" grpId="0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1AC08-521D-A7EC-4D79-5B31A5FE0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4D6E8F22-BD70-829F-B2A5-C7A67B2A0A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1314765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观察二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711650-6C5A-6AB4-F78A-FF58D5983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191" y="1615546"/>
            <a:ext cx="3337809" cy="394311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5BFE534-6B9F-052B-079B-A483BA1DE8CA}"/>
              </a:ext>
            </a:extLst>
          </p:cNvPr>
          <p:cNvSpPr txBox="1"/>
          <p:nvPr/>
        </p:nvSpPr>
        <p:spPr>
          <a:xfrm>
            <a:off x="6009564" y="1911024"/>
            <a:ext cx="61824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功能评述</a:t>
            </a:r>
          </a:p>
          <a:p>
            <a:r>
              <a:rPr lang="zh-CN" altLang="en-US" dirty="0"/>
              <a:t>由真值表可看出，在输入 </a:t>
            </a:r>
            <a:r>
              <a:rPr lang="en-US" altLang="zh-CN" dirty="0"/>
              <a:t>3 </a:t>
            </a:r>
            <a:r>
              <a:rPr lang="zh-CN" altLang="en-US" dirty="0"/>
              <a:t>个变量中只要有 </a:t>
            </a:r>
            <a:r>
              <a:rPr lang="en-US" altLang="zh-CN" dirty="0"/>
              <a:t>2 </a:t>
            </a:r>
            <a:r>
              <a:rPr lang="zh-CN" altLang="en-US" dirty="0"/>
              <a:t>个或 </a:t>
            </a:r>
            <a:r>
              <a:rPr lang="en-US" altLang="zh-CN" dirty="0"/>
              <a:t>2 </a:t>
            </a:r>
            <a:r>
              <a:rPr lang="zh-CN" altLang="en-US" dirty="0"/>
              <a:t>个以上变量为 </a:t>
            </a:r>
            <a:r>
              <a:rPr lang="en-US" altLang="zh-CN" dirty="0"/>
              <a:t>1 </a:t>
            </a:r>
            <a:r>
              <a:rPr lang="zh-CN" altLang="en-US" dirty="0"/>
              <a:t>，</a:t>
            </a:r>
          </a:p>
          <a:p>
            <a:r>
              <a:rPr lang="zh-CN" altLang="en-US" dirty="0"/>
              <a:t>则输出为 </a:t>
            </a:r>
            <a:r>
              <a:rPr lang="en-US" altLang="zh-CN" dirty="0"/>
              <a:t>1 </a:t>
            </a:r>
            <a:r>
              <a:rPr lang="zh-CN" altLang="en-US" dirty="0"/>
              <a:t>。电路功能概括为：三变量多数表决器</a:t>
            </a:r>
          </a:p>
        </p:txBody>
      </p:sp>
    </p:spTree>
    <p:extLst>
      <p:ext uri="{BB962C8B-B14F-4D97-AF65-F5344CB8AC3E}">
        <p14:creationId xmlns:p14="http://schemas.microsoft.com/office/powerpoint/2010/main" val="21815049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177F9-A2AF-575C-6537-7B750C257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6EBC2034-D54E-99AA-D8B4-DD09960AB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1314765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观察三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BF4381-5B4B-65F9-3AF6-FA021FFA1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039" y="1465499"/>
            <a:ext cx="4996649" cy="51371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BC6CE98-05F4-85BC-448E-F5E9DE22C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6065" y="1618419"/>
            <a:ext cx="3197400" cy="330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4815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58A37-0E1D-10D3-1F4D-AA9F0889C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AD71AE15-DDDA-9E56-2B4D-4B5C48C52C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1314765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观察四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2A8A7B-7F43-3B4A-1C46-50578E481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502" y="1566906"/>
            <a:ext cx="5758482" cy="282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95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87182-AFE0-BD8D-8D56-210AEDF52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49A06ACE-EAD9-9EF6-F5D1-094FFCBEE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5081822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考点二：组合逻辑电路的设计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324F0D-FE5B-69EC-9AD4-CC6CF0FAE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271" y="1544964"/>
            <a:ext cx="9495186" cy="497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7532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6C559-B968-C363-FD85-2A8A8CF14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BF2884AA-5910-BBFB-5173-A51EF9B64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5081822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考点二：组合逻辑电路的设计</a:t>
            </a:r>
          </a:p>
        </p:txBody>
      </p:sp>
      <p:sp>
        <p:nvSpPr>
          <p:cNvPr id="3" name="Rectangle 29">
            <a:extLst>
              <a:ext uri="{FF2B5EF4-FFF2-40B4-BE49-F238E27FC236}">
                <a16:creationId xmlns:a16="http://schemas.microsoft.com/office/drawing/2014/main" id="{1C37F098-1B37-698B-460C-024B5272DC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352" y="1416415"/>
            <a:ext cx="841306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根据实际逻辑问题，求出所要求逻辑功能的最简单逻辑电路。</a:t>
            </a:r>
          </a:p>
        </p:txBody>
      </p:sp>
      <p:grpSp>
        <p:nvGrpSpPr>
          <p:cNvPr id="4" name="Group 18">
            <a:extLst>
              <a:ext uri="{FF2B5EF4-FFF2-40B4-BE49-F238E27FC236}">
                <a16:creationId xmlns:a16="http://schemas.microsoft.com/office/drawing/2014/main" id="{606FEE0E-F175-2139-0C47-13E6B07612A1}"/>
              </a:ext>
            </a:extLst>
          </p:cNvPr>
          <p:cNvGrpSpPr>
            <a:grpSpLocks/>
          </p:cNvGrpSpPr>
          <p:nvPr/>
        </p:nvGrpSpPr>
        <p:grpSpPr bwMode="auto">
          <a:xfrm>
            <a:off x="3869472" y="1992479"/>
            <a:ext cx="4392612" cy="666750"/>
            <a:chOff x="1315" y="1793"/>
            <a:chExt cx="2767" cy="420"/>
          </a:xfrm>
        </p:grpSpPr>
        <p:sp>
          <p:nvSpPr>
            <p:cNvPr id="5" name="Text Box 11">
              <a:extLst>
                <a:ext uri="{FF2B5EF4-FFF2-40B4-BE49-F238E27FC236}">
                  <a16:creationId xmlns:a16="http://schemas.microsoft.com/office/drawing/2014/main" id="{A2F2A121-2B92-116D-3519-5BB5D7A7FF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5" y="1867"/>
              <a:ext cx="81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lvl="0"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zh-CN" altLang="en-US" sz="20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逻辑问题</a:t>
              </a:r>
              <a:endPara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楷体_GB2312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6" name="Rectangle 12">
              <a:extLst>
                <a:ext uri="{FF2B5EF4-FFF2-40B4-BE49-F238E27FC236}">
                  <a16:creationId xmlns:a16="http://schemas.microsoft.com/office/drawing/2014/main" id="{504DA8F4-76CD-3F90-3D5B-570CE50A4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5" y="1793"/>
              <a:ext cx="817" cy="416"/>
            </a:xfrm>
            <a:prstGeom prst="rect">
              <a:avLst/>
            </a:prstGeom>
            <a:noFill/>
            <a:ln w="2857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楷体_GB2312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7" name="AutoShape 13">
              <a:extLst>
                <a:ext uri="{FF2B5EF4-FFF2-40B4-BE49-F238E27FC236}">
                  <a16:creationId xmlns:a16="http://schemas.microsoft.com/office/drawing/2014/main" id="{4646B69C-9192-BA7B-01CC-F37EF94B2A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2" y="1956"/>
              <a:ext cx="522" cy="113"/>
            </a:xfrm>
            <a:prstGeom prst="rightArrow">
              <a:avLst>
                <a:gd name="adj1" fmla="val 50000"/>
                <a:gd name="adj2" fmla="val 115487"/>
              </a:avLst>
            </a:prstGeom>
            <a:solidFill>
              <a:srgbClr val="FF99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楷体_GB2312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8" name="Text Box 14">
              <a:extLst>
                <a:ext uri="{FF2B5EF4-FFF2-40B4-BE49-F238E27FC236}">
                  <a16:creationId xmlns:a16="http://schemas.microsoft.com/office/drawing/2014/main" id="{47E51872-4400-CA06-5741-5E70DCF8D3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9" y="1867"/>
              <a:ext cx="95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0"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zh-CN" altLang="en-US" sz="20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逻辑电路</a:t>
              </a:r>
              <a:endPara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楷体_GB2312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B4D2E7A0-F0B3-1D39-D032-E6E2EF2B24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2" y="1797"/>
              <a:ext cx="930" cy="416"/>
            </a:xfrm>
            <a:prstGeom prst="rect">
              <a:avLst/>
            </a:prstGeom>
            <a:noFill/>
            <a:ln w="2857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楷体_GB2312" pitchFamily="49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10" name="Rectangle 4">
            <a:extLst>
              <a:ext uri="{FF2B5EF4-FFF2-40B4-BE49-F238E27FC236}">
                <a16:creationId xmlns:a16="http://schemas.microsoft.com/office/drawing/2014/main" id="{E73A6984-9850-CE7C-D22E-12183953C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3308" y="2604547"/>
            <a:ext cx="19415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步骤：</a:t>
            </a:r>
          </a:p>
        </p:txBody>
      </p:sp>
      <p:sp>
        <p:nvSpPr>
          <p:cNvPr id="11" name="Rectangle 25">
            <a:extLst>
              <a:ext uri="{FF2B5EF4-FFF2-40B4-BE49-F238E27FC236}">
                <a16:creationId xmlns:a16="http://schemas.microsoft.com/office/drawing/2014/main" id="{F817887A-B996-5A22-1634-2517A1A901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7323" y="3108603"/>
            <a:ext cx="7848924" cy="1355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14000"/>
              </a:lnSpc>
              <a:spcAft>
                <a:spcPct val="0"/>
              </a:spcAft>
            </a:pP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）逻辑抽象：</a:t>
            </a:r>
            <a:endParaRPr lang="en-US" altLang="zh-CN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504000" fontAlgn="base">
              <a:lnSpc>
                <a:spcPct val="114000"/>
              </a:lnSpc>
              <a:spcAft>
                <a:spcPct val="0"/>
              </a:spcAft>
            </a:pP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根据实际逻辑问题的因果关系确定输入、输出变量，并定义逻辑状态的含义；</a:t>
            </a:r>
          </a:p>
        </p:txBody>
      </p:sp>
      <p:sp>
        <p:nvSpPr>
          <p:cNvPr id="12" name="Rectangle 26">
            <a:extLst>
              <a:ext uri="{FF2B5EF4-FFF2-40B4-BE49-F238E27FC236}">
                <a16:creationId xmlns:a16="http://schemas.microsoft.com/office/drawing/2014/main" id="{31B2FE95-B6CC-2AD2-D084-5177860FF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7324" y="4471959"/>
            <a:ext cx="44323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Aft>
                <a:spcPct val="0"/>
              </a:spcAft>
            </a:pP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）根据逻辑描述列出真值表；</a:t>
            </a:r>
          </a:p>
        </p:txBody>
      </p:sp>
      <p:sp>
        <p:nvSpPr>
          <p:cNvPr id="13" name="Rectangle 27">
            <a:extLst>
              <a:ext uri="{FF2B5EF4-FFF2-40B4-BE49-F238E27FC236}">
                <a16:creationId xmlns:a16="http://schemas.microsoft.com/office/drawing/2014/main" id="{C862FCFA-C69D-7E7B-BF47-81079903B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7324" y="4941609"/>
            <a:ext cx="48965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</a:pP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）由真值表写出逻辑表达式；</a:t>
            </a:r>
          </a:p>
        </p:txBody>
      </p:sp>
      <p:sp>
        <p:nvSpPr>
          <p:cNvPr id="14" name="Rectangle 28">
            <a:extLst>
              <a:ext uri="{FF2B5EF4-FFF2-40B4-BE49-F238E27FC236}">
                <a16:creationId xmlns:a16="http://schemas.microsoft.com/office/drawing/2014/main" id="{0788F314-79A2-A5B3-2EBB-7866CAED8C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7325" y="5411259"/>
            <a:ext cx="648072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</a:pP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）根据所用器件，化简和变换逻辑表达式；</a:t>
            </a:r>
          </a:p>
        </p:txBody>
      </p:sp>
      <p:sp>
        <p:nvSpPr>
          <p:cNvPr id="15" name="Rectangle 28">
            <a:extLst>
              <a:ext uri="{FF2B5EF4-FFF2-40B4-BE49-F238E27FC236}">
                <a16:creationId xmlns:a16="http://schemas.microsoft.com/office/drawing/2014/main" id="{11D13835-A54A-305F-AB5B-59C278189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7325" y="5880911"/>
            <a:ext cx="597666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</a:pP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5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）由逻辑表达式画出逻辑图。</a:t>
            </a:r>
          </a:p>
        </p:txBody>
      </p:sp>
    </p:spTree>
    <p:extLst>
      <p:ext uri="{BB962C8B-B14F-4D97-AF65-F5344CB8AC3E}">
        <p14:creationId xmlns:p14="http://schemas.microsoft.com/office/powerpoint/2010/main" val="39455664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0" grpId="0"/>
      <p:bldP spid="11" grpId="0" autoUpdateAnimBg="0"/>
      <p:bldP spid="12" grpId="0" autoUpdateAnimBg="0"/>
      <p:bldP spid="13" grpId="0" autoUpdateAnimBg="0"/>
      <p:bldP spid="14" grpId="0" autoUpdateAnimBg="0"/>
      <p:bldP spid="15" grpId="0" autoUpdateAnimBg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D2F76-1B93-2BFA-6394-E14C9A94F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649FBA2F-4F8D-8CAB-C8AE-8D3EA4A02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93805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举例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56190B8-0529-D02F-D3F9-C796C214858C}"/>
              </a:ext>
            </a:extLst>
          </p:cNvPr>
          <p:cNvSpPr txBox="1"/>
          <p:nvPr/>
        </p:nvSpPr>
        <p:spPr>
          <a:xfrm>
            <a:off x="2463422" y="1503612"/>
            <a:ext cx="63939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试设计一个码转换电路，将 </a:t>
            </a:r>
            <a:r>
              <a:rPr lang="en-US" altLang="zh-CN" dirty="0"/>
              <a:t>4 </a:t>
            </a:r>
            <a:r>
              <a:rPr lang="zh-CN" altLang="en-US" dirty="0"/>
              <a:t>位格雷码转换为自然二进制码。可以采用任何逻辑门电路来实现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A239185-0CC6-533F-A2CE-3587F2E5651E}"/>
              </a:ext>
            </a:extLst>
          </p:cNvPr>
          <p:cNvSpPr txBox="1"/>
          <p:nvPr/>
        </p:nvSpPr>
        <p:spPr>
          <a:xfrm>
            <a:off x="2569192" y="2594144"/>
            <a:ext cx="61824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zh-CN" altLang="en-US" dirty="0"/>
              <a:t>逻辑抽象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设输入变量为 </a:t>
            </a:r>
            <a:r>
              <a:rPr lang="en-US" altLang="zh-CN" dirty="0"/>
              <a:t>G3 , G2 , G1 , G0 </a:t>
            </a:r>
            <a:r>
              <a:rPr lang="zh-CN" altLang="en-US" dirty="0"/>
              <a:t>为格雷码，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输出变量 </a:t>
            </a:r>
            <a:r>
              <a:rPr lang="en-US" altLang="zh-CN" dirty="0"/>
              <a:t>B3 , B2 , B1 , B0 </a:t>
            </a:r>
            <a:r>
              <a:rPr lang="zh-CN" altLang="en-US" dirty="0"/>
              <a:t>为自然二进制码</a:t>
            </a:r>
          </a:p>
        </p:txBody>
      </p:sp>
    </p:spTree>
    <p:extLst>
      <p:ext uri="{BB962C8B-B14F-4D97-AF65-F5344CB8AC3E}">
        <p14:creationId xmlns:p14="http://schemas.microsoft.com/office/powerpoint/2010/main" val="23123931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A0DAE-ADC1-8203-F4A2-F0351886C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A0120FA8-445F-A35C-5DA5-6A2FE6F7A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1314765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步骤二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C94F79-0546-B05D-E3F0-1F0C1D7A7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724" y="1861860"/>
            <a:ext cx="2792330" cy="499614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39707BF-ADA7-7375-F77F-E5B3D7B29B0C}"/>
              </a:ext>
            </a:extLst>
          </p:cNvPr>
          <p:cNvSpPr txBox="1"/>
          <p:nvPr/>
        </p:nvSpPr>
        <p:spPr>
          <a:xfrm>
            <a:off x="2616355" y="1492528"/>
            <a:ext cx="6182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列真值表</a:t>
            </a:r>
          </a:p>
        </p:txBody>
      </p:sp>
    </p:spTree>
    <p:extLst>
      <p:ext uri="{BB962C8B-B14F-4D97-AF65-F5344CB8AC3E}">
        <p14:creationId xmlns:p14="http://schemas.microsoft.com/office/powerpoint/2010/main" val="7847138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F65D5-68A7-DB30-4021-27744E18F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0A4C383C-8503-93B7-AE56-EF132757D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1314765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步骤三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3B3609E-BD1D-B9DB-E4AD-8B8CB7FAFE6E}"/>
              </a:ext>
            </a:extLst>
          </p:cNvPr>
          <p:cNvSpPr txBox="1"/>
          <p:nvPr/>
        </p:nvSpPr>
        <p:spPr>
          <a:xfrm>
            <a:off x="2081283" y="1453065"/>
            <a:ext cx="6182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用卡诺图化简输出函数和变换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F076B21-0326-F790-3F49-F76B224F3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909" y="2019868"/>
            <a:ext cx="2520955" cy="451058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7EE1EE3-AC22-B4A1-2341-AEE7D5AB5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569" y="2019868"/>
            <a:ext cx="3987923" cy="381968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3F46894-F882-E22D-995F-582D49C50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9782" y="2019868"/>
            <a:ext cx="3955246" cy="374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709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8485A-6AEE-9418-4B3A-F0DC6AE6E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59A417A6-0859-5A3E-27EB-A185AA8B0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1314765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步骤四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553FF67-8594-504A-6397-183BCEB9917C}"/>
              </a:ext>
            </a:extLst>
          </p:cNvPr>
          <p:cNvSpPr txBox="1"/>
          <p:nvPr/>
        </p:nvSpPr>
        <p:spPr>
          <a:xfrm>
            <a:off x="2067636" y="1425769"/>
            <a:ext cx="6182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画出逻辑图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E6726EF-99D6-1298-85AB-E31436321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607" y="3461408"/>
            <a:ext cx="7639424" cy="292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9095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1F216-9399-D711-F49C-175FC536C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9D4FB917-0FEE-67D8-1BC9-73D2ADC47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4328411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考点一：数制之间的转换</a:t>
            </a:r>
          </a:p>
        </p:txBody>
      </p:sp>
      <p:sp>
        <p:nvSpPr>
          <p:cNvPr id="10" name="Text Box 34">
            <a:extLst>
              <a:ext uri="{FF2B5EF4-FFF2-40B4-BE49-F238E27FC236}">
                <a16:creationId xmlns:a16="http://schemas.microsoft.com/office/drawing/2014/main" id="{C16C66E8-1E27-C45A-D817-B26220E58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8103" y="1513605"/>
            <a:ext cx="549511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600" b="1" dirty="0">
                <a:solidFill>
                  <a:srgbClr val="C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kumimoji="1" lang="zh-CN" altLang="en-US" sz="2600" b="1" dirty="0">
                <a:solidFill>
                  <a:srgbClr val="C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）十进制数转换成二进制数（重要）</a:t>
            </a:r>
          </a:p>
        </p:txBody>
      </p:sp>
      <p:sp>
        <p:nvSpPr>
          <p:cNvPr id="11" name="Text Box 28">
            <a:extLst>
              <a:ext uri="{FF2B5EF4-FFF2-40B4-BE49-F238E27FC236}">
                <a16:creationId xmlns:a16="http://schemas.microsoft.com/office/drawing/2014/main" id="{747C8FB1-DE7F-7132-8C24-46097B16F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0963" y="2320744"/>
            <a:ext cx="8593010" cy="538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0000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方法</a:t>
            </a:r>
            <a:r>
              <a:rPr kumimoji="1" lang="zh-CN" altLang="zh-CN" sz="2400" b="1" dirty="0">
                <a:solidFill>
                  <a:srgbClr val="0000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kumimoji="1" lang="zh-CN" altLang="en-US" sz="2400" b="1" dirty="0">
                <a:solidFill>
                  <a:srgbClr val="0000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整数除</a:t>
            </a:r>
            <a:r>
              <a:rPr kumimoji="1" lang="en-US" altLang="zh-CN" sz="2400" b="1" dirty="0">
                <a:solidFill>
                  <a:srgbClr val="0000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kumimoji="1" lang="zh-CN" altLang="en-US" sz="2400" b="1" dirty="0">
                <a:solidFill>
                  <a:srgbClr val="0000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法，所得余数由低位到高位排列，直至商为零；            </a:t>
            </a:r>
          </a:p>
        </p:txBody>
      </p:sp>
      <p:sp>
        <p:nvSpPr>
          <p:cNvPr id="12" name="Text Box 28">
            <a:extLst>
              <a:ext uri="{FF2B5EF4-FFF2-40B4-BE49-F238E27FC236}">
                <a16:creationId xmlns:a16="http://schemas.microsoft.com/office/drawing/2014/main" id="{D4A31DD3-1D1F-68E4-E437-85877CBE28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2991" y="3173601"/>
            <a:ext cx="8088954" cy="1018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0000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  小数乘</a:t>
            </a:r>
            <a:r>
              <a:rPr kumimoji="1" lang="en-US" altLang="zh-CN" sz="2400" b="1" dirty="0">
                <a:solidFill>
                  <a:srgbClr val="0000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kumimoji="1" lang="zh-CN" altLang="en-US" sz="2400" b="1" dirty="0">
                <a:solidFill>
                  <a:srgbClr val="0000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法，所得整数位由高位到低位排列，直至小数部分为零或满足精度要求。</a:t>
            </a:r>
          </a:p>
        </p:txBody>
      </p:sp>
    </p:spTree>
    <p:extLst>
      <p:ext uri="{BB962C8B-B14F-4D97-AF65-F5344CB8AC3E}">
        <p14:creationId xmlns:p14="http://schemas.microsoft.com/office/powerpoint/2010/main" val="29061550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3E493-BCD9-16F5-0626-96090E520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CE64DBBE-C80B-3D5C-4555-9DCE16A63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4328411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举例（题目长了怎么办）</a:t>
            </a:r>
          </a:p>
        </p:txBody>
      </p:sp>
      <p:sp>
        <p:nvSpPr>
          <p:cNvPr id="3" name="Rectangle 194">
            <a:extLst>
              <a:ext uri="{FF2B5EF4-FFF2-40B4-BE49-F238E27FC236}">
                <a16:creationId xmlns:a16="http://schemas.microsoft.com/office/drawing/2014/main" id="{427D0DE2-88B4-0A9F-8D26-21773BB38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4363" y="1442153"/>
            <a:ext cx="8281169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</a:pPr>
            <a:r>
              <a:rPr lang="zh-CN" altLang="en-US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  </a:t>
            </a:r>
            <a:r>
              <a:rPr lang="zh-CN" altLang="en-US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楼顶水箱供水示意图中，</a:t>
            </a:r>
            <a:r>
              <a:rPr lang="en-US" altLang="zh-CN" sz="20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</a:t>
            </a:r>
            <a:r>
              <a:rPr lang="en-US" altLang="zh-CN" sz="2000" b="1" baseline="-25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</a:t>
            </a:r>
            <a:r>
              <a:rPr lang="en-US" altLang="zh-CN" sz="2000" b="1" baseline="-25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是为水箱供水的水泵。</a:t>
            </a:r>
            <a:r>
              <a:rPr lang="en-US" altLang="zh-CN" sz="20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为三个水位检测元件。当水面低于检测元件时，检测元件输出高电平；水面高于检测元件时，检测元件输出低电平。</a:t>
            </a:r>
          </a:p>
        </p:txBody>
      </p:sp>
      <p:sp>
        <p:nvSpPr>
          <p:cNvPr id="5" name="Rectangle 194">
            <a:extLst>
              <a:ext uri="{FF2B5EF4-FFF2-40B4-BE49-F238E27FC236}">
                <a16:creationId xmlns:a16="http://schemas.microsoft.com/office/drawing/2014/main" id="{ABA2E0E9-CD7D-1194-EF73-4EB5A5A21B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0292" y="2663561"/>
            <a:ext cx="4766742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</a:pPr>
            <a:r>
              <a:rPr lang="zh-CN" altLang="en-US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试设计水泵控制电路，要求：</a:t>
            </a:r>
            <a:endParaRPr lang="en-US" altLang="zh-CN" sz="20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tabLst>
                <a:tab pos="228600" algn="l"/>
              </a:tabLst>
            </a:pPr>
            <a:r>
              <a:rPr lang="zh-CN" altLang="en-US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当水位高于</a:t>
            </a:r>
            <a:r>
              <a:rPr lang="en-US" altLang="zh-CN" sz="20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时，两水泵均停止工作。</a:t>
            </a:r>
            <a:endParaRPr lang="en-US" altLang="zh-CN" sz="20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tabLst>
                <a:tab pos="228600" algn="l"/>
              </a:tabLst>
            </a:pPr>
            <a:r>
              <a:rPr lang="zh-CN" altLang="en-US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当水位高于</a:t>
            </a:r>
            <a:r>
              <a:rPr lang="en-US" altLang="zh-CN" sz="20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低于</a:t>
            </a:r>
            <a:r>
              <a:rPr lang="en-US" altLang="zh-CN" sz="20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时，仅</a:t>
            </a:r>
            <a:r>
              <a:rPr lang="en-US" altLang="zh-CN" sz="20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</a:t>
            </a:r>
            <a:r>
              <a:rPr lang="en-US" altLang="zh-CN" sz="2000" b="1" baseline="-25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运行。</a:t>
            </a:r>
            <a:endParaRPr lang="en-US" altLang="zh-CN" sz="20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tabLst>
                <a:tab pos="228600" algn="l"/>
              </a:tabLst>
            </a:pPr>
            <a:r>
              <a:rPr lang="zh-CN" altLang="en-US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当水位高于</a:t>
            </a:r>
            <a:r>
              <a:rPr lang="en-US" altLang="zh-CN" sz="20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低于</a:t>
            </a:r>
            <a:r>
              <a:rPr lang="en-US" altLang="zh-CN" sz="20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时，仅</a:t>
            </a:r>
            <a:r>
              <a:rPr lang="en-US" altLang="zh-CN" sz="20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</a:t>
            </a:r>
            <a:r>
              <a:rPr lang="en-US" altLang="zh-CN" sz="2000" b="1" baseline="-25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运行。</a:t>
            </a:r>
            <a:endParaRPr lang="en-US" altLang="zh-CN" sz="20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tabLst>
                <a:tab pos="228600" algn="l"/>
              </a:tabLst>
            </a:pPr>
            <a:r>
              <a:rPr lang="zh-CN" altLang="en-US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当水位低于</a:t>
            </a:r>
            <a:r>
              <a:rPr lang="en-US" altLang="zh-CN" sz="20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时，</a:t>
            </a:r>
            <a:r>
              <a:rPr lang="en-US" altLang="zh-CN" sz="20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</a:t>
            </a:r>
            <a:r>
              <a:rPr lang="en-US" altLang="zh-CN" sz="2000" b="1" baseline="-25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</a:t>
            </a:r>
            <a:r>
              <a:rPr lang="en-US" altLang="zh-CN" sz="2000" b="1" baseline="-25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同时运行。</a:t>
            </a:r>
          </a:p>
        </p:txBody>
      </p:sp>
      <p:grpSp>
        <p:nvGrpSpPr>
          <p:cNvPr id="7" name="Group 67">
            <a:extLst>
              <a:ext uri="{FF2B5EF4-FFF2-40B4-BE49-F238E27FC236}">
                <a16:creationId xmlns:a16="http://schemas.microsoft.com/office/drawing/2014/main" id="{4DFA4866-59BA-4F58-6133-F0A2F66E2E63}"/>
              </a:ext>
            </a:extLst>
          </p:cNvPr>
          <p:cNvGrpSpPr>
            <a:grpSpLocks/>
          </p:cNvGrpSpPr>
          <p:nvPr/>
        </p:nvGrpSpPr>
        <p:grpSpPr bwMode="auto">
          <a:xfrm>
            <a:off x="9555830" y="3582725"/>
            <a:ext cx="1022350" cy="2173288"/>
            <a:chOff x="4919" y="2639"/>
            <a:chExt cx="644" cy="1369"/>
          </a:xfrm>
        </p:grpSpPr>
        <p:sp>
          <p:nvSpPr>
            <p:cNvPr id="8" name="Rectangle 38">
              <a:extLst>
                <a:ext uri="{FF2B5EF4-FFF2-40B4-BE49-F238E27FC236}">
                  <a16:creationId xmlns:a16="http://schemas.microsoft.com/office/drawing/2014/main" id="{937B668F-EE40-3480-FEFC-650FA47CD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8" y="3640"/>
              <a:ext cx="565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srgbClr val="000000"/>
                  </a:solidFill>
                  <a:latin typeface="Arial Narrow"/>
                  <a:ea typeface="楷体_GB2312" pitchFamily="49" charset="-122"/>
                </a:rPr>
                <a:t>水位检测器</a:t>
              </a:r>
              <a:endParaRPr lang="en-US" altLang="zh-CN" sz="1600" b="1" dirty="0">
                <a:solidFill>
                  <a:srgbClr val="000000"/>
                </a:solidFill>
                <a:latin typeface="Arial Narrow"/>
                <a:ea typeface="楷体_GB2312" pitchFamily="49" charset="-122"/>
              </a:endParaRPr>
            </a:p>
          </p:txBody>
        </p:sp>
        <p:sp>
          <p:nvSpPr>
            <p:cNvPr id="9" name="Line 39">
              <a:extLst>
                <a:ext uri="{FF2B5EF4-FFF2-40B4-BE49-F238E27FC236}">
                  <a16:creationId xmlns:a16="http://schemas.microsoft.com/office/drawing/2014/main" id="{88069296-F871-45EC-20B1-82ABA80F38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928" y="2639"/>
              <a:ext cx="382" cy="1045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10" name="Line 40">
              <a:extLst>
                <a:ext uri="{FF2B5EF4-FFF2-40B4-BE49-F238E27FC236}">
                  <a16:creationId xmlns:a16="http://schemas.microsoft.com/office/drawing/2014/main" id="{A0B223E2-6626-1885-E2A0-CDFAAB9D0B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919" y="3055"/>
              <a:ext cx="377" cy="595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11" name="Line 41">
              <a:extLst>
                <a:ext uri="{FF2B5EF4-FFF2-40B4-BE49-F238E27FC236}">
                  <a16:creationId xmlns:a16="http://schemas.microsoft.com/office/drawing/2014/main" id="{D6C8F6D0-0561-47C9-09EA-F73675CC8C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919" y="3484"/>
              <a:ext cx="374" cy="163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</p:grpSp>
      <p:grpSp>
        <p:nvGrpSpPr>
          <p:cNvPr id="12" name="Group 49">
            <a:extLst>
              <a:ext uri="{FF2B5EF4-FFF2-40B4-BE49-F238E27FC236}">
                <a16:creationId xmlns:a16="http://schemas.microsoft.com/office/drawing/2014/main" id="{084135D8-61AE-1199-5F38-823A91139E54}"/>
              </a:ext>
            </a:extLst>
          </p:cNvPr>
          <p:cNvGrpSpPr>
            <a:grpSpLocks/>
          </p:cNvGrpSpPr>
          <p:nvPr/>
        </p:nvGrpSpPr>
        <p:grpSpPr bwMode="auto">
          <a:xfrm>
            <a:off x="7669876" y="2522273"/>
            <a:ext cx="1954212" cy="590550"/>
            <a:chOff x="3731" y="1971"/>
            <a:chExt cx="1231" cy="372"/>
          </a:xfrm>
        </p:grpSpPr>
        <p:sp>
          <p:nvSpPr>
            <p:cNvPr id="13" name="Line 37">
              <a:extLst>
                <a:ext uri="{FF2B5EF4-FFF2-40B4-BE49-F238E27FC236}">
                  <a16:creationId xmlns:a16="http://schemas.microsoft.com/office/drawing/2014/main" id="{758F99DC-5EB8-A879-FC32-4FCE68DCD6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31" y="2170"/>
              <a:ext cx="319" cy="173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14" name="Rectangle 42">
              <a:extLst>
                <a:ext uri="{FF2B5EF4-FFF2-40B4-BE49-F238E27FC236}">
                  <a16:creationId xmlns:a16="http://schemas.microsoft.com/office/drawing/2014/main" id="{CC1AB3F2-CCBD-34D9-A996-BFC16C6A13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1" y="1971"/>
              <a:ext cx="80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srgbClr val="000000"/>
                  </a:solidFill>
                  <a:latin typeface="Arial Narrow"/>
                  <a:ea typeface="楷体_GB2312" pitchFamily="49" charset="-122"/>
                </a:rPr>
                <a:t>水泵</a:t>
              </a:r>
              <a:endParaRPr lang="en-US" altLang="zh-CN" sz="1600" b="1" dirty="0">
                <a:solidFill>
                  <a:srgbClr val="000000"/>
                </a:solidFill>
                <a:latin typeface="Arial Narrow"/>
                <a:ea typeface="楷体_GB2312" pitchFamily="49" charset="-122"/>
              </a:endParaRPr>
            </a:p>
          </p:txBody>
        </p:sp>
        <p:sp>
          <p:nvSpPr>
            <p:cNvPr id="15" name="Line 45">
              <a:extLst>
                <a:ext uri="{FF2B5EF4-FFF2-40B4-BE49-F238E27FC236}">
                  <a16:creationId xmlns:a16="http://schemas.microsoft.com/office/drawing/2014/main" id="{AAE29F2F-0694-0854-1C19-A21829156E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30" y="2163"/>
              <a:ext cx="332" cy="174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</p:grpSp>
      <p:grpSp>
        <p:nvGrpSpPr>
          <p:cNvPr id="16" name="Group 61">
            <a:extLst>
              <a:ext uri="{FF2B5EF4-FFF2-40B4-BE49-F238E27FC236}">
                <a16:creationId xmlns:a16="http://schemas.microsoft.com/office/drawing/2014/main" id="{A69C505F-C4C6-5296-9590-5209651EEED6}"/>
              </a:ext>
            </a:extLst>
          </p:cNvPr>
          <p:cNvGrpSpPr>
            <a:grpSpLocks/>
          </p:cNvGrpSpPr>
          <p:nvPr/>
        </p:nvGrpSpPr>
        <p:grpSpPr bwMode="auto">
          <a:xfrm>
            <a:off x="7131713" y="2592123"/>
            <a:ext cx="3111500" cy="2822575"/>
            <a:chOff x="3392" y="2015"/>
            <a:chExt cx="1960" cy="1778"/>
          </a:xfrm>
        </p:grpSpPr>
        <p:sp>
          <p:nvSpPr>
            <p:cNvPr id="17" name="Line 4">
              <a:extLst>
                <a:ext uri="{FF2B5EF4-FFF2-40B4-BE49-F238E27FC236}">
                  <a16:creationId xmlns:a16="http://schemas.microsoft.com/office/drawing/2014/main" id="{504C55D1-D232-62B4-232A-8DB6CAB355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99" y="2431"/>
              <a:ext cx="0" cy="129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18" name="Line 5">
              <a:extLst>
                <a:ext uri="{FF2B5EF4-FFF2-40B4-BE49-F238E27FC236}">
                  <a16:creationId xmlns:a16="http://schemas.microsoft.com/office/drawing/2014/main" id="{653A123E-E650-6272-826A-DAB2350946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1" y="2437"/>
              <a:ext cx="0" cy="129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19" name="Line 6">
              <a:extLst>
                <a:ext uri="{FF2B5EF4-FFF2-40B4-BE49-F238E27FC236}">
                  <a16:creationId xmlns:a16="http://schemas.microsoft.com/office/drawing/2014/main" id="{6F5D4B54-032A-68E9-376A-4D0460FC09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9" y="3722"/>
              <a:ext cx="949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20" name="Rectangle 7">
              <a:extLst>
                <a:ext uri="{FF2B5EF4-FFF2-40B4-BE49-F238E27FC236}">
                  <a16:creationId xmlns:a16="http://schemas.microsoft.com/office/drawing/2014/main" id="{FF80CC53-51A8-E4D1-6F24-C22C177B2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2" y="2026"/>
              <a:ext cx="316" cy="412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10A87DF4-EC93-045B-4B17-4A29AE276E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9" y="2015"/>
              <a:ext cx="316" cy="412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22" name="Rectangle 9">
              <a:extLst>
                <a:ext uri="{FF2B5EF4-FFF2-40B4-BE49-F238E27FC236}">
                  <a16:creationId xmlns:a16="http://schemas.microsoft.com/office/drawing/2014/main" id="{2658769D-92C6-F0F6-C3C4-E2FA78F43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4" y="2104"/>
              <a:ext cx="26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1" u="none" strike="noStrike" kern="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L</a:t>
              </a:r>
              <a:r>
                <a:rPr kumimoji="0" lang="en-US" altLang="zh-CN" sz="2000" b="1" i="0" u="none" strike="noStrike" kern="0" cap="none" spc="0" normalizeH="0" baseline="-2500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1</a:t>
              </a:r>
            </a:p>
          </p:txBody>
        </p:sp>
        <p:sp>
          <p:nvSpPr>
            <p:cNvPr id="23" name="Rectangle 12">
              <a:extLst>
                <a:ext uri="{FF2B5EF4-FFF2-40B4-BE49-F238E27FC236}">
                  <a16:creationId xmlns:a16="http://schemas.microsoft.com/office/drawing/2014/main" id="{1FC1B704-2DD8-CFE6-8705-D5A1744475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0" y="3283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1" u="none" strike="noStrike" kern="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A</a:t>
              </a:r>
            </a:p>
          </p:txBody>
        </p:sp>
        <p:sp>
          <p:nvSpPr>
            <p:cNvPr id="24" name="Rectangle 13">
              <a:extLst>
                <a:ext uri="{FF2B5EF4-FFF2-40B4-BE49-F238E27FC236}">
                  <a16:creationId xmlns:a16="http://schemas.microsoft.com/office/drawing/2014/main" id="{3CBFF881-7C28-FC74-F63C-64EFD438D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0" y="2872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1" u="none" strike="noStrike" kern="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B</a:t>
              </a:r>
            </a:p>
          </p:txBody>
        </p:sp>
        <p:sp>
          <p:nvSpPr>
            <p:cNvPr id="25" name="Line 14">
              <a:extLst>
                <a:ext uri="{FF2B5EF4-FFF2-40B4-BE49-F238E27FC236}">
                  <a16:creationId xmlns:a16="http://schemas.microsoft.com/office/drawing/2014/main" id="{DA0F8ECE-EA62-9813-A80A-FDAA031A64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4" y="2548"/>
              <a:ext cx="94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26" name="Line 15">
              <a:extLst>
                <a:ext uri="{FF2B5EF4-FFF2-40B4-BE49-F238E27FC236}">
                  <a16:creationId xmlns:a16="http://schemas.microsoft.com/office/drawing/2014/main" id="{AA126731-F5DE-0A75-BCFF-C189470EB4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9" y="2784"/>
              <a:ext cx="89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27" name="Line 16">
              <a:extLst>
                <a:ext uri="{FF2B5EF4-FFF2-40B4-BE49-F238E27FC236}">
                  <a16:creationId xmlns:a16="http://schemas.microsoft.com/office/drawing/2014/main" id="{1924D13C-0162-9560-E0AE-13015559CA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0" y="3137"/>
              <a:ext cx="89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28" name="Line 17">
              <a:extLst>
                <a:ext uri="{FF2B5EF4-FFF2-40B4-BE49-F238E27FC236}">
                  <a16:creationId xmlns:a16="http://schemas.microsoft.com/office/drawing/2014/main" id="{52E88396-0ED6-C841-FB73-AAF25E986B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0" y="3431"/>
              <a:ext cx="89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29" name="Oval 18">
              <a:extLst>
                <a:ext uri="{FF2B5EF4-FFF2-40B4-BE49-F238E27FC236}">
                  <a16:creationId xmlns:a16="http://schemas.microsoft.com/office/drawing/2014/main" id="{6DD27437-5DCF-293B-45C6-DA72C69F39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1" y="2528"/>
              <a:ext cx="105" cy="118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30" name="Oval 19">
              <a:extLst>
                <a:ext uri="{FF2B5EF4-FFF2-40B4-BE49-F238E27FC236}">
                  <a16:creationId xmlns:a16="http://schemas.microsoft.com/office/drawing/2014/main" id="{344881C6-E197-EC28-9CEF-C2F84CC44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1" y="3372"/>
              <a:ext cx="105" cy="118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31" name="Line 20">
              <a:extLst>
                <a:ext uri="{FF2B5EF4-FFF2-40B4-BE49-F238E27FC236}">
                  <a16:creationId xmlns:a16="http://schemas.microsoft.com/office/drawing/2014/main" id="{EC1EF5C9-6944-2F5E-BE25-1D01F4331A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0" y="3313"/>
              <a:ext cx="89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9C2B0F9A-E036-F7EC-588C-60D78CEFD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6" y="2060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1" u="none" strike="noStrike" kern="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L</a:t>
              </a:r>
              <a:r>
                <a:rPr kumimoji="0" lang="en-US" altLang="zh-CN" sz="2000" b="1" i="0" u="none" strike="noStrike" kern="0" cap="none" spc="0" normalizeH="0" baseline="-2500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2</a:t>
              </a:r>
            </a:p>
          </p:txBody>
        </p:sp>
        <p:sp>
          <p:nvSpPr>
            <p:cNvPr id="33" name="Rectangle 22">
              <a:extLst>
                <a:ext uri="{FF2B5EF4-FFF2-40B4-BE49-F238E27FC236}">
                  <a16:creationId xmlns:a16="http://schemas.microsoft.com/office/drawing/2014/main" id="{92C64089-811E-B147-982A-BF9DF75F4A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0" y="2440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1" u="none" strike="noStrike" kern="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C</a:t>
              </a:r>
            </a:p>
          </p:txBody>
        </p:sp>
        <p:sp>
          <p:nvSpPr>
            <p:cNvPr id="34" name="Line 23">
              <a:extLst>
                <a:ext uri="{FF2B5EF4-FFF2-40B4-BE49-F238E27FC236}">
                  <a16:creationId xmlns:a16="http://schemas.microsoft.com/office/drawing/2014/main" id="{D6AE7726-C35C-0196-3B03-31D9BB21AF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0" y="3019"/>
              <a:ext cx="89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35" name="Oval 24">
              <a:extLst>
                <a:ext uri="{FF2B5EF4-FFF2-40B4-BE49-F238E27FC236}">
                  <a16:creationId xmlns:a16="http://schemas.microsoft.com/office/drawing/2014/main" id="{DF0474C1-218F-A31B-101B-493E476E38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1" y="2960"/>
              <a:ext cx="105" cy="118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36" name="Line 25">
              <a:extLst>
                <a:ext uri="{FF2B5EF4-FFF2-40B4-BE49-F238E27FC236}">
                  <a16:creationId xmlns:a16="http://schemas.microsoft.com/office/drawing/2014/main" id="{50C2D54A-DCE4-DBB0-24C6-662C67F607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0" y="3548"/>
              <a:ext cx="89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37" name="Line 26">
              <a:extLst>
                <a:ext uri="{FF2B5EF4-FFF2-40B4-BE49-F238E27FC236}">
                  <a16:creationId xmlns:a16="http://schemas.microsoft.com/office/drawing/2014/main" id="{2262A361-745E-5824-1AC7-52B81D56C3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80" y="3572"/>
              <a:ext cx="38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38" name="Line 27">
              <a:extLst>
                <a:ext uri="{FF2B5EF4-FFF2-40B4-BE49-F238E27FC236}">
                  <a16:creationId xmlns:a16="http://schemas.microsoft.com/office/drawing/2014/main" id="{B2934466-D630-3CEE-82B0-45D297958F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86" y="3668"/>
              <a:ext cx="27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39" name="Line 28">
              <a:extLst>
                <a:ext uri="{FF2B5EF4-FFF2-40B4-BE49-F238E27FC236}">
                  <a16:creationId xmlns:a16="http://schemas.microsoft.com/office/drawing/2014/main" id="{6103DCDE-277C-7C6C-407F-E1F049761DF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3374" y="3679"/>
              <a:ext cx="21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40" name="Line 29">
              <a:extLst>
                <a:ext uri="{FF2B5EF4-FFF2-40B4-BE49-F238E27FC236}">
                  <a16:creationId xmlns:a16="http://schemas.microsoft.com/office/drawing/2014/main" id="{A754F72C-2D94-AB14-D709-FEB004C039F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3520" y="3728"/>
              <a:ext cx="13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41" name="Line 30">
              <a:extLst>
                <a:ext uri="{FF2B5EF4-FFF2-40B4-BE49-F238E27FC236}">
                  <a16:creationId xmlns:a16="http://schemas.microsoft.com/office/drawing/2014/main" id="{0DF5E284-508A-FD25-A8BF-DE64863A28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82" y="3473"/>
              <a:ext cx="0" cy="14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42" name="Line 31">
              <a:extLst>
                <a:ext uri="{FF2B5EF4-FFF2-40B4-BE49-F238E27FC236}">
                  <a16:creationId xmlns:a16="http://schemas.microsoft.com/office/drawing/2014/main" id="{06D3A28C-A0D7-BD0C-EE34-118CB12DCE9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3679" y="3410"/>
              <a:ext cx="0" cy="13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</a:endParaRPr>
            </a:p>
          </p:txBody>
        </p:sp>
        <p:grpSp>
          <p:nvGrpSpPr>
            <p:cNvPr id="43" name="Group 32">
              <a:extLst>
                <a:ext uri="{FF2B5EF4-FFF2-40B4-BE49-F238E27FC236}">
                  <a16:creationId xmlns:a16="http://schemas.microsoft.com/office/drawing/2014/main" id="{86E901E3-2664-87BB-238F-00603BABB8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36" y="3569"/>
              <a:ext cx="93" cy="99"/>
              <a:chOff x="3900" y="3894"/>
              <a:chExt cx="66" cy="63"/>
            </a:xfrm>
          </p:grpSpPr>
          <p:sp>
            <p:nvSpPr>
              <p:cNvPr id="54" name="Line 33">
                <a:extLst>
                  <a:ext uri="{FF2B5EF4-FFF2-40B4-BE49-F238E27FC236}">
                    <a16:creationId xmlns:a16="http://schemas.microsoft.com/office/drawing/2014/main" id="{7AB75012-AC96-5538-55DC-981C4A9782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00" y="3897"/>
                <a:ext cx="66" cy="6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endParaRPr>
              </a:p>
            </p:txBody>
          </p:sp>
          <p:sp>
            <p:nvSpPr>
              <p:cNvPr id="55" name="Line 34">
                <a:extLst>
                  <a:ext uri="{FF2B5EF4-FFF2-40B4-BE49-F238E27FC236}">
                    <a16:creationId xmlns:a16="http://schemas.microsoft.com/office/drawing/2014/main" id="{8143E6AE-441E-AEEC-4C4B-C2EBEFB8EF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00" y="3894"/>
                <a:ext cx="66" cy="6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44" name="Group 55">
              <a:extLst>
                <a:ext uri="{FF2B5EF4-FFF2-40B4-BE49-F238E27FC236}">
                  <a16:creationId xmlns:a16="http://schemas.microsoft.com/office/drawing/2014/main" id="{5BB9F076-E0C7-5D66-657B-FB182606FF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29" y="2392"/>
              <a:ext cx="382" cy="108"/>
              <a:chOff x="4629" y="2392"/>
              <a:chExt cx="382" cy="108"/>
            </a:xfrm>
          </p:grpSpPr>
          <p:sp>
            <p:nvSpPr>
              <p:cNvPr id="50" name="Line 51">
                <a:extLst>
                  <a:ext uri="{FF2B5EF4-FFF2-40B4-BE49-F238E27FC236}">
                    <a16:creationId xmlns:a16="http://schemas.microsoft.com/office/drawing/2014/main" id="{B966F95F-897B-5B25-8DC4-9BEFD9EFB5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629" y="2396"/>
                <a:ext cx="382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endParaRPr>
              </a:p>
            </p:txBody>
          </p:sp>
          <p:sp>
            <p:nvSpPr>
              <p:cNvPr id="51" name="Line 52">
                <a:extLst>
                  <a:ext uri="{FF2B5EF4-FFF2-40B4-BE49-F238E27FC236}">
                    <a16:creationId xmlns:a16="http://schemas.microsoft.com/office/drawing/2014/main" id="{17BF0827-F987-6E77-5138-AB0C2E79EA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669" y="2432"/>
                <a:ext cx="342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endParaRPr>
              </a:p>
            </p:txBody>
          </p:sp>
          <p:sp>
            <p:nvSpPr>
              <p:cNvPr id="52" name="Line 53">
                <a:extLst>
                  <a:ext uri="{FF2B5EF4-FFF2-40B4-BE49-F238E27FC236}">
                    <a16:creationId xmlns:a16="http://schemas.microsoft.com/office/drawing/2014/main" id="{622BE542-9DD3-BE11-A513-9468D0B4D5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4581" y="2445"/>
                <a:ext cx="105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endParaRPr>
              </a:p>
            </p:txBody>
          </p:sp>
          <p:sp>
            <p:nvSpPr>
              <p:cNvPr id="53" name="Line 54">
                <a:extLst>
                  <a:ext uri="{FF2B5EF4-FFF2-40B4-BE49-F238E27FC236}">
                    <a16:creationId xmlns:a16="http://schemas.microsoft.com/office/drawing/2014/main" id="{83F7876C-0767-04C3-C5F2-21C5932D2B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4638" y="2465"/>
                <a:ext cx="71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45" name="Group 56">
              <a:extLst>
                <a:ext uri="{FF2B5EF4-FFF2-40B4-BE49-F238E27FC236}">
                  <a16:creationId xmlns:a16="http://schemas.microsoft.com/office/drawing/2014/main" id="{181925DA-7E83-A99E-F016-E6287A3F863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707" y="2403"/>
              <a:ext cx="382" cy="108"/>
              <a:chOff x="4629" y="2392"/>
              <a:chExt cx="382" cy="108"/>
            </a:xfrm>
          </p:grpSpPr>
          <p:sp>
            <p:nvSpPr>
              <p:cNvPr id="46" name="Line 57">
                <a:extLst>
                  <a:ext uri="{FF2B5EF4-FFF2-40B4-BE49-F238E27FC236}">
                    <a16:creationId xmlns:a16="http://schemas.microsoft.com/office/drawing/2014/main" id="{BB13E7A5-F275-1B77-935F-37021E781B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629" y="2396"/>
                <a:ext cx="382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endParaRPr>
              </a:p>
            </p:txBody>
          </p:sp>
          <p:sp>
            <p:nvSpPr>
              <p:cNvPr id="47" name="Line 58">
                <a:extLst>
                  <a:ext uri="{FF2B5EF4-FFF2-40B4-BE49-F238E27FC236}">
                    <a16:creationId xmlns:a16="http://schemas.microsoft.com/office/drawing/2014/main" id="{2F6B53E1-0A9B-BA12-7DEE-6F0FDB225C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669" y="2432"/>
                <a:ext cx="342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endParaRPr>
              </a:p>
            </p:txBody>
          </p:sp>
          <p:sp>
            <p:nvSpPr>
              <p:cNvPr id="48" name="Line 59">
                <a:extLst>
                  <a:ext uri="{FF2B5EF4-FFF2-40B4-BE49-F238E27FC236}">
                    <a16:creationId xmlns:a16="http://schemas.microsoft.com/office/drawing/2014/main" id="{D8A6561B-74E0-0303-B507-087A78D8A5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4581" y="2445"/>
                <a:ext cx="105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endParaRPr>
              </a:p>
            </p:txBody>
          </p:sp>
          <p:sp>
            <p:nvSpPr>
              <p:cNvPr id="49" name="Line 60">
                <a:extLst>
                  <a:ext uri="{FF2B5EF4-FFF2-40B4-BE49-F238E27FC236}">
                    <a16:creationId xmlns:a16="http://schemas.microsoft.com/office/drawing/2014/main" id="{1AD16FF8-FD1A-A566-1EB0-79F171B254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4638" y="2465"/>
                <a:ext cx="71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endParaRPr>
              </a:p>
            </p:txBody>
          </p:sp>
        </p:grpSp>
      </p:grpSp>
      <p:grpSp>
        <p:nvGrpSpPr>
          <p:cNvPr id="56" name="Group 66">
            <a:extLst>
              <a:ext uri="{FF2B5EF4-FFF2-40B4-BE49-F238E27FC236}">
                <a16:creationId xmlns:a16="http://schemas.microsoft.com/office/drawing/2014/main" id="{A440E453-FF29-DBCD-B553-F74B2E9616C9}"/>
              </a:ext>
            </a:extLst>
          </p:cNvPr>
          <p:cNvGrpSpPr>
            <a:grpSpLocks/>
          </p:cNvGrpSpPr>
          <p:nvPr/>
        </p:nvGrpSpPr>
        <p:grpSpPr bwMode="auto">
          <a:xfrm>
            <a:off x="7020592" y="3577960"/>
            <a:ext cx="862013" cy="536575"/>
            <a:chOff x="3322" y="2767"/>
            <a:chExt cx="543" cy="338"/>
          </a:xfrm>
        </p:grpSpPr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C19445B6-07FE-00A3-DE92-42520F87A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2" y="2767"/>
              <a:ext cx="437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srgbClr val="000000"/>
                  </a:solidFill>
                  <a:latin typeface="Arial Narrow"/>
                  <a:ea typeface="楷体_GB2312" pitchFamily="49" charset="-122"/>
                  <a:cs typeface="Calibri" panose="020F0502020204030204" pitchFamily="34" charset="0"/>
                </a:rPr>
                <a:t>水箱</a:t>
              </a:r>
              <a:endParaRPr lang="en-US" altLang="zh-CN" sz="1600" b="1" dirty="0">
                <a:solidFill>
                  <a:srgbClr val="000000"/>
                </a:solidFill>
                <a:latin typeface="Arial Narrow"/>
                <a:ea typeface="楷体_GB2312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58" name="Line 65">
              <a:extLst>
                <a:ext uri="{FF2B5EF4-FFF2-40B4-BE49-F238E27FC236}">
                  <a16:creationId xmlns:a16="http://schemas.microsoft.com/office/drawing/2014/main" id="{07158392-E290-E00C-C095-A38691A326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3" y="2964"/>
              <a:ext cx="242" cy="141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</p:grpSp>
      <p:grpSp>
        <p:nvGrpSpPr>
          <p:cNvPr id="59" name="Group 78">
            <a:extLst>
              <a:ext uri="{FF2B5EF4-FFF2-40B4-BE49-F238E27FC236}">
                <a16:creationId xmlns:a16="http://schemas.microsoft.com/office/drawing/2014/main" id="{8748F5B1-A991-62BB-0A52-8BE0D423C74D}"/>
              </a:ext>
            </a:extLst>
          </p:cNvPr>
          <p:cNvGrpSpPr>
            <a:grpSpLocks/>
          </p:cNvGrpSpPr>
          <p:nvPr/>
        </p:nvGrpSpPr>
        <p:grpSpPr bwMode="auto">
          <a:xfrm>
            <a:off x="6895173" y="4356689"/>
            <a:ext cx="682625" cy="518257"/>
            <a:chOff x="3198" y="3201"/>
            <a:chExt cx="430" cy="343"/>
          </a:xfrm>
        </p:grpSpPr>
        <p:sp>
          <p:nvSpPr>
            <p:cNvPr id="60" name="Rectangle 76">
              <a:extLst>
                <a:ext uri="{FF2B5EF4-FFF2-40B4-BE49-F238E27FC236}">
                  <a16:creationId xmlns:a16="http://schemas.microsoft.com/office/drawing/2014/main" id="{8F4B00ED-592D-078A-9D3D-00A3383902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8" y="3201"/>
              <a:ext cx="425" cy="2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srgbClr val="000000"/>
                  </a:solidFill>
                  <a:latin typeface="Arial Narrow"/>
                  <a:ea typeface="楷体_GB2312" pitchFamily="49" charset="-122"/>
                </a:rPr>
                <a:t>水阀</a:t>
              </a:r>
              <a:endParaRPr lang="en-US" altLang="zh-CN" sz="1600" b="1" dirty="0">
                <a:solidFill>
                  <a:srgbClr val="000000"/>
                </a:solidFill>
                <a:latin typeface="Arial Narrow"/>
                <a:ea typeface="楷体_GB2312" pitchFamily="49" charset="-122"/>
              </a:endParaRPr>
            </a:p>
          </p:txBody>
        </p:sp>
        <p:sp>
          <p:nvSpPr>
            <p:cNvPr id="61" name="Line 77">
              <a:extLst>
                <a:ext uri="{FF2B5EF4-FFF2-40B4-BE49-F238E27FC236}">
                  <a16:creationId xmlns:a16="http://schemas.microsoft.com/office/drawing/2014/main" id="{66A1C340-0C51-C5B6-9D76-69F5F2628C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7" y="3385"/>
              <a:ext cx="181" cy="159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28039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3F379-3E77-69D5-FFDC-D68DB5E3D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05952B8A-0DBD-46E6-F8F1-D06E1C2FF2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3198293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举例（化繁为简）</a:t>
            </a:r>
          </a:p>
        </p:txBody>
      </p:sp>
      <p:sp>
        <p:nvSpPr>
          <p:cNvPr id="3" name="Rectangle 49">
            <a:extLst>
              <a:ext uri="{FF2B5EF4-FFF2-40B4-BE49-F238E27FC236}">
                <a16:creationId xmlns:a16="http://schemas.microsoft.com/office/drawing/2014/main" id="{E6928602-385F-4DCC-1B43-09D11D032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8798" y="1552784"/>
            <a:ext cx="2935419" cy="532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</a:pPr>
            <a:r>
              <a:rPr lang="zh-CN" altLang="en-US" sz="2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解：（</a:t>
            </a:r>
            <a:r>
              <a:rPr lang="en-US" altLang="zh-CN" sz="2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 逻辑抽象</a:t>
            </a:r>
          </a:p>
        </p:txBody>
      </p:sp>
      <p:sp>
        <p:nvSpPr>
          <p:cNvPr id="4" name="Rectangle 49">
            <a:extLst>
              <a:ext uri="{FF2B5EF4-FFF2-40B4-BE49-F238E27FC236}">
                <a16:creationId xmlns:a16="http://schemas.microsoft.com/office/drawing/2014/main" id="{03E268C5-FA9A-BBDD-1C2C-299167018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8798" y="2220075"/>
            <a:ext cx="4213761" cy="498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</a:pPr>
            <a:r>
              <a:rPr lang="zh-CN" altLang="en-US" sz="2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解：（</a:t>
            </a:r>
            <a:r>
              <a:rPr lang="en-US" altLang="zh-CN" sz="2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）根据题意列出真值表</a:t>
            </a:r>
          </a:p>
        </p:txBody>
      </p:sp>
      <p:sp>
        <p:nvSpPr>
          <p:cNvPr id="5" name="Rectangle 49">
            <a:extLst>
              <a:ext uri="{FF2B5EF4-FFF2-40B4-BE49-F238E27FC236}">
                <a16:creationId xmlns:a16="http://schemas.microsoft.com/office/drawing/2014/main" id="{5E8459C0-05E2-2CFC-902F-D58550FE0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8798" y="2946985"/>
            <a:ext cx="7382113" cy="532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</a:pPr>
            <a:r>
              <a:rPr lang="zh-CN" altLang="en-US" sz="2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解：（</a:t>
            </a:r>
            <a:r>
              <a:rPr lang="en-US" altLang="zh-CN" sz="2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）用卡诺图简化得简化后的逻辑表达式</a:t>
            </a:r>
          </a:p>
        </p:txBody>
      </p:sp>
      <p:sp>
        <p:nvSpPr>
          <p:cNvPr id="6" name="Rectangle 49">
            <a:extLst>
              <a:ext uri="{FF2B5EF4-FFF2-40B4-BE49-F238E27FC236}">
                <a16:creationId xmlns:a16="http://schemas.microsoft.com/office/drawing/2014/main" id="{1623041D-20CC-ED9F-12DB-1B5F9F9D8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1546" y="3708070"/>
            <a:ext cx="4596796" cy="532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</a:pPr>
            <a:r>
              <a:rPr lang="zh-CN" altLang="en-US" sz="2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）由逻辑表达式画出逻辑图</a:t>
            </a:r>
          </a:p>
        </p:txBody>
      </p:sp>
      <p:grpSp>
        <p:nvGrpSpPr>
          <p:cNvPr id="8" name="Group 266">
            <a:extLst>
              <a:ext uri="{FF2B5EF4-FFF2-40B4-BE49-F238E27FC236}">
                <a16:creationId xmlns:a16="http://schemas.microsoft.com/office/drawing/2014/main" id="{8C8D099F-BF41-C186-C092-3DC79507C302}"/>
              </a:ext>
            </a:extLst>
          </p:cNvPr>
          <p:cNvGrpSpPr>
            <a:grpSpLocks/>
          </p:cNvGrpSpPr>
          <p:nvPr/>
        </p:nvGrpSpPr>
        <p:grpSpPr bwMode="auto">
          <a:xfrm>
            <a:off x="3380522" y="5630706"/>
            <a:ext cx="1716088" cy="366712"/>
            <a:chOff x="730" y="3495"/>
            <a:chExt cx="1081" cy="231"/>
          </a:xfrm>
        </p:grpSpPr>
        <p:grpSp>
          <p:nvGrpSpPr>
            <p:cNvPr id="9" name="Group 265">
              <a:extLst>
                <a:ext uri="{FF2B5EF4-FFF2-40B4-BE49-F238E27FC236}">
                  <a16:creationId xmlns:a16="http://schemas.microsoft.com/office/drawing/2014/main" id="{4FF76288-459D-B0AF-5300-28237041CD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0" y="3495"/>
              <a:ext cx="1081" cy="228"/>
              <a:chOff x="730" y="3495"/>
              <a:chExt cx="1081" cy="228"/>
            </a:xfrm>
          </p:grpSpPr>
          <p:sp>
            <p:nvSpPr>
              <p:cNvPr id="13" name="Line 236">
                <a:extLst>
                  <a:ext uri="{FF2B5EF4-FFF2-40B4-BE49-F238E27FC236}">
                    <a16:creationId xmlns:a16="http://schemas.microsoft.com/office/drawing/2014/main" id="{76AB99EF-2CC2-E54A-9CCB-224ED21685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98" y="3644"/>
                <a:ext cx="913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" name="Text Box 258">
                <a:extLst>
                  <a:ext uri="{FF2B5EF4-FFF2-40B4-BE49-F238E27FC236}">
                    <a16:creationId xmlns:a16="http://schemas.microsoft.com/office/drawing/2014/main" id="{2D5AB624-1D44-5674-5F1A-12097500011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0" y="3584"/>
                <a:ext cx="156" cy="13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</a:pPr>
                <a:r>
                  <a:rPr kumimoji="1" lang="en-US" altLang="zh-CN" sz="1600" i="1">
                    <a:latin typeface="Times New Roman" panose="02020603050405020304" pitchFamily="18" charset="0"/>
                    <a:ea typeface="宋体-方正超大字符集" pitchFamily="65" charset="-122"/>
                  </a:rPr>
                  <a:t>B</a:t>
                </a:r>
                <a:endParaRPr kumimoji="1" lang="en-US" altLang="zh-CN" sz="1600" i="1" baseline="-25000">
                  <a:latin typeface="Times New Roman" panose="02020603050405020304" pitchFamily="18" charset="0"/>
                  <a:ea typeface="宋体-方正超大字符集" pitchFamily="65" charset="-122"/>
                </a:endParaRPr>
              </a:p>
            </p:txBody>
          </p:sp>
          <p:graphicFrame>
            <p:nvGraphicFramePr>
              <p:cNvPr id="15" name="Object 263">
                <a:extLst>
                  <a:ext uri="{FF2B5EF4-FFF2-40B4-BE49-F238E27FC236}">
                    <a16:creationId xmlns:a16="http://schemas.microsoft.com/office/drawing/2014/main" id="{08860E60-6E76-FE4E-69EA-9997110CB30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450" y="3495"/>
              <a:ext cx="125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3" imgW="164880" imgH="190440" progId="Equation.3">
                      <p:embed/>
                    </p:oleObj>
                  </mc:Choice>
                  <mc:Fallback>
                    <p:oleObj name="公式" r:id="rId3" imgW="164880" imgH="190440" progId="Equation.3">
                      <p:embed/>
                      <p:pic>
                        <p:nvPicPr>
                          <p:cNvPr id="100" name="Object 26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450" y="3495"/>
                            <a:ext cx="125" cy="1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0" name="Group 237">
              <a:extLst>
                <a:ext uri="{FF2B5EF4-FFF2-40B4-BE49-F238E27FC236}">
                  <a16:creationId xmlns:a16="http://schemas.microsoft.com/office/drawing/2014/main" id="{07D7AB29-C4BA-19CC-DBF6-85A04C17F7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9" y="3553"/>
              <a:ext cx="190" cy="173"/>
              <a:chOff x="2418" y="3135"/>
              <a:chExt cx="310" cy="282"/>
            </a:xfrm>
          </p:grpSpPr>
          <p:sp>
            <p:nvSpPr>
              <p:cNvPr id="11" name="AutoShape 238">
                <a:extLst>
                  <a:ext uri="{FF2B5EF4-FFF2-40B4-BE49-F238E27FC236}">
                    <a16:creationId xmlns:a16="http://schemas.microsoft.com/office/drawing/2014/main" id="{E2F0ABF8-3C46-D309-B52F-DFF189B3C1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402" y="3151"/>
                <a:ext cx="282" cy="250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" name="Oval 239">
                <a:extLst>
                  <a:ext uri="{FF2B5EF4-FFF2-40B4-BE49-F238E27FC236}">
                    <a16:creationId xmlns:a16="http://schemas.microsoft.com/office/drawing/2014/main" id="{59896BAC-1437-1F44-5F2D-CAD59681BC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654" y="3235"/>
                <a:ext cx="74" cy="75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6" name="Group 267">
            <a:extLst>
              <a:ext uri="{FF2B5EF4-FFF2-40B4-BE49-F238E27FC236}">
                <a16:creationId xmlns:a16="http://schemas.microsoft.com/office/drawing/2014/main" id="{0AF78B58-A802-B45B-C550-8EB5ED7295B5}"/>
              </a:ext>
            </a:extLst>
          </p:cNvPr>
          <p:cNvGrpSpPr>
            <a:grpSpLocks/>
          </p:cNvGrpSpPr>
          <p:nvPr/>
        </p:nvGrpSpPr>
        <p:grpSpPr bwMode="auto">
          <a:xfrm>
            <a:off x="3990122" y="5830731"/>
            <a:ext cx="2865438" cy="390525"/>
            <a:chOff x="1114" y="3621"/>
            <a:chExt cx="1805" cy="246"/>
          </a:xfrm>
        </p:grpSpPr>
        <p:sp>
          <p:nvSpPr>
            <p:cNvPr id="17" name="Line 211">
              <a:extLst>
                <a:ext uri="{FF2B5EF4-FFF2-40B4-BE49-F238E27FC236}">
                  <a16:creationId xmlns:a16="http://schemas.microsoft.com/office/drawing/2014/main" id="{17969DE5-B6FC-0F5F-1EF2-83CC1E1C8C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5" y="3809"/>
              <a:ext cx="1597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Line 240">
              <a:extLst>
                <a:ext uri="{FF2B5EF4-FFF2-40B4-BE49-F238E27FC236}">
                  <a16:creationId xmlns:a16="http://schemas.microsoft.com/office/drawing/2014/main" id="{AC4B1C68-D5DB-B5B4-04A8-DD41DE62E6C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052" y="3725"/>
              <a:ext cx="17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Text Box 248">
              <a:extLst>
                <a:ext uri="{FF2B5EF4-FFF2-40B4-BE49-F238E27FC236}">
                  <a16:creationId xmlns:a16="http://schemas.microsoft.com/office/drawing/2014/main" id="{35009F8F-BB2F-3117-5A99-04B00CF1D3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3" y="3728"/>
              <a:ext cx="156" cy="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50000"/>
                </a:spcBef>
              </a:pPr>
              <a:r>
                <a:rPr kumimoji="1" lang="en-US" altLang="zh-CN" sz="1600" i="1">
                  <a:latin typeface="Times New Roman" panose="02020603050405020304" pitchFamily="18" charset="0"/>
                  <a:ea typeface="宋体-方正超大字符集" pitchFamily="65" charset="-122"/>
                </a:rPr>
                <a:t>L</a:t>
              </a:r>
              <a:r>
                <a:rPr kumimoji="1" lang="en-US" altLang="zh-CN" sz="1600" baseline="-25000">
                  <a:latin typeface="Times New Roman" panose="02020603050405020304" pitchFamily="18" charset="0"/>
                  <a:ea typeface="宋体-方正超大字符集" pitchFamily="65" charset="-122"/>
                </a:rPr>
                <a:t>2</a:t>
              </a:r>
            </a:p>
          </p:txBody>
        </p:sp>
        <p:sp>
          <p:nvSpPr>
            <p:cNvPr id="20" name="Oval 252">
              <a:extLst>
                <a:ext uri="{FF2B5EF4-FFF2-40B4-BE49-F238E27FC236}">
                  <a16:creationId xmlns:a16="http://schemas.microsoft.com/office/drawing/2014/main" id="{75239A7E-05AE-9382-FCD7-7AE2A55745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4" y="3621"/>
              <a:ext cx="46" cy="47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1" name="Group 262">
            <a:extLst>
              <a:ext uri="{FF2B5EF4-FFF2-40B4-BE49-F238E27FC236}">
                <a16:creationId xmlns:a16="http://schemas.microsoft.com/office/drawing/2014/main" id="{39F6518C-2E2E-E699-51BB-25C3F4D734D3}"/>
              </a:ext>
            </a:extLst>
          </p:cNvPr>
          <p:cNvGrpSpPr>
            <a:grpSpLocks/>
          </p:cNvGrpSpPr>
          <p:nvPr/>
        </p:nvGrpSpPr>
        <p:grpSpPr bwMode="auto">
          <a:xfrm>
            <a:off x="3382110" y="5187793"/>
            <a:ext cx="3473450" cy="547688"/>
            <a:chOff x="731" y="3216"/>
            <a:chExt cx="2188" cy="345"/>
          </a:xfrm>
        </p:grpSpPr>
        <p:sp>
          <p:nvSpPr>
            <p:cNvPr id="22" name="Line 218">
              <a:extLst>
                <a:ext uri="{FF2B5EF4-FFF2-40B4-BE49-F238E27FC236}">
                  <a16:creationId xmlns:a16="http://schemas.microsoft.com/office/drawing/2014/main" id="{43510472-851F-6059-75F5-B286B854EB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2" y="3402"/>
              <a:ext cx="233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" name="Line 220">
              <a:extLst>
                <a:ext uri="{FF2B5EF4-FFF2-40B4-BE49-F238E27FC236}">
                  <a16:creationId xmlns:a16="http://schemas.microsoft.com/office/drawing/2014/main" id="{E1D75CF4-0E52-B846-FEF0-ABA07AA6B2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7" y="3318"/>
              <a:ext cx="1504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Line 230">
              <a:extLst>
                <a:ext uri="{FF2B5EF4-FFF2-40B4-BE49-F238E27FC236}">
                  <a16:creationId xmlns:a16="http://schemas.microsoft.com/office/drawing/2014/main" id="{E8D6E34C-F71D-DD30-BD87-95C067CCD3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3477"/>
              <a:ext cx="233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" name="Freeform 243">
              <a:extLst>
                <a:ext uri="{FF2B5EF4-FFF2-40B4-BE49-F238E27FC236}">
                  <a16:creationId xmlns:a16="http://schemas.microsoft.com/office/drawing/2014/main" id="{0F8752C1-2024-A780-5E1A-90C2135D6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0" y="3261"/>
              <a:ext cx="352" cy="280"/>
            </a:xfrm>
            <a:custGeom>
              <a:avLst/>
              <a:gdLst>
                <a:gd name="T0" fmla="*/ 0 w 382"/>
                <a:gd name="T1" fmla="*/ 3 h 303"/>
                <a:gd name="T2" fmla="*/ 204 w 382"/>
                <a:gd name="T3" fmla="*/ 10 h 303"/>
                <a:gd name="T4" fmla="*/ 310 w 382"/>
                <a:gd name="T5" fmla="*/ 65 h 303"/>
                <a:gd name="T6" fmla="*/ 371 w 382"/>
                <a:gd name="T7" fmla="*/ 141 h 303"/>
                <a:gd name="T8" fmla="*/ 373 w 382"/>
                <a:gd name="T9" fmla="*/ 152 h 303"/>
                <a:gd name="T10" fmla="*/ 315 w 382"/>
                <a:gd name="T11" fmla="*/ 235 h 303"/>
                <a:gd name="T12" fmla="*/ 212 w 382"/>
                <a:gd name="T13" fmla="*/ 286 h 303"/>
                <a:gd name="T14" fmla="*/ 3 w 382"/>
                <a:gd name="T15" fmla="*/ 294 h 303"/>
                <a:gd name="T16" fmla="*/ 31 w 382"/>
                <a:gd name="T17" fmla="*/ 230 h 303"/>
                <a:gd name="T18" fmla="*/ 41 w 382"/>
                <a:gd name="T19" fmla="*/ 141 h 303"/>
                <a:gd name="T20" fmla="*/ 27 w 382"/>
                <a:gd name="T21" fmla="*/ 64 h 303"/>
                <a:gd name="T22" fmla="*/ 0 w 382"/>
                <a:gd name="T23" fmla="*/ 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2" h="303">
                  <a:moveTo>
                    <a:pt x="0" y="3"/>
                  </a:moveTo>
                  <a:cubicBezTo>
                    <a:pt x="0" y="3"/>
                    <a:pt x="152" y="0"/>
                    <a:pt x="204" y="10"/>
                  </a:cubicBezTo>
                  <a:cubicBezTo>
                    <a:pt x="256" y="20"/>
                    <a:pt x="282" y="43"/>
                    <a:pt x="310" y="65"/>
                  </a:cubicBezTo>
                  <a:cubicBezTo>
                    <a:pt x="338" y="87"/>
                    <a:pt x="361" y="127"/>
                    <a:pt x="371" y="141"/>
                  </a:cubicBezTo>
                  <a:cubicBezTo>
                    <a:pt x="381" y="156"/>
                    <a:pt x="382" y="136"/>
                    <a:pt x="373" y="152"/>
                  </a:cubicBezTo>
                  <a:cubicBezTo>
                    <a:pt x="363" y="167"/>
                    <a:pt x="342" y="213"/>
                    <a:pt x="315" y="235"/>
                  </a:cubicBezTo>
                  <a:cubicBezTo>
                    <a:pt x="288" y="257"/>
                    <a:pt x="264" y="276"/>
                    <a:pt x="212" y="286"/>
                  </a:cubicBezTo>
                  <a:cubicBezTo>
                    <a:pt x="160" y="296"/>
                    <a:pt x="33" y="303"/>
                    <a:pt x="3" y="294"/>
                  </a:cubicBezTo>
                  <a:lnTo>
                    <a:pt x="31" y="230"/>
                  </a:lnTo>
                  <a:cubicBezTo>
                    <a:pt x="30" y="225"/>
                    <a:pt x="41" y="168"/>
                    <a:pt x="41" y="141"/>
                  </a:cubicBezTo>
                  <a:cubicBezTo>
                    <a:pt x="40" y="114"/>
                    <a:pt x="34" y="87"/>
                    <a:pt x="27" y="64"/>
                  </a:cubicBezTo>
                  <a:cubicBezTo>
                    <a:pt x="20" y="41"/>
                    <a:pt x="7" y="15"/>
                    <a:pt x="0" y="3"/>
                  </a:cubicBezTo>
                  <a:close/>
                </a:path>
              </a:pathLst>
            </a:custGeom>
            <a:solidFill>
              <a:schemeClr val="bg1"/>
            </a:solidFill>
            <a:ln w="2857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" name="Text Box 245">
              <a:extLst>
                <a:ext uri="{FF2B5EF4-FFF2-40B4-BE49-F238E27FC236}">
                  <a16:creationId xmlns:a16="http://schemas.microsoft.com/office/drawing/2014/main" id="{881D67A5-31CF-3C27-03E2-6A83926C0B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3" y="3320"/>
              <a:ext cx="156" cy="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50000"/>
                </a:spcBef>
              </a:pPr>
              <a:r>
                <a:rPr kumimoji="1" lang="en-US" altLang="zh-CN" sz="1600" i="1">
                  <a:latin typeface="Times New Roman" panose="02020603050405020304" pitchFamily="18" charset="0"/>
                  <a:ea typeface="宋体-方正超大字符集" pitchFamily="65" charset="-122"/>
                </a:rPr>
                <a:t>L</a:t>
              </a:r>
              <a:r>
                <a:rPr kumimoji="1" lang="en-US" altLang="zh-CN" sz="1600" baseline="-25000">
                  <a:latin typeface="Times New Roman" panose="02020603050405020304" pitchFamily="18" charset="0"/>
                  <a:ea typeface="宋体-方正超大字符集" pitchFamily="65" charset="-122"/>
                </a:rPr>
                <a:t>1</a:t>
              </a:r>
            </a:p>
          </p:txBody>
        </p:sp>
        <p:sp>
          <p:nvSpPr>
            <p:cNvPr id="27" name="Line 246">
              <a:extLst>
                <a:ext uri="{FF2B5EF4-FFF2-40B4-BE49-F238E27FC236}">
                  <a16:creationId xmlns:a16="http://schemas.microsoft.com/office/drawing/2014/main" id="{27615B4E-F5B5-994B-A418-9A822556365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2074" y="3517"/>
              <a:ext cx="89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" name="Text Box 256">
              <a:extLst>
                <a:ext uri="{FF2B5EF4-FFF2-40B4-BE49-F238E27FC236}">
                  <a16:creationId xmlns:a16="http://schemas.microsoft.com/office/drawing/2014/main" id="{98FA693C-1C10-BF9A-0B60-FD6AE78933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1" y="3216"/>
              <a:ext cx="156" cy="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50000"/>
                </a:spcBef>
              </a:pPr>
              <a:r>
                <a:rPr kumimoji="1" lang="en-US" altLang="zh-CN" sz="1600" i="1">
                  <a:latin typeface="Times New Roman" panose="02020603050405020304" pitchFamily="18" charset="0"/>
                  <a:ea typeface="宋体-方正超大字符集" pitchFamily="65" charset="-122"/>
                </a:rPr>
                <a:t>A</a:t>
              </a:r>
              <a:endParaRPr kumimoji="1" lang="en-US" altLang="zh-CN" sz="1600" i="1" baseline="-25000">
                <a:latin typeface="Times New Roman" panose="02020603050405020304" pitchFamily="18" charset="0"/>
                <a:ea typeface="宋体-方正超大字符集" pitchFamily="65" charset="-122"/>
              </a:endParaRPr>
            </a:p>
          </p:txBody>
        </p:sp>
      </p:grpSp>
      <p:grpSp>
        <p:nvGrpSpPr>
          <p:cNvPr id="29" name="Group 268">
            <a:extLst>
              <a:ext uri="{FF2B5EF4-FFF2-40B4-BE49-F238E27FC236}">
                <a16:creationId xmlns:a16="http://schemas.microsoft.com/office/drawing/2014/main" id="{5657C4AA-DA10-27E3-833A-7244367E3348}"/>
              </a:ext>
            </a:extLst>
          </p:cNvPr>
          <p:cNvGrpSpPr>
            <a:grpSpLocks/>
          </p:cNvGrpSpPr>
          <p:nvPr/>
        </p:nvGrpSpPr>
        <p:grpSpPr bwMode="auto">
          <a:xfrm>
            <a:off x="3370997" y="5495768"/>
            <a:ext cx="2309813" cy="481013"/>
            <a:chOff x="724" y="3410"/>
            <a:chExt cx="1455" cy="303"/>
          </a:xfrm>
        </p:grpSpPr>
        <p:sp>
          <p:nvSpPr>
            <p:cNvPr id="30" name="Line 213">
              <a:extLst>
                <a:ext uri="{FF2B5EF4-FFF2-40B4-BE49-F238E27FC236}">
                  <a16:creationId xmlns:a16="http://schemas.microsoft.com/office/drawing/2014/main" id="{5A95E34F-A75D-AD4C-7CAB-1BE52A96F7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9" y="3483"/>
              <a:ext cx="937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" name="Line 219">
              <a:extLst>
                <a:ext uri="{FF2B5EF4-FFF2-40B4-BE49-F238E27FC236}">
                  <a16:creationId xmlns:a16="http://schemas.microsoft.com/office/drawing/2014/main" id="{714E6024-C055-61E6-1DBF-7E95D9617D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1" y="3562"/>
              <a:ext cx="256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" name="AutoShape 247">
              <a:extLst>
                <a:ext uri="{FF2B5EF4-FFF2-40B4-BE49-F238E27FC236}">
                  <a16:creationId xmlns:a16="http://schemas.microsoft.com/office/drawing/2014/main" id="{5630992D-4A9F-773C-C72F-A6FDC0DCC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1" y="3432"/>
              <a:ext cx="313" cy="264"/>
            </a:xfrm>
            <a:prstGeom prst="flowChartDelay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" name="Text Box 257">
              <a:extLst>
                <a:ext uri="{FF2B5EF4-FFF2-40B4-BE49-F238E27FC236}">
                  <a16:creationId xmlns:a16="http://schemas.microsoft.com/office/drawing/2014/main" id="{2D412CBA-7D0C-62EA-1B0E-5B9D4BB8E0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4" y="3410"/>
              <a:ext cx="156" cy="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50000"/>
                </a:spcBef>
              </a:pPr>
              <a:r>
                <a:rPr kumimoji="1" lang="en-US" altLang="zh-CN" sz="1600" i="1">
                  <a:latin typeface="Times New Roman" panose="02020603050405020304" pitchFamily="18" charset="0"/>
                  <a:ea typeface="宋体-方正超大字符集" pitchFamily="65" charset="-122"/>
                </a:rPr>
                <a:t>C</a:t>
              </a:r>
              <a:endParaRPr kumimoji="1" lang="en-US" altLang="zh-CN" sz="1600" i="1" baseline="-25000">
                <a:latin typeface="Times New Roman" panose="02020603050405020304" pitchFamily="18" charset="0"/>
                <a:ea typeface="宋体-方正超大字符集" pitchFamily="65" charset="-122"/>
              </a:endParaRPr>
            </a:p>
          </p:txBody>
        </p:sp>
        <p:graphicFrame>
          <p:nvGraphicFramePr>
            <p:cNvPr id="34" name="Object 264">
              <a:extLst>
                <a:ext uri="{FF2B5EF4-FFF2-40B4-BE49-F238E27FC236}">
                  <a16:creationId xmlns:a16="http://schemas.microsoft.com/office/drawing/2014/main" id="{43A831DB-F852-9B1C-6294-948B8713F60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66" y="3558"/>
            <a:ext cx="213" cy="1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5" imgW="279360" imgH="203040" progId="Equation.3">
                    <p:embed/>
                  </p:oleObj>
                </mc:Choice>
                <mc:Fallback>
                  <p:oleObj name="公式" r:id="rId5" imgW="279360" imgH="203040" progId="Equation.3">
                    <p:embed/>
                    <p:pic>
                      <p:nvPicPr>
                        <p:cNvPr id="119" name="Object 26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6" y="3558"/>
                          <a:ext cx="213" cy="1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5" name="Group 121">
            <a:extLst>
              <a:ext uri="{FF2B5EF4-FFF2-40B4-BE49-F238E27FC236}">
                <a16:creationId xmlns:a16="http://schemas.microsoft.com/office/drawing/2014/main" id="{E2AEB760-312D-71CC-74C5-E8A244D9B4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554879"/>
              </p:ext>
            </p:extLst>
          </p:nvPr>
        </p:nvGraphicFramePr>
        <p:xfrm>
          <a:off x="9307100" y="1552784"/>
          <a:ext cx="1763713" cy="3048000"/>
        </p:xfrm>
        <a:graphic>
          <a:graphicData uri="http://schemas.openxmlformats.org/drawingml/2006/table">
            <a:tbl>
              <a:tblPr/>
              <a:tblGrid>
                <a:gridCol w="974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1687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714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0963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0651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6954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1526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6098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0670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5242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真值表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82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714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0963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0651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6954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1526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6098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0670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5242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A B C</a:t>
                      </a: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714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0963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0651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6954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1526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6098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0670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5242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</a:t>
                      </a:r>
                      <a:r>
                        <a:rPr kumimoji="0" lang="en-US" altLang="zh-CN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</a:t>
                      </a:r>
                      <a:r>
                        <a:rPr kumimoji="0" lang="en-US" altLang="zh-CN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0000" marR="900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65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714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0963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0651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6954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1526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6098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0670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5242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0  0  0</a:t>
                      </a: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714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0963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0651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6954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1526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6098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0670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5242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楷体_GB2312" pitchFamily="49" charset="-122"/>
                      </a:endParaRPr>
                    </a:p>
                  </a:txBody>
                  <a:tcPr marL="90000" marR="900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23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714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0963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0651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6954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1526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6098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0670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5242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0  0  1</a:t>
                      </a: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714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0963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0651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6954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1526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6098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0670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5242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楷体_GB2312" pitchFamily="49" charset="-122"/>
                      </a:endParaRPr>
                    </a:p>
                  </a:txBody>
                  <a:tcPr marL="90000" marR="900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65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714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0963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0651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6954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1526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6098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0670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5242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0  1  0</a:t>
                      </a: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714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0963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0651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6954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1526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6098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0670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5242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楷体_GB2312" pitchFamily="49" charset="-122"/>
                      </a:endParaRPr>
                    </a:p>
                  </a:txBody>
                  <a:tcPr marL="90000" marR="900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765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714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0963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0651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6954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1526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6098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0670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5242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0  1  1</a:t>
                      </a: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714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0963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0651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6954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1526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6098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0670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5242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楷体_GB2312" pitchFamily="49" charset="-122"/>
                      </a:endParaRPr>
                    </a:p>
                  </a:txBody>
                  <a:tcPr marL="90000" marR="900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765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714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0963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0651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6954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1526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6098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0670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5242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1  0  0</a:t>
                      </a: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714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0963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0651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6954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1526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6098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0670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5242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楷体_GB2312" pitchFamily="49" charset="-122"/>
                      </a:endParaRPr>
                    </a:p>
                  </a:txBody>
                  <a:tcPr marL="90000" marR="900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923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714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0963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0651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6954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1526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6098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0670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5242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1  0  1</a:t>
                      </a: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714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0963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0651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6954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1526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6098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0670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5242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楷体_GB2312" pitchFamily="49" charset="-122"/>
                      </a:endParaRPr>
                    </a:p>
                  </a:txBody>
                  <a:tcPr marL="90000" marR="900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765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714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0963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0651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6954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1526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6098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0670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5242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1  1  0</a:t>
                      </a: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714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0963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0651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6954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1526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6098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0670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5242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楷体_GB2312" pitchFamily="49" charset="-122"/>
                      </a:endParaRPr>
                    </a:p>
                  </a:txBody>
                  <a:tcPr marL="90000" marR="900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765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714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0963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0651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6954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1526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6098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0670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5242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1  1  1</a:t>
                      </a: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7148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09638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06513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69545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1526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6098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0670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52425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楷体_GB2312" pitchFamily="49" charset="-122"/>
                      </a:endParaRPr>
                    </a:p>
                  </a:txBody>
                  <a:tcPr marL="90000" marR="900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36" name="Group 140">
            <a:extLst>
              <a:ext uri="{FF2B5EF4-FFF2-40B4-BE49-F238E27FC236}">
                <a16:creationId xmlns:a16="http://schemas.microsoft.com/office/drawing/2014/main" id="{E22CB956-3B2F-302E-4CF9-F31AFCFCCFE1}"/>
              </a:ext>
            </a:extLst>
          </p:cNvPr>
          <p:cNvGrpSpPr>
            <a:grpSpLocks/>
          </p:cNvGrpSpPr>
          <p:nvPr/>
        </p:nvGrpSpPr>
        <p:grpSpPr bwMode="auto">
          <a:xfrm>
            <a:off x="10319925" y="3024396"/>
            <a:ext cx="631825" cy="365125"/>
            <a:chOff x="5102" y="2879"/>
            <a:chExt cx="398" cy="230"/>
          </a:xfrm>
        </p:grpSpPr>
        <p:sp>
          <p:nvSpPr>
            <p:cNvPr id="37" name="Text Box 130">
              <a:extLst>
                <a:ext uri="{FF2B5EF4-FFF2-40B4-BE49-F238E27FC236}">
                  <a16:creationId xmlns:a16="http://schemas.microsoft.com/office/drawing/2014/main" id="{F4DCADA9-E4F9-F9CC-A593-C3C360522E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5" y="2879"/>
              <a:ext cx="205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0</a:t>
              </a:r>
            </a:p>
          </p:txBody>
        </p:sp>
        <p:sp>
          <p:nvSpPr>
            <p:cNvPr id="38" name="Text Box 131">
              <a:extLst>
                <a:ext uri="{FF2B5EF4-FFF2-40B4-BE49-F238E27FC236}">
                  <a16:creationId xmlns:a16="http://schemas.microsoft.com/office/drawing/2014/main" id="{99EA2A9B-660D-3176-D059-0E0CE7C5AC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2" y="2879"/>
              <a:ext cx="205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1</a:t>
              </a:r>
            </a:p>
          </p:txBody>
        </p:sp>
      </p:grpSp>
      <p:grpSp>
        <p:nvGrpSpPr>
          <p:cNvPr id="39" name="Group 139">
            <a:extLst>
              <a:ext uri="{FF2B5EF4-FFF2-40B4-BE49-F238E27FC236}">
                <a16:creationId xmlns:a16="http://schemas.microsoft.com/office/drawing/2014/main" id="{BB77DF1B-1B08-26BB-1D49-81265493C195}"/>
              </a:ext>
            </a:extLst>
          </p:cNvPr>
          <p:cNvGrpSpPr>
            <a:grpSpLocks/>
          </p:cNvGrpSpPr>
          <p:nvPr/>
        </p:nvGrpSpPr>
        <p:grpSpPr bwMode="auto">
          <a:xfrm>
            <a:off x="10319925" y="2422734"/>
            <a:ext cx="631825" cy="365125"/>
            <a:chOff x="5102" y="3258"/>
            <a:chExt cx="398" cy="230"/>
          </a:xfrm>
        </p:grpSpPr>
        <p:sp>
          <p:nvSpPr>
            <p:cNvPr id="40" name="Text Box 134">
              <a:extLst>
                <a:ext uri="{FF2B5EF4-FFF2-40B4-BE49-F238E27FC236}">
                  <a16:creationId xmlns:a16="http://schemas.microsoft.com/office/drawing/2014/main" id="{000645FE-5376-BD2A-5DE9-449FDC49A9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5" y="3258"/>
              <a:ext cx="205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1</a:t>
              </a:r>
            </a:p>
          </p:txBody>
        </p:sp>
        <p:sp>
          <p:nvSpPr>
            <p:cNvPr id="41" name="Text Box 135">
              <a:extLst>
                <a:ext uri="{FF2B5EF4-FFF2-40B4-BE49-F238E27FC236}">
                  <a16:creationId xmlns:a16="http://schemas.microsoft.com/office/drawing/2014/main" id="{0A5892A5-5227-B4B7-0EA8-88CD7ECB5B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2" y="3258"/>
              <a:ext cx="205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0</a:t>
              </a:r>
            </a:p>
          </p:txBody>
        </p:sp>
      </p:grpSp>
      <p:grpSp>
        <p:nvGrpSpPr>
          <p:cNvPr id="42" name="Group 141">
            <a:extLst>
              <a:ext uri="{FF2B5EF4-FFF2-40B4-BE49-F238E27FC236}">
                <a16:creationId xmlns:a16="http://schemas.microsoft.com/office/drawing/2014/main" id="{1C92A66A-E063-644F-FE50-A7299B120D61}"/>
              </a:ext>
            </a:extLst>
          </p:cNvPr>
          <p:cNvGrpSpPr>
            <a:grpSpLocks/>
          </p:cNvGrpSpPr>
          <p:nvPr/>
        </p:nvGrpSpPr>
        <p:grpSpPr bwMode="auto">
          <a:xfrm>
            <a:off x="10319925" y="4243596"/>
            <a:ext cx="631825" cy="365125"/>
            <a:chOff x="5102" y="2113"/>
            <a:chExt cx="398" cy="230"/>
          </a:xfrm>
        </p:grpSpPr>
        <p:sp>
          <p:nvSpPr>
            <p:cNvPr id="43" name="Text Box 136">
              <a:extLst>
                <a:ext uri="{FF2B5EF4-FFF2-40B4-BE49-F238E27FC236}">
                  <a16:creationId xmlns:a16="http://schemas.microsoft.com/office/drawing/2014/main" id="{CF0D3696-3F70-8672-08BE-64D856E1B4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5" y="2113"/>
              <a:ext cx="205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1</a:t>
              </a:r>
            </a:p>
          </p:txBody>
        </p:sp>
        <p:sp>
          <p:nvSpPr>
            <p:cNvPr id="44" name="Text Box 137">
              <a:extLst>
                <a:ext uri="{FF2B5EF4-FFF2-40B4-BE49-F238E27FC236}">
                  <a16:creationId xmlns:a16="http://schemas.microsoft.com/office/drawing/2014/main" id="{E460A74E-7A60-F373-C8F8-98852C429D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2" y="2113"/>
              <a:ext cx="205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1</a:t>
              </a:r>
            </a:p>
          </p:txBody>
        </p:sp>
      </p:grpSp>
      <p:grpSp>
        <p:nvGrpSpPr>
          <p:cNvPr id="45" name="Group 138">
            <a:extLst>
              <a:ext uri="{FF2B5EF4-FFF2-40B4-BE49-F238E27FC236}">
                <a16:creationId xmlns:a16="http://schemas.microsoft.com/office/drawing/2014/main" id="{0AAAEBF5-D830-5496-ED87-0A59F769E0E0}"/>
              </a:ext>
            </a:extLst>
          </p:cNvPr>
          <p:cNvGrpSpPr>
            <a:grpSpLocks/>
          </p:cNvGrpSpPr>
          <p:nvPr/>
        </p:nvGrpSpPr>
        <p:grpSpPr bwMode="auto">
          <a:xfrm>
            <a:off x="10319925" y="2114759"/>
            <a:ext cx="631825" cy="368300"/>
            <a:chOff x="5102" y="3452"/>
            <a:chExt cx="398" cy="232"/>
          </a:xfrm>
        </p:grpSpPr>
        <p:sp>
          <p:nvSpPr>
            <p:cNvPr id="46" name="Text Box 128">
              <a:extLst>
                <a:ext uri="{FF2B5EF4-FFF2-40B4-BE49-F238E27FC236}">
                  <a16:creationId xmlns:a16="http://schemas.microsoft.com/office/drawing/2014/main" id="{E844522D-D241-1496-B986-372F74C28F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2" y="3454"/>
              <a:ext cx="205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0</a:t>
              </a:r>
            </a:p>
          </p:txBody>
        </p:sp>
        <p:sp>
          <p:nvSpPr>
            <p:cNvPr id="47" name="Text Box 129">
              <a:extLst>
                <a:ext uri="{FF2B5EF4-FFF2-40B4-BE49-F238E27FC236}">
                  <a16:creationId xmlns:a16="http://schemas.microsoft.com/office/drawing/2014/main" id="{810F3E08-B87B-7B4C-C968-6B1A5AE07B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5" y="3452"/>
              <a:ext cx="205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0</a:t>
              </a:r>
            </a:p>
          </p:txBody>
        </p:sp>
      </p:grpSp>
      <p:grpSp>
        <p:nvGrpSpPr>
          <p:cNvPr id="48" name="Group 154">
            <a:extLst>
              <a:ext uri="{FF2B5EF4-FFF2-40B4-BE49-F238E27FC236}">
                <a16:creationId xmlns:a16="http://schemas.microsoft.com/office/drawing/2014/main" id="{8BE18918-20D9-E96A-4B5B-0E7BD96458AF}"/>
              </a:ext>
            </a:extLst>
          </p:cNvPr>
          <p:cNvGrpSpPr>
            <a:grpSpLocks/>
          </p:cNvGrpSpPr>
          <p:nvPr/>
        </p:nvGrpSpPr>
        <p:grpSpPr bwMode="auto">
          <a:xfrm>
            <a:off x="10311988" y="2703721"/>
            <a:ext cx="650875" cy="1595438"/>
            <a:chOff x="5097" y="2482"/>
            <a:chExt cx="410" cy="1005"/>
          </a:xfrm>
        </p:grpSpPr>
        <p:grpSp>
          <p:nvGrpSpPr>
            <p:cNvPr id="49" name="Group 142">
              <a:extLst>
                <a:ext uri="{FF2B5EF4-FFF2-40B4-BE49-F238E27FC236}">
                  <a16:creationId xmlns:a16="http://schemas.microsoft.com/office/drawing/2014/main" id="{FD6EAD26-4B50-2DC5-076B-816AE4631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97" y="2482"/>
              <a:ext cx="398" cy="230"/>
              <a:chOff x="5102" y="3258"/>
              <a:chExt cx="398" cy="230"/>
            </a:xfrm>
          </p:grpSpPr>
          <p:sp>
            <p:nvSpPr>
              <p:cNvPr id="59" name="Text Box 143">
                <a:extLst>
                  <a:ext uri="{FF2B5EF4-FFF2-40B4-BE49-F238E27FC236}">
                    <a16:creationId xmlns:a16="http://schemas.microsoft.com/office/drawing/2014/main" id="{5DF1EE27-1B4F-16D9-1278-532C550ACF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95" y="3258"/>
                <a:ext cx="205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000" b="1">
                    <a:solidFill>
                      <a:srgbClr val="000000"/>
                    </a:solidFill>
                    <a:latin typeface="Times New Roman" pitchFamily="18" charset="0"/>
                    <a:ea typeface="楷体_GB2312" pitchFamily="49" charset="-122"/>
                  </a:rPr>
                  <a:t>x</a:t>
                </a:r>
              </a:p>
            </p:txBody>
          </p:sp>
          <p:sp>
            <p:nvSpPr>
              <p:cNvPr id="60" name="Text Box 144">
                <a:extLst>
                  <a:ext uri="{FF2B5EF4-FFF2-40B4-BE49-F238E27FC236}">
                    <a16:creationId xmlns:a16="http://schemas.microsoft.com/office/drawing/2014/main" id="{50DDC140-D4FF-0527-727F-6802D26FEAF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02" y="3258"/>
                <a:ext cx="205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000" b="1">
                    <a:solidFill>
                      <a:srgbClr val="000000"/>
                    </a:solidFill>
                    <a:latin typeface="Times New Roman" pitchFamily="18" charset="0"/>
                    <a:ea typeface="楷体_GB2312" pitchFamily="49" charset="-122"/>
                  </a:rPr>
                  <a:t>x</a:t>
                </a:r>
              </a:p>
            </p:txBody>
          </p:sp>
        </p:grpSp>
        <p:grpSp>
          <p:nvGrpSpPr>
            <p:cNvPr id="50" name="Group 145">
              <a:extLst>
                <a:ext uri="{FF2B5EF4-FFF2-40B4-BE49-F238E27FC236}">
                  <a16:creationId xmlns:a16="http://schemas.microsoft.com/office/drawing/2014/main" id="{25CEB8A9-D39F-0C77-53D3-4BC669D8CE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09" y="2865"/>
              <a:ext cx="398" cy="230"/>
              <a:chOff x="5102" y="3258"/>
              <a:chExt cx="398" cy="230"/>
            </a:xfrm>
          </p:grpSpPr>
          <p:sp>
            <p:nvSpPr>
              <p:cNvPr id="57" name="Text Box 146">
                <a:extLst>
                  <a:ext uri="{FF2B5EF4-FFF2-40B4-BE49-F238E27FC236}">
                    <a16:creationId xmlns:a16="http://schemas.microsoft.com/office/drawing/2014/main" id="{D7935229-8E9A-32EB-91FD-C09A280952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95" y="3258"/>
                <a:ext cx="205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000" b="1">
                    <a:solidFill>
                      <a:srgbClr val="000000"/>
                    </a:solidFill>
                    <a:latin typeface="Times New Roman" pitchFamily="18" charset="0"/>
                    <a:ea typeface="楷体_GB2312" pitchFamily="49" charset="-122"/>
                  </a:rPr>
                  <a:t>x</a:t>
                </a:r>
              </a:p>
            </p:txBody>
          </p:sp>
          <p:sp>
            <p:nvSpPr>
              <p:cNvPr id="58" name="Text Box 147">
                <a:extLst>
                  <a:ext uri="{FF2B5EF4-FFF2-40B4-BE49-F238E27FC236}">
                    <a16:creationId xmlns:a16="http://schemas.microsoft.com/office/drawing/2014/main" id="{CECBCC2D-5FFE-609A-664E-EF65E27FFD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02" y="3258"/>
                <a:ext cx="205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000" b="1">
                    <a:solidFill>
                      <a:srgbClr val="000000"/>
                    </a:solidFill>
                    <a:latin typeface="Times New Roman" pitchFamily="18" charset="0"/>
                    <a:ea typeface="楷体_GB2312" pitchFamily="49" charset="-122"/>
                  </a:rPr>
                  <a:t>x</a:t>
                </a:r>
              </a:p>
            </p:txBody>
          </p:sp>
        </p:grpSp>
        <p:grpSp>
          <p:nvGrpSpPr>
            <p:cNvPr id="51" name="Group 148">
              <a:extLst>
                <a:ext uri="{FF2B5EF4-FFF2-40B4-BE49-F238E27FC236}">
                  <a16:creationId xmlns:a16="http://schemas.microsoft.com/office/drawing/2014/main" id="{73580318-E068-CCA6-D602-6CD8B7A286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04" y="3058"/>
              <a:ext cx="398" cy="230"/>
              <a:chOff x="5102" y="3258"/>
              <a:chExt cx="398" cy="230"/>
            </a:xfrm>
          </p:grpSpPr>
          <p:sp>
            <p:nvSpPr>
              <p:cNvPr id="55" name="Text Box 149">
                <a:extLst>
                  <a:ext uri="{FF2B5EF4-FFF2-40B4-BE49-F238E27FC236}">
                    <a16:creationId xmlns:a16="http://schemas.microsoft.com/office/drawing/2014/main" id="{7CE29F34-E697-9B7E-853C-7B3A3C33D2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95" y="3258"/>
                <a:ext cx="205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000" b="1">
                    <a:solidFill>
                      <a:srgbClr val="000000"/>
                    </a:solidFill>
                    <a:latin typeface="Times New Roman" pitchFamily="18" charset="0"/>
                    <a:ea typeface="楷体_GB2312" pitchFamily="49" charset="-122"/>
                  </a:rPr>
                  <a:t>x</a:t>
                </a:r>
              </a:p>
            </p:txBody>
          </p:sp>
          <p:sp>
            <p:nvSpPr>
              <p:cNvPr id="56" name="Text Box 150">
                <a:extLst>
                  <a:ext uri="{FF2B5EF4-FFF2-40B4-BE49-F238E27FC236}">
                    <a16:creationId xmlns:a16="http://schemas.microsoft.com/office/drawing/2014/main" id="{62BC32DB-0AD8-64AA-2BC8-3CF63E1FBB7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02" y="3258"/>
                <a:ext cx="205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000" b="1" dirty="0">
                    <a:solidFill>
                      <a:srgbClr val="000000"/>
                    </a:solidFill>
                    <a:latin typeface="Times New Roman" pitchFamily="18" charset="0"/>
                    <a:ea typeface="楷体_GB2312" pitchFamily="49" charset="-122"/>
                  </a:rPr>
                  <a:t>x</a:t>
                </a:r>
              </a:p>
            </p:txBody>
          </p:sp>
        </p:grpSp>
        <p:grpSp>
          <p:nvGrpSpPr>
            <p:cNvPr id="52" name="Group 151">
              <a:extLst>
                <a:ext uri="{FF2B5EF4-FFF2-40B4-BE49-F238E27FC236}">
                  <a16:creationId xmlns:a16="http://schemas.microsoft.com/office/drawing/2014/main" id="{0AEA6248-E946-CC15-7566-0C6E19883D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04" y="3257"/>
              <a:ext cx="398" cy="230"/>
              <a:chOff x="5102" y="3258"/>
              <a:chExt cx="398" cy="230"/>
            </a:xfrm>
          </p:grpSpPr>
          <p:sp>
            <p:nvSpPr>
              <p:cNvPr id="53" name="Text Box 152">
                <a:extLst>
                  <a:ext uri="{FF2B5EF4-FFF2-40B4-BE49-F238E27FC236}">
                    <a16:creationId xmlns:a16="http://schemas.microsoft.com/office/drawing/2014/main" id="{3F29542C-A130-1143-0AD4-3323DB08D45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95" y="3258"/>
                <a:ext cx="205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000" b="1">
                    <a:solidFill>
                      <a:srgbClr val="000000"/>
                    </a:solidFill>
                    <a:latin typeface="Times New Roman" pitchFamily="18" charset="0"/>
                    <a:ea typeface="楷体_GB2312" pitchFamily="49" charset="-122"/>
                  </a:rPr>
                  <a:t>x</a:t>
                </a:r>
              </a:p>
            </p:txBody>
          </p:sp>
          <p:sp>
            <p:nvSpPr>
              <p:cNvPr id="54" name="Text Box 153">
                <a:extLst>
                  <a:ext uri="{FF2B5EF4-FFF2-40B4-BE49-F238E27FC236}">
                    <a16:creationId xmlns:a16="http://schemas.microsoft.com/office/drawing/2014/main" id="{C317538D-2CD3-F73E-CD92-BCE60FCF914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02" y="3258"/>
                <a:ext cx="205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000" b="1">
                    <a:solidFill>
                      <a:srgbClr val="000000"/>
                    </a:solidFill>
                    <a:latin typeface="Times New Roman" pitchFamily="18" charset="0"/>
                    <a:ea typeface="楷体_GB2312" pitchFamily="49" charset="-122"/>
                  </a:rPr>
                  <a:t>x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0818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135CE-F361-6F9F-55C2-A20B70806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6829AF3E-A86A-789A-8839-C5F974798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1691471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总结一下</a:t>
            </a:r>
          </a:p>
        </p:txBody>
      </p:sp>
      <p:sp>
        <p:nvSpPr>
          <p:cNvPr id="3" name="矩形 3">
            <a:extLst>
              <a:ext uri="{FF2B5EF4-FFF2-40B4-BE49-F238E27FC236}">
                <a16:creationId xmlns:a16="http://schemas.microsoft.com/office/drawing/2014/main" id="{FEC0D2A2-C8F2-9D63-CA86-34CDAFC1E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1675483"/>
            <a:ext cx="4705116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考点一：组合逻辑电路分析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9290DA5-1454-B3CA-7C74-33C8DCB0BD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2835542"/>
            <a:ext cx="6965350" cy="2350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考点二：组合逻辑电路的设计</a:t>
            </a:r>
            <a:endParaRPr lang="en-US" altLang="zh-CN" sz="2935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None/>
            </a:pPr>
            <a:endParaRPr lang="en-US" altLang="zh-CN" sz="2935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None/>
            </a:pPr>
            <a:endParaRPr lang="en-US" altLang="zh-CN" sz="2935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None/>
            </a:pPr>
            <a:endParaRPr lang="en-US" altLang="zh-CN" sz="2935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这两个一定要掌握，必考大题且分值很大</a:t>
            </a:r>
          </a:p>
        </p:txBody>
      </p:sp>
    </p:spTree>
    <p:extLst>
      <p:ext uri="{BB962C8B-B14F-4D97-AF65-F5344CB8AC3E}">
        <p14:creationId xmlns:p14="http://schemas.microsoft.com/office/powerpoint/2010/main" val="1896331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8E8E86-9CAA-47E3-809A-A2129091D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组合电路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9D6AFA-CD29-4467-8834-2487BB6B2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5100"/>
            <a:ext cx="10515600" cy="5308600"/>
          </a:xfrm>
        </p:spPr>
        <p:txBody>
          <a:bodyPr/>
          <a:lstStyle/>
          <a:p>
            <a:r>
              <a:rPr lang="zh-CN" altLang="en-US" dirty="0"/>
              <a:t>分析与设计</a:t>
            </a:r>
            <a:endParaRPr lang="en-US" altLang="zh-CN" dirty="0"/>
          </a:p>
          <a:p>
            <a:pPr lvl="1"/>
            <a:r>
              <a:rPr lang="zh-CN" altLang="en-US" dirty="0"/>
              <a:t>分析</a:t>
            </a:r>
            <a:endParaRPr lang="en-US" altLang="zh-CN" dirty="0"/>
          </a:p>
          <a:p>
            <a:pPr lvl="2"/>
            <a:r>
              <a:rPr lang="en-US" altLang="zh-CN" dirty="0"/>
              <a:t>1</a:t>
            </a:r>
            <a:r>
              <a:rPr lang="zh-CN" altLang="en-US" dirty="0"/>
              <a:t>）确定元件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r>
              <a:rPr lang="en-US" altLang="zh-CN" dirty="0"/>
              <a:t>2</a:t>
            </a:r>
            <a:r>
              <a:rPr lang="zh-CN" altLang="en-US" dirty="0"/>
              <a:t>）写出表达式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r>
              <a:rPr lang="en-US" altLang="zh-CN" dirty="0"/>
              <a:t>3</a:t>
            </a:r>
            <a:r>
              <a:rPr lang="zh-CN" altLang="en-US" dirty="0"/>
              <a:t>）列出真值表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r>
              <a:rPr lang="en-US" altLang="zh-CN" dirty="0"/>
              <a:t>4</a:t>
            </a:r>
            <a:r>
              <a:rPr lang="zh-CN" altLang="en-US" dirty="0"/>
              <a:t>）观察表述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E3E207-2DAB-471F-B825-AD643C959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949" y="37028"/>
            <a:ext cx="5004576" cy="36449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65DA5B7-960D-49F3-A093-5898A0A84748}"/>
              </a:ext>
            </a:extLst>
          </p:cNvPr>
          <p:cNvSpPr txBox="1"/>
          <p:nvPr/>
        </p:nvSpPr>
        <p:spPr>
          <a:xfrm>
            <a:off x="4148949" y="363538"/>
            <a:ext cx="36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2859D83-DD14-4D01-9916-134937003726}"/>
              </a:ext>
            </a:extLst>
          </p:cNvPr>
          <p:cNvSpPr txBox="1"/>
          <p:nvPr/>
        </p:nvSpPr>
        <p:spPr>
          <a:xfrm>
            <a:off x="4148949" y="2208252"/>
            <a:ext cx="36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AC00FEF-65B8-495F-A03F-2D86E76826E5}"/>
              </a:ext>
            </a:extLst>
          </p:cNvPr>
          <p:cNvSpPr txBox="1"/>
          <p:nvPr/>
        </p:nvSpPr>
        <p:spPr>
          <a:xfrm>
            <a:off x="8867775" y="2244487"/>
            <a:ext cx="36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498693A-D3D4-4522-B66F-E1D34E81F7B3}"/>
              </a:ext>
            </a:extLst>
          </p:cNvPr>
          <p:cNvSpPr txBox="1"/>
          <p:nvPr/>
        </p:nvSpPr>
        <p:spPr>
          <a:xfrm>
            <a:off x="4148949" y="2515136"/>
            <a:ext cx="36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1E782C9-1300-4233-9FE7-4AC791FF045C}"/>
              </a:ext>
            </a:extLst>
          </p:cNvPr>
          <p:cNvSpPr txBox="1"/>
          <p:nvPr/>
        </p:nvSpPr>
        <p:spPr>
          <a:xfrm>
            <a:off x="8867775" y="515938"/>
            <a:ext cx="36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295A0FF-CE14-4232-B23B-F7591FC8C04B}"/>
                  </a:ext>
                </a:extLst>
              </p:cNvPr>
              <p:cNvSpPr txBox="1"/>
              <p:nvPr/>
            </p:nvSpPr>
            <p:spPr>
              <a:xfrm>
                <a:off x="4148949" y="3596772"/>
                <a:ext cx="5572125" cy="720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X = A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altLang="zh-CN" dirty="0"/>
                  <a:t>C</a:t>
                </a:r>
              </a:p>
              <a:p>
                <a:r>
                  <a:rPr lang="en-US" altLang="zh-CN" dirty="0"/>
                  <a:t>Y 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̅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̅"/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⊕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̅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𝐵𝐶</m:t>
                            </m:r>
                          </m:e>
                        </m:acc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  (</m:t>
                    </m:r>
                    <m:acc>
                      <m:accPr>
                        <m:chr m:val="̅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altLang="zh-CN" dirty="0"/>
                  <a:t>C)+BC = BC +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+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295A0FF-CE14-4232-B23B-F7591FC8C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8949" y="3596772"/>
                <a:ext cx="5572125" cy="720518"/>
              </a:xfrm>
              <a:prstGeom prst="rect">
                <a:avLst/>
              </a:prstGeom>
              <a:blipFill>
                <a:blip r:embed="rId3"/>
                <a:stretch>
                  <a:fillRect l="-985" t="-4237" b="-127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表格 14">
            <a:extLst>
              <a:ext uri="{FF2B5EF4-FFF2-40B4-BE49-F238E27FC236}">
                <a16:creationId xmlns:a16="http://schemas.microsoft.com/office/drawing/2014/main" id="{14901608-2025-4C42-AEFA-4079BF965B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493494"/>
              </p:ext>
            </p:extLst>
          </p:nvPr>
        </p:nvGraphicFramePr>
        <p:xfrm>
          <a:off x="9197199" y="256398"/>
          <a:ext cx="2969825" cy="43455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965">
                  <a:extLst>
                    <a:ext uri="{9D8B030D-6E8A-4147-A177-3AD203B41FA5}">
                      <a16:colId xmlns:a16="http://schemas.microsoft.com/office/drawing/2014/main" val="318886919"/>
                    </a:ext>
                  </a:extLst>
                </a:gridCol>
                <a:gridCol w="593965">
                  <a:extLst>
                    <a:ext uri="{9D8B030D-6E8A-4147-A177-3AD203B41FA5}">
                      <a16:colId xmlns:a16="http://schemas.microsoft.com/office/drawing/2014/main" val="819467494"/>
                    </a:ext>
                  </a:extLst>
                </a:gridCol>
                <a:gridCol w="593965">
                  <a:extLst>
                    <a:ext uri="{9D8B030D-6E8A-4147-A177-3AD203B41FA5}">
                      <a16:colId xmlns:a16="http://schemas.microsoft.com/office/drawing/2014/main" val="1936536400"/>
                    </a:ext>
                  </a:extLst>
                </a:gridCol>
                <a:gridCol w="593965">
                  <a:extLst>
                    <a:ext uri="{9D8B030D-6E8A-4147-A177-3AD203B41FA5}">
                      <a16:colId xmlns:a16="http://schemas.microsoft.com/office/drawing/2014/main" val="724583922"/>
                    </a:ext>
                  </a:extLst>
                </a:gridCol>
                <a:gridCol w="593965">
                  <a:extLst>
                    <a:ext uri="{9D8B030D-6E8A-4147-A177-3AD203B41FA5}">
                      <a16:colId xmlns:a16="http://schemas.microsoft.com/office/drawing/2014/main" val="1531185133"/>
                    </a:ext>
                  </a:extLst>
                </a:gridCol>
              </a:tblGrid>
              <a:tr h="472260">
                <a:tc>
                  <a:txBody>
                    <a:bodyPr/>
                    <a:lstStyle/>
                    <a:p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129592"/>
                  </a:ext>
                </a:extLst>
              </a:tr>
              <a:tr h="47226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303285"/>
                  </a:ext>
                </a:extLst>
              </a:tr>
              <a:tr h="47226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376415"/>
                  </a:ext>
                </a:extLst>
              </a:tr>
              <a:tr h="47226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758802"/>
                  </a:ext>
                </a:extLst>
              </a:tr>
              <a:tr h="47226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586008"/>
                  </a:ext>
                </a:extLst>
              </a:tr>
              <a:tr h="567429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90881"/>
                  </a:ext>
                </a:extLst>
              </a:tr>
              <a:tr h="47226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16234"/>
                  </a:ext>
                </a:extLst>
              </a:tr>
              <a:tr h="47226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936388"/>
                  </a:ext>
                </a:extLst>
              </a:tr>
              <a:tr h="47226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275957"/>
                  </a:ext>
                </a:extLst>
              </a:tr>
            </a:tbl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73E00DBB-93B3-4B45-90AF-D26E82BA19D9}"/>
              </a:ext>
            </a:extLst>
          </p:cNvPr>
          <p:cNvSpPr txBox="1"/>
          <p:nvPr/>
        </p:nvSpPr>
        <p:spPr>
          <a:xfrm>
            <a:off x="7105650" y="5290718"/>
            <a:ext cx="286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1bit</a:t>
            </a:r>
            <a:r>
              <a:rPr lang="zh-CN" altLang="en-US" dirty="0"/>
              <a:t>全减器</a:t>
            </a:r>
          </a:p>
        </p:txBody>
      </p:sp>
    </p:spTree>
    <p:extLst>
      <p:ext uri="{BB962C8B-B14F-4D97-AF65-F5344CB8AC3E}">
        <p14:creationId xmlns:p14="http://schemas.microsoft.com/office/powerpoint/2010/main" val="9590048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F44F73-779B-420C-96C3-04EF336E3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25" y="419100"/>
            <a:ext cx="10515600" cy="5757863"/>
          </a:xfrm>
        </p:spPr>
        <p:txBody>
          <a:bodyPr/>
          <a:lstStyle/>
          <a:p>
            <a:r>
              <a:rPr lang="zh-CN" altLang="en-US" dirty="0"/>
              <a:t>设计</a:t>
            </a:r>
            <a:endParaRPr lang="en-US" altLang="zh-CN" dirty="0"/>
          </a:p>
          <a:p>
            <a:pPr lvl="1"/>
            <a:r>
              <a:rPr lang="en-US" altLang="zh-CN" dirty="0"/>
              <a:t>1</a:t>
            </a:r>
            <a:r>
              <a:rPr lang="zh-CN" altLang="en-US" dirty="0"/>
              <a:t>）逻辑抽象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r>
              <a:rPr lang="en-US" altLang="zh-CN" dirty="0"/>
              <a:t>2</a:t>
            </a:r>
            <a:r>
              <a:rPr lang="zh-CN" altLang="en-US" dirty="0"/>
              <a:t>）列出真值表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3</a:t>
            </a:r>
            <a:r>
              <a:rPr lang="zh-CN" altLang="en-US" dirty="0"/>
              <a:t>）简化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4</a:t>
            </a:r>
            <a:r>
              <a:rPr lang="zh-CN" altLang="en-US" dirty="0"/>
              <a:t>）写出表达式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5</a:t>
            </a:r>
            <a:r>
              <a:rPr lang="zh-CN" altLang="en-US" dirty="0"/>
              <a:t>）画出电路图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99B1240-5A0B-4F4C-8B68-CBE8FC3D49F1}"/>
                  </a:ext>
                </a:extLst>
              </p:cNvPr>
              <p:cNvSpPr txBox="1"/>
              <p:nvPr/>
            </p:nvSpPr>
            <p:spPr>
              <a:xfrm>
                <a:off x="3362325" y="119450"/>
                <a:ext cx="8334375" cy="4019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问题：</a:t>
                </a:r>
                <a:endParaRPr lang="en-US" altLang="zh-CN" dirty="0"/>
              </a:p>
              <a:p>
                <a:r>
                  <a:rPr lang="en-US" altLang="zh-CN" dirty="0"/>
                  <a:t>4.29.</a:t>
                </a:r>
                <a:r>
                  <a:rPr lang="zh-CN" altLang="en-US" dirty="0"/>
                  <a:t>某足球评委会一位教练三个足球迷构成，对裁判员的判决进形表决，当满足以下条件时通过</a:t>
                </a:r>
                <a:endParaRPr lang="en-US" altLang="zh-CN" dirty="0"/>
              </a:p>
              <a:p>
                <a:r>
                  <a:rPr lang="en-US" altLang="zh-CN" dirty="0"/>
                  <a:t>	a.</a:t>
                </a:r>
                <a:r>
                  <a:rPr lang="zh-CN" altLang="en-US" dirty="0"/>
                  <a:t>三个或三个以上通过</a:t>
                </a:r>
                <a:endParaRPr lang="en-US" altLang="zh-CN" dirty="0"/>
              </a:p>
              <a:p>
                <a:r>
                  <a:rPr lang="en-US" altLang="zh-CN" dirty="0"/>
                  <a:t>	b.</a:t>
                </a:r>
                <a:r>
                  <a:rPr lang="zh-CN" altLang="en-US" dirty="0"/>
                  <a:t>二人同意，其中一人为教练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逻辑抽象：事件</a:t>
                </a:r>
                <a:r>
                  <a:rPr lang="en-US" altLang="zh-CN" dirty="0"/>
                  <a:t>A:={</a:t>
                </a:r>
                <a:r>
                  <a:rPr lang="zh-CN" altLang="en-US" dirty="0"/>
                  <a:t>足球迷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同意</a:t>
                </a:r>
                <a:r>
                  <a:rPr lang="en-US" altLang="zh-CN" dirty="0"/>
                  <a:t>} </a:t>
                </a:r>
                <a:r>
                  <a:rPr lang="zh-CN" altLang="en-US" dirty="0"/>
                  <a:t>，事件</a:t>
                </a:r>
                <a:r>
                  <a:rPr lang="en-US" altLang="zh-CN" dirty="0"/>
                  <a:t>B:={</a:t>
                </a:r>
                <a:r>
                  <a:rPr lang="zh-CN" altLang="en-US" dirty="0"/>
                  <a:t>足球迷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同意</a:t>
                </a:r>
                <a:r>
                  <a:rPr lang="en-US" altLang="zh-CN" dirty="0"/>
                  <a:t>} 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……</a:t>
                </a:r>
              </a:p>
              <a:p>
                <a:r>
                  <a:rPr lang="en-US" altLang="zh-CN" dirty="0"/>
                  <a:t>	   </a:t>
                </a:r>
                <a:r>
                  <a:rPr lang="zh-CN" altLang="en-US" dirty="0"/>
                  <a:t>事件</a:t>
                </a:r>
                <a:r>
                  <a:rPr lang="en-US" altLang="zh-CN" dirty="0"/>
                  <a:t>D:={</a:t>
                </a:r>
                <a:r>
                  <a:rPr lang="zh-CN" altLang="en-US" dirty="0"/>
                  <a:t>教练同意</a:t>
                </a:r>
                <a:r>
                  <a:rPr lang="en-US" altLang="zh-CN" dirty="0"/>
                  <a:t>} </a:t>
                </a:r>
                <a:r>
                  <a:rPr lang="zh-CN" altLang="en-US" dirty="0"/>
                  <a:t>，</a:t>
                </a:r>
                <a:endParaRPr lang="en-US" altLang="zh-CN" dirty="0"/>
              </a:p>
              <a:p>
                <a:r>
                  <a:rPr lang="en-US" altLang="zh-CN" dirty="0"/>
                  <a:t>	   </a:t>
                </a:r>
                <a:r>
                  <a:rPr lang="zh-CN" altLang="en-US" dirty="0"/>
                  <a:t>事件</a:t>
                </a:r>
                <a:r>
                  <a:rPr lang="en-US" altLang="zh-CN" dirty="0"/>
                  <a:t>X:={</a:t>
                </a:r>
                <a:r>
                  <a:rPr lang="zh-CN" altLang="en-US" dirty="0"/>
                  <a:t>通过决议</a:t>
                </a:r>
                <a:r>
                  <a:rPr lang="en-US" altLang="zh-CN" dirty="0"/>
                  <a:t>}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	a = ABC + ABD + BCD    b = AD + BD + CD  ;	 </a:t>
                </a:r>
              </a:p>
              <a:p>
                <a:r>
                  <a:rPr lang="zh-CN" altLang="en-US" dirty="0"/>
                  <a:t>简化：</a:t>
                </a:r>
                <a:r>
                  <a:rPr lang="en-US" altLang="zh-CN" dirty="0"/>
                  <a:t>	X = </a:t>
                </a:r>
                <a:r>
                  <a:rPr lang="en-US" altLang="zh-CN" dirty="0" err="1"/>
                  <a:t>a+b</a:t>
                </a:r>
                <a:r>
                  <a:rPr lang="en-US" altLang="zh-CN" dirty="0"/>
                  <a:t> =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AD + CD + BD +ABC </a:t>
                </a:r>
              </a:p>
              <a:p>
                <a:endParaRPr lang="en-US" altLang="zh-CN" dirty="0">
                  <a:solidFill>
                    <a:srgbClr val="FF0000"/>
                  </a:solidFill>
                </a:endParaRPr>
              </a:p>
              <a:p>
                <a:r>
                  <a:rPr lang="en-US" altLang="zh-CN" dirty="0">
                    <a:solidFill>
                      <a:schemeClr val="tx1"/>
                    </a:solidFill>
                  </a:rPr>
                  <a:t>X = </a:t>
                </a:r>
                <a14:m>
                  <m:oMath xmlns:m="http://schemas.openxmlformats.org/officeDocument/2006/math">
                    <m:acc>
                      <m:accPr>
                        <m:chr m:val="̿"/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= ……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99B1240-5A0B-4F4C-8B68-CBE8FC3D4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325" y="119450"/>
                <a:ext cx="8334375" cy="4019114"/>
              </a:xfrm>
              <a:prstGeom prst="rect">
                <a:avLst/>
              </a:prstGeom>
              <a:blipFill>
                <a:blip r:embed="rId2"/>
                <a:stretch>
                  <a:fillRect l="-658" t="-910" b="-9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9C61E25-5976-424F-8581-82E9C79D8F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305880"/>
              </p:ext>
            </p:extLst>
          </p:nvPr>
        </p:nvGraphicFramePr>
        <p:xfrm>
          <a:off x="8213725" y="3429000"/>
          <a:ext cx="3740150" cy="3309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8030">
                  <a:extLst>
                    <a:ext uri="{9D8B030D-6E8A-4147-A177-3AD203B41FA5}">
                      <a16:colId xmlns:a16="http://schemas.microsoft.com/office/drawing/2014/main" val="3582559523"/>
                    </a:ext>
                  </a:extLst>
                </a:gridCol>
                <a:gridCol w="748030">
                  <a:extLst>
                    <a:ext uri="{9D8B030D-6E8A-4147-A177-3AD203B41FA5}">
                      <a16:colId xmlns:a16="http://schemas.microsoft.com/office/drawing/2014/main" val="3626723597"/>
                    </a:ext>
                  </a:extLst>
                </a:gridCol>
                <a:gridCol w="748030">
                  <a:extLst>
                    <a:ext uri="{9D8B030D-6E8A-4147-A177-3AD203B41FA5}">
                      <a16:colId xmlns:a16="http://schemas.microsoft.com/office/drawing/2014/main" val="307375202"/>
                    </a:ext>
                  </a:extLst>
                </a:gridCol>
                <a:gridCol w="748030">
                  <a:extLst>
                    <a:ext uri="{9D8B030D-6E8A-4147-A177-3AD203B41FA5}">
                      <a16:colId xmlns:a16="http://schemas.microsoft.com/office/drawing/2014/main" val="2198379032"/>
                    </a:ext>
                  </a:extLst>
                </a:gridCol>
                <a:gridCol w="748030">
                  <a:extLst>
                    <a:ext uri="{9D8B030D-6E8A-4147-A177-3AD203B41FA5}">
                      <a16:colId xmlns:a16="http://schemas.microsoft.com/office/drawing/2014/main" val="1660089752"/>
                    </a:ext>
                  </a:extLst>
                </a:gridCol>
              </a:tblGrid>
              <a:tr h="661910">
                <a:tc>
                  <a:txBody>
                    <a:bodyPr/>
                    <a:lstStyle/>
                    <a:p>
                      <a:r>
                        <a:rPr lang="en-US" altLang="zh-CN" dirty="0"/>
                        <a:t>AB\CD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975515"/>
                  </a:ext>
                </a:extLst>
              </a:tr>
              <a:tr h="661910">
                <a:tc>
                  <a:txBody>
                    <a:bodyPr/>
                    <a:lstStyle/>
                    <a:p>
                      <a:r>
                        <a:rPr lang="en-US" altLang="zh-CN" dirty="0"/>
                        <a:t>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095476"/>
                  </a:ext>
                </a:extLst>
              </a:tr>
              <a:tr h="661910">
                <a:tc>
                  <a:txBody>
                    <a:bodyPr/>
                    <a:lstStyle/>
                    <a:p>
                      <a:r>
                        <a:rPr lang="en-US" altLang="zh-CN" dirty="0"/>
                        <a:t>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55130"/>
                  </a:ext>
                </a:extLst>
              </a:tr>
              <a:tr h="661910">
                <a:tc>
                  <a:txBody>
                    <a:bodyPr/>
                    <a:lstStyle/>
                    <a:p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3729240"/>
                  </a:ext>
                </a:extLst>
              </a:tr>
              <a:tr h="661910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391740"/>
                  </a:ext>
                </a:extLst>
              </a:tr>
            </a:tbl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BA4C2192-5365-416E-B29C-52C34E6CD7BC}"/>
              </a:ext>
            </a:extLst>
          </p:cNvPr>
          <p:cNvSpPr/>
          <p:nvPr/>
        </p:nvSpPr>
        <p:spPr>
          <a:xfrm>
            <a:off x="10506075" y="4000500"/>
            <a:ext cx="647700" cy="27380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2909062-97A6-4E22-A78F-F8867623E8B2}"/>
              </a:ext>
            </a:extLst>
          </p:cNvPr>
          <p:cNvSpPr/>
          <p:nvPr/>
        </p:nvSpPr>
        <p:spPr>
          <a:xfrm>
            <a:off x="9801225" y="5362575"/>
            <a:ext cx="1295400" cy="13759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E3A43C3-CD38-4889-B95A-10BC800514B6}"/>
              </a:ext>
            </a:extLst>
          </p:cNvPr>
          <p:cNvSpPr/>
          <p:nvPr/>
        </p:nvSpPr>
        <p:spPr>
          <a:xfrm>
            <a:off x="9744075" y="4598997"/>
            <a:ext cx="1295400" cy="13759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43CADEA-1D06-4A6D-9012-224CBF36D0E0}"/>
              </a:ext>
            </a:extLst>
          </p:cNvPr>
          <p:cNvSpPr/>
          <p:nvPr/>
        </p:nvSpPr>
        <p:spPr>
          <a:xfrm>
            <a:off x="10563225" y="5381625"/>
            <a:ext cx="1228725" cy="5933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0B6BB2C-701A-454C-9710-8D7BE0A79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77621" y="2912177"/>
            <a:ext cx="2609754" cy="47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255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685DF-7C44-4813-9B63-4DAC05978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5B9E4DB9-703E-0EA2-B993-F0E62D367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357499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考点三：竞争与冒险</a:t>
            </a:r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EAB2FBDE-AB3F-AC32-AE74-CCDB9A34ED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9994" y="1435040"/>
            <a:ext cx="7993224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SzPct val="85000"/>
              <a:buFont typeface="Wingdings" panose="05000000000000000000" pitchFamily="2" charset="2"/>
              <a:buChar char="p"/>
              <a:defRPr sz="26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800" dirty="0">
                <a:cs typeface="Arial" panose="020B0604020202020204" pitchFamily="34" charset="0"/>
              </a:rPr>
              <a:t>消去竞争冒险的方法</a:t>
            </a:r>
            <a:endParaRPr lang="en-US" altLang="zh-CN" sz="2800" dirty="0"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E871B21-871B-EF26-499B-949D6FDECF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5821" y="2186930"/>
            <a:ext cx="42844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发现并消除互补变量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6C4E7E-5F0C-ABCE-8F99-C6D4C7026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5821" y="3167390"/>
            <a:ext cx="554461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增加乘积项，避免互补项相加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7352DA51-498D-CACD-1E30-91E1654EF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5821" y="4166689"/>
            <a:ext cx="42844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输出端并联电容器</a:t>
            </a:r>
          </a:p>
        </p:txBody>
      </p:sp>
    </p:spTree>
    <p:extLst>
      <p:ext uri="{BB962C8B-B14F-4D97-AF65-F5344CB8AC3E}">
        <p14:creationId xmlns:p14="http://schemas.microsoft.com/office/powerpoint/2010/main" val="13734950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1AF91-C058-E728-2F03-DBFE74796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B9FF531C-18D2-F430-4B97-0F7E1612EE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1314765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方法一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EB9ECAB-A83D-9CEA-F743-C0199B28C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052" y="1415412"/>
            <a:ext cx="8918130" cy="518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504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C3B43-8E49-DA5D-B7EB-F42732988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8EAA25FF-4D6D-74A7-8CCC-BC1150014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93805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举例</a:t>
            </a:r>
          </a:p>
        </p:txBody>
      </p:sp>
      <p:sp>
        <p:nvSpPr>
          <p:cNvPr id="3" name="Rectangle 59">
            <a:extLst>
              <a:ext uri="{FF2B5EF4-FFF2-40B4-BE49-F238E27FC236}">
                <a16:creationId xmlns:a16="http://schemas.microsoft.com/office/drawing/2014/main" id="{5290B98F-6998-C318-6AA5-86703CBF8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7626" y="2322775"/>
            <a:ext cx="19542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i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B = C</a:t>
            </a:r>
            <a:r>
              <a:rPr lang="en-US" altLang="zh-CN" sz="28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= 0</a:t>
            </a:r>
            <a:r>
              <a:rPr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时</a:t>
            </a:r>
          </a:p>
        </p:txBody>
      </p:sp>
      <p:grpSp>
        <p:nvGrpSpPr>
          <p:cNvPr id="4" name="Group 60">
            <a:extLst>
              <a:ext uri="{FF2B5EF4-FFF2-40B4-BE49-F238E27FC236}">
                <a16:creationId xmlns:a16="http://schemas.microsoft.com/office/drawing/2014/main" id="{8304A144-F6C7-0678-9A15-9CD1F0A4F18E}"/>
              </a:ext>
            </a:extLst>
          </p:cNvPr>
          <p:cNvGrpSpPr>
            <a:grpSpLocks/>
          </p:cNvGrpSpPr>
          <p:nvPr/>
        </p:nvGrpSpPr>
        <p:grpSpPr bwMode="auto">
          <a:xfrm>
            <a:off x="2975094" y="4678091"/>
            <a:ext cx="4378325" cy="457200"/>
            <a:chOff x="154" y="3353"/>
            <a:chExt cx="2758" cy="288"/>
          </a:xfrm>
        </p:grpSpPr>
        <p:sp>
          <p:nvSpPr>
            <p:cNvPr id="5" name="Line 61">
              <a:extLst>
                <a:ext uri="{FF2B5EF4-FFF2-40B4-BE49-F238E27FC236}">
                  <a16:creationId xmlns:a16="http://schemas.microsoft.com/office/drawing/2014/main" id="{EA917C97-B672-9522-A0C3-2557468B04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3408"/>
              <a:ext cx="144" cy="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6" name="Rectangle 62">
              <a:extLst>
                <a:ext uri="{FF2B5EF4-FFF2-40B4-BE49-F238E27FC236}">
                  <a16:creationId xmlns:a16="http://schemas.microsoft.com/office/drawing/2014/main" id="{34EB26E8-4D79-39AA-63F3-AD251F57D7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" y="3353"/>
              <a:ext cx="275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为消掉</a:t>
              </a:r>
              <a:r>
                <a:rPr lang="en-US" altLang="zh-CN" sz="2400" b="1" i="1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AA</a:t>
              </a:r>
              <a:r>
                <a:rPr lang="zh-CN" altLang="en-US" sz="2400" b="1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，变换逻辑函数式为 </a:t>
              </a:r>
            </a:p>
          </p:txBody>
        </p:sp>
      </p:grpSp>
      <p:grpSp>
        <p:nvGrpSpPr>
          <p:cNvPr id="7" name="Group 63">
            <a:extLst>
              <a:ext uri="{FF2B5EF4-FFF2-40B4-BE49-F238E27FC236}">
                <a16:creationId xmlns:a16="http://schemas.microsoft.com/office/drawing/2014/main" id="{979DCDA8-1AE8-10AE-6EE2-B76D1D8BB56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02478" y="1586150"/>
            <a:ext cx="4419600" cy="565150"/>
            <a:chOff x="2699" y="572"/>
            <a:chExt cx="1968" cy="243"/>
          </a:xfrm>
        </p:grpSpPr>
        <p:sp>
          <p:nvSpPr>
            <p:cNvPr id="8" name="AutoShape 64">
              <a:extLst>
                <a:ext uri="{FF2B5EF4-FFF2-40B4-BE49-F238E27FC236}">
                  <a16:creationId xmlns:a16="http://schemas.microsoft.com/office/drawing/2014/main" id="{00C8A2BF-10A2-DD8C-729E-A0260749FA5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699" y="572"/>
              <a:ext cx="1968" cy="243"/>
            </a:xfrm>
            <a:prstGeom prst="rect">
              <a:avLst/>
            </a:prstGeom>
            <a:solidFill>
              <a:srgbClr val="CC0000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9" name="Line 65">
              <a:extLst>
                <a:ext uri="{FF2B5EF4-FFF2-40B4-BE49-F238E27FC236}">
                  <a16:creationId xmlns:a16="http://schemas.microsoft.com/office/drawing/2014/main" id="{4EE531AC-4A69-AA02-CED1-C5750A8D7F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95" y="609"/>
              <a:ext cx="157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10" name="Rectangle 66">
              <a:extLst>
                <a:ext uri="{FF2B5EF4-FFF2-40B4-BE49-F238E27FC236}">
                  <a16:creationId xmlns:a16="http://schemas.microsoft.com/office/drawing/2014/main" id="{359D3BB2-6057-FCD5-1D9E-B91A6EB4BF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4" y="604"/>
              <a:ext cx="45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)</a:t>
              </a:r>
              <a:endPara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ahoma" panose="020B0604030504040204" pitchFamily="34" charset="0"/>
              </a:endParaRPr>
            </a:p>
          </p:txBody>
        </p:sp>
        <p:sp>
          <p:nvSpPr>
            <p:cNvPr id="11" name="Rectangle 67">
              <a:extLst>
                <a:ext uri="{FF2B5EF4-FFF2-40B4-BE49-F238E27FC236}">
                  <a16:creationId xmlns:a16="http://schemas.microsoft.com/office/drawing/2014/main" id="{BF9FFE4B-72A5-2434-20FB-47BFB4E60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8" y="604"/>
              <a:ext cx="91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)(</a:t>
              </a:r>
              <a:endPara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ahoma" panose="020B0604030504040204" pitchFamily="34" charset="0"/>
              </a:endParaRPr>
            </a:p>
          </p:txBody>
        </p:sp>
        <p:sp>
          <p:nvSpPr>
            <p:cNvPr id="12" name="Rectangle 68">
              <a:extLst>
                <a:ext uri="{FF2B5EF4-FFF2-40B4-BE49-F238E27FC236}">
                  <a16:creationId xmlns:a16="http://schemas.microsoft.com/office/drawing/2014/main" id="{B9293602-1696-3960-36C5-59322572E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8" y="604"/>
              <a:ext cx="45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(</a:t>
              </a:r>
              <a:endPara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ahoma" panose="020B0604030504040204" pitchFamily="34" charset="0"/>
              </a:endParaRPr>
            </a:p>
          </p:txBody>
        </p:sp>
        <p:sp>
          <p:nvSpPr>
            <p:cNvPr id="13" name="Rectangle 69">
              <a:extLst>
                <a:ext uri="{FF2B5EF4-FFF2-40B4-BE49-F238E27FC236}">
                  <a16:creationId xmlns:a16="http://schemas.microsoft.com/office/drawing/2014/main" id="{1A202CC5-A9A6-BC1B-5EC2-93D739F96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1" y="604"/>
              <a:ext cx="90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C</a:t>
              </a:r>
              <a:endPara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ahoma" panose="020B0604030504040204" pitchFamily="34" charset="0"/>
              </a:endParaRPr>
            </a:p>
          </p:txBody>
        </p:sp>
        <p:sp>
          <p:nvSpPr>
            <p:cNvPr id="14" name="Rectangle 70">
              <a:extLst>
                <a:ext uri="{FF2B5EF4-FFF2-40B4-BE49-F238E27FC236}">
                  <a16:creationId xmlns:a16="http://schemas.microsoft.com/office/drawing/2014/main" id="{6EE7BB1A-0686-D197-7941-A5A2667818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1" y="604"/>
              <a:ext cx="91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A</a:t>
              </a:r>
              <a:endPara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ahoma" panose="020B0604030504040204" pitchFamily="34" charset="0"/>
              </a:endParaRPr>
            </a:p>
          </p:txBody>
        </p:sp>
        <p:sp>
          <p:nvSpPr>
            <p:cNvPr id="15" name="Rectangle 71">
              <a:extLst>
                <a:ext uri="{FF2B5EF4-FFF2-40B4-BE49-F238E27FC236}">
                  <a16:creationId xmlns:a16="http://schemas.microsoft.com/office/drawing/2014/main" id="{F7E3DB5C-7E68-8277-0620-C4A2DDB148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0" y="604"/>
              <a:ext cx="90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B</a:t>
              </a:r>
              <a:endPara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ahoma" panose="020B0604030504040204" pitchFamily="34" charset="0"/>
              </a:endParaRPr>
            </a:p>
          </p:txBody>
        </p:sp>
        <p:sp>
          <p:nvSpPr>
            <p:cNvPr id="16" name="Rectangle 72">
              <a:extLst>
                <a:ext uri="{FF2B5EF4-FFF2-40B4-BE49-F238E27FC236}">
                  <a16:creationId xmlns:a16="http://schemas.microsoft.com/office/drawing/2014/main" id="{8F27E8C3-4B8C-531A-1D65-6DEA89C9E2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604"/>
              <a:ext cx="90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A</a:t>
              </a:r>
              <a:endPara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ahoma" panose="020B0604030504040204" pitchFamily="34" charset="0"/>
              </a:endParaRPr>
            </a:p>
          </p:txBody>
        </p:sp>
        <p:sp>
          <p:nvSpPr>
            <p:cNvPr id="17" name="Rectangle 73">
              <a:extLst>
                <a:ext uri="{FF2B5EF4-FFF2-40B4-BE49-F238E27FC236}">
                  <a16:creationId xmlns:a16="http://schemas.microsoft.com/office/drawing/2014/main" id="{73DE6A8A-9B3F-CFCB-3DCF-48D053CB4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8" y="604"/>
              <a:ext cx="83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 dirty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L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ahoma" panose="020B0604030504040204" pitchFamily="34" charset="0"/>
              </a:endParaRPr>
            </a:p>
          </p:txBody>
        </p:sp>
        <p:sp>
          <p:nvSpPr>
            <p:cNvPr id="18" name="Rectangle 74">
              <a:extLst>
                <a:ext uri="{FF2B5EF4-FFF2-40B4-BE49-F238E27FC236}">
                  <a16:creationId xmlns:a16="http://schemas.microsoft.com/office/drawing/2014/main" id="{A842B4AD-ABED-0F39-7CF3-E8ABB053FE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9" y="585"/>
              <a:ext cx="74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Symbol" panose="05050102010706020507" pitchFamily="18" charset="2"/>
                </a:rPr>
                <a:t>+</a:t>
              </a:r>
              <a:endPara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ahoma" panose="020B0604030504040204" pitchFamily="34" charset="0"/>
              </a:endParaRPr>
            </a:p>
          </p:txBody>
        </p:sp>
        <p:sp>
          <p:nvSpPr>
            <p:cNvPr id="19" name="Rectangle 75">
              <a:extLst>
                <a:ext uri="{FF2B5EF4-FFF2-40B4-BE49-F238E27FC236}">
                  <a16:creationId xmlns:a16="http://schemas.microsoft.com/office/drawing/2014/main" id="{E45289C2-90CA-6CAC-2E2B-9A7D3C6705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4" y="585"/>
              <a:ext cx="74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Symbol" panose="05050102010706020507" pitchFamily="18" charset="2"/>
                </a:rPr>
                <a:t>+</a:t>
              </a:r>
              <a:endPara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ahoma" panose="020B0604030504040204" pitchFamily="34" charset="0"/>
              </a:endParaRPr>
            </a:p>
          </p:txBody>
        </p:sp>
        <p:sp>
          <p:nvSpPr>
            <p:cNvPr id="20" name="Rectangle 76">
              <a:extLst>
                <a:ext uri="{FF2B5EF4-FFF2-40B4-BE49-F238E27FC236}">
                  <a16:creationId xmlns:a16="http://schemas.microsoft.com/office/drawing/2014/main" id="{FC9C7BF3-ADFD-D3DF-A7BC-ECDF63E28F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5" y="585"/>
              <a:ext cx="74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Symbol" panose="05050102010706020507" pitchFamily="18" charset="2"/>
                </a:rPr>
                <a:t>=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ahoma" panose="020B0604030504040204" pitchFamily="34" charset="0"/>
              </a:endParaRPr>
            </a:p>
          </p:txBody>
        </p:sp>
      </p:grpSp>
      <p:grpSp>
        <p:nvGrpSpPr>
          <p:cNvPr id="21" name="Group 77">
            <a:extLst>
              <a:ext uri="{FF2B5EF4-FFF2-40B4-BE49-F238E27FC236}">
                <a16:creationId xmlns:a16="http://schemas.microsoft.com/office/drawing/2014/main" id="{0D2A0523-441F-8DCA-0F77-4C15A76BB541}"/>
              </a:ext>
            </a:extLst>
          </p:cNvPr>
          <p:cNvGrpSpPr>
            <a:grpSpLocks/>
          </p:cNvGrpSpPr>
          <p:nvPr/>
        </p:nvGrpSpPr>
        <p:grpSpPr bwMode="auto">
          <a:xfrm>
            <a:off x="3445614" y="3093915"/>
            <a:ext cx="2968626" cy="1223965"/>
            <a:chOff x="3189" y="2341"/>
            <a:chExt cx="1870" cy="771"/>
          </a:xfrm>
        </p:grpSpPr>
        <p:sp>
          <p:nvSpPr>
            <p:cNvPr id="22" name="Rectangle 78">
              <a:extLst>
                <a:ext uri="{FF2B5EF4-FFF2-40B4-BE49-F238E27FC236}">
                  <a16:creationId xmlns:a16="http://schemas.microsoft.com/office/drawing/2014/main" id="{2142F84F-5BE9-0682-B8FE-37A453C1C8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9" y="2821"/>
              <a:ext cx="187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可能出现竞争冒险。</a:t>
              </a:r>
            </a:p>
          </p:txBody>
        </p:sp>
        <p:grpSp>
          <p:nvGrpSpPr>
            <p:cNvPr id="23" name="Group 79">
              <a:extLst>
                <a:ext uri="{FF2B5EF4-FFF2-40B4-BE49-F238E27FC236}">
                  <a16:creationId xmlns:a16="http://schemas.microsoft.com/office/drawing/2014/main" id="{01A18CD2-9603-D906-BB32-42AE35F1C6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243" y="2341"/>
              <a:ext cx="864" cy="293"/>
              <a:chOff x="2037" y="3037"/>
              <a:chExt cx="864" cy="293"/>
            </a:xfrm>
          </p:grpSpPr>
          <p:sp>
            <p:nvSpPr>
              <p:cNvPr id="24" name="AutoShape 80">
                <a:extLst>
                  <a:ext uri="{FF2B5EF4-FFF2-40B4-BE49-F238E27FC236}">
                    <a16:creationId xmlns:a16="http://schemas.microsoft.com/office/drawing/2014/main" id="{3153B5EC-F363-0677-CF40-DED5038BBB52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2037" y="3037"/>
                <a:ext cx="864" cy="263"/>
              </a:xfrm>
              <a:prstGeom prst="rect">
                <a:avLst/>
              </a:prstGeom>
              <a:solidFill>
                <a:srgbClr val="CC0000">
                  <a:alpha val="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</a:endParaRPr>
              </a:p>
            </p:txBody>
          </p:sp>
          <p:sp>
            <p:nvSpPr>
              <p:cNvPr id="25" name="Line 81">
                <a:extLst>
                  <a:ext uri="{FF2B5EF4-FFF2-40B4-BE49-F238E27FC236}">
                    <a16:creationId xmlns:a16="http://schemas.microsoft.com/office/drawing/2014/main" id="{1E8C6F8A-BDC4-04B5-70D9-49C66A8832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87" y="3085"/>
                <a:ext cx="159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</a:endParaRPr>
              </a:p>
            </p:txBody>
          </p:sp>
          <p:sp>
            <p:nvSpPr>
              <p:cNvPr id="26" name="Rectangle 82">
                <a:extLst>
                  <a:ext uri="{FF2B5EF4-FFF2-40B4-BE49-F238E27FC236}">
                    <a16:creationId xmlns:a16="http://schemas.microsoft.com/office/drawing/2014/main" id="{C57AC5E8-8D4A-119E-4BC5-DAE7C15F38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4" y="3078"/>
                <a:ext cx="13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0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6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A</a:t>
                </a:r>
                <a:endPara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Tahoma" panose="020B0604030504040204" pitchFamily="34" charset="0"/>
                </a:endParaRPr>
              </a:p>
            </p:txBody>
          </p:sp>
          <p:sp>
            <p:nvSpPr>
              <p:cNvPr id="27" name="Rectangle 83">
                <a:extLst>
                  <a:ext uri="{FF2B5EF4-FFF2-40B4-BE49-F238E27FC236}">
                    <a16:creationId xmlns:a16="http://schemas.microsoft.com/office/drawing/2014/main" id="{393224DC-E554-B15E-CCE2-525D196C80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5" y="3078"/>
                <a:ext cx="13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0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600" b="1" i="1" u="none" strike="noStrike" kern="0" cap="none" spc="0" normalizeH="0" baseline="0" noProof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A</a:t>
                </a:r>
                <a:endPara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Tahoma" panose="020B0604030504040204" pitchFamily="34" charset="0"/>
                </a:endParaRPr>
              </a:p>
            </p:txBody>
          </p:sp>
          <p:sp>
            <p:nvSpPr>
              <p:cNvPr id="28" name="Rectangle 84">
                <a:extLst>
                  <a:ext uri="{FF2B5EF4-FFF2-40B4-BE49-F238E27FC236}">
                    <a16:creationId xmlns:a16="http://schemas.microsoft.com/office/drawing/2014/main" id="{3CBE3A5F-612D-45FE-1A6A-D173DEB993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6" y="3078"/>
                <a:ext cx="128" cy="252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6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L</a:t>
                </a:r>
                <a:endPara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Tahoma" panose="020B0604030504040204" pitchFamily="34" charset="0"/>
                </a:endParaRPr>
              </a:p>
            </p:txBody>
          </p:sp>
          <p:sp>
            <p:nvSpPr>
              <p:cNvPr id="29" name="Rectangle 85">
                <a:extLst>
                  <a:ext uri="{FF2B5EF4-FFF2-40B4-BE49-F238E27FC236}">
                    <a16:creationId xmlns:a16="http://schemas.microsoft.com/office/drawing/2014/main" id="{8D176CBE-5E41-4786-E5E4-CFF750D1C1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6" y="3054"/>
                <a:ext cx="11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0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600" b="1" i="0" u="none" strike="noStrike" kern="0" cap="none" spc="0" normalizeH="0" baseline="0" noProof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Symbol" panose="05050102010706020507" pitchFamily="18" charset="2"/>
                  </a:rPr>
                  <a:t>=</a:t>
                </a:r>
                <a:endPara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Tahoma" panose="020B0604030504040204" pitchFamily="34" charset="0"/>
                </a:endParaRPr>
              </a:p>
            </p:txBody>
          </p:sp>
        </p:grpSp>
      </p:grpSp>
      <p:grpSp>
        <p:nvGrpSpPr>
          <p:cNvPr id="30" name="Group 86">
            <a:extLst>
              <a:ext uri="{FF2B5EF4-FFF2-40B4-BE49-F238E27FC236}">
                <a16:creationId xmlns:a16="http://schemas.microsoft.com/office/drawing/2014/main" id="{4B2B5579-B1DB-7E76-4334-4B9FA35441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021256" y="5146143"/>
            <a:ext cx="4175125" cy="700087"/>
            <a:chOff x="2064" y="3689"/>
            <a:chExt cx="1680" cy="247"/>
          </a:xfrm>
        </p:grpSpPr>
        <p:sp>
          <p:nvSpPr>
            <p:cNvPr id="31" name="AutoShape 87">
              <a:extLst>
                <a:ext uri="{FF2B5EF4-FFF2-40B4-BE49-F238E27FC236}">
                  <a16:creationId xmlns:a16="http://schemas.microsoft.com/office/drawing/2014/main" id="{782F0388-0E56-43F5-ECFF-EB9F3A73EB4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064" y="3689"/>
              <a:ext cx="1680" cy="247"/>
            </a:xfrm>
            <a:prstGeom prst="rect">
              <a:avLst/>
            </a:prstGeom>
            <a:solidFill>
              <a:srgbClr val="CC0000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32" name="Line 88">
              <a:extLst>
                <a:ext uri="{FF2B5EF4-FFF2-40B4-BE49-F238E27FC236}">
                  <a16:creationId xmlns:a16="http://schemas.microsoft.com/office/drawing/2014/main" id="{FF635EAD-5DA3-8A84-9260-FCD6456561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5" y="3742"/>
              <a:ext cx="13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33" name="Rectangle 89">
              <a:extLst>
                <a:ext uri="{FF2B5EF4-FFF2-40B4-BE49-F238E27FC236}">
                  <a16:creationId xmlns:a16="http://schemas.microsoft.com/office/drawing/2014/main" id="{C774DB32-2C8E-5C18-8810-E20917298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" y="3737"/>
              <a:ext cx="190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0" cap="none" spc="0" normalizeH="0" baseline="0" noProof="0" dirty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BC</a:t>
              </a:r>
              <a:endPara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ahoma" panose="020B0604030504040204" pitchFamily="34" charset="0"/>
              </a:endParaRPr>
            </a:p>
          </p:txBody>
        </p:sp>
        <p:sp>
          <p:nvSpPr>
            <p:cNvPr id="34" name="Rectangle 90">
              <a:extLst>
                <a:ext uri="{FF2B5EF4-FFF2-40B4-BE49-F238E27FC236}">
                  <a16:creationId xmlns:a16="http://schemas.microsoft.com/office/drawing/2014/main" id="{61B45583-4C94-7C67-295F-A6057BA3A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2" y="3737"/>
              <a:ext cx="95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B</a:t>
              </a:r>
              <a:endPara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ahoma" panose="020B0604030504040204" pitchFamily="34" charset="0"/>
              </a:endParaRPr>
            </a:p>
          </p:txBody>
        </p:sp>
        <p:sp>
          <p:nvSpPr>
            <p:cNvPr id="35" name="Rectangle 91">
              <a:extLst>
                <a:ext uri="{FF2B5EF4-FFF2-40B4-BE49-F238E27FC236}">
                  <a16:creationId xmlns:a16="http://schemas.microsoft.com/office/drawing/2014/main" id="{BD121719-7720-FB92-DC3D-CC971053E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8" y="3737"/>
              <a:ext cx="95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0" cap="none" spc="0" normalizeH="0" baseline="0" noProof="0" dirty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A</a:t>
              </a:r>
              <a:endPara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ahoma" panose="020B0604030504040204" pitchFamily="34" charset="0"/>
              </a:endParaRPr>
            </a:p>
          </p:txBody>
        </p:sp>
        <p:sp>
          <p:nvSpPr>
            <p:cNvPr id="36" name="Rectangle 92">
              <a:extLst>
                <a:ext uri="{FF2B5EF4-FFF2-40B4-BE49-F238E27FC236}">
                  <a16:creationId xmlns:a16="http://schemas.microsoft.com/office/drawing/2014/main" id="{4A820D9F-1794-FB54-0D91-3235FE272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2" y="3737"/>
              <a:ext cx="190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AC</a:t>
              </a:r>
              <a:endPara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ahoma" panose="020B0604030504040204" pitchFamily="34" charset="0"/>
              </a:endParaRPr>
            </a:p>
          </p:txBody>
        </p:sp>
        <p:sp>
          <p:nvSpPr>
            <p:cNvPr id="37" name="Rectangle 93">
              <a:extLst>
                <a:ext uri="{FF2B5EF4-FFF2-40B4-BE49-F238E27FC236}">
                  <a16:creationId xmlns:a16="http://schemas.microsoft.com/office/drawing/2014/main" id="{64244EB3-A2A9-48E3-2C30-E7BD61368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7" y="3737"/>
              <a:ext cx="88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0" cap="none" spc="0" normalizeH="0" baseline="0" noProof="0" dirty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L</a:t>
              </a:r>
              <a:endPara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ahoma" panose="020B0604030504040204" pitchFamily="34" charset="0"/>
              </a:endParaRPr>
            </a:p>
          </p:txBody>
        </p:sp>
        <p:sp>
          <p:nvSpPr>
            <p:cNvPr id="38" name="Rectangle 94">
              <a:extLst>
                <a:ext uri="{FF2B5EF4-FFF2-40B4-BE49-F238E27FC236}">
                  <a16:creationId xmlns:a16="http://schemas.microsoft.com/office/drawing/2014/main" id="{DE9ACD00-AF4E-B6E1-E4C0-6CC0A90FF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3717"/>
              <a:ext cx="97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Symbol" panose="05050102010706020507" pitchFamily="18" charset="2"/>
                </a:rPr>
                <a:t>+</a:t>
              </a:r>
              <a:endPara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ahoma" panose="020B0604030504040204" pitchFamily="34" charset="0"/>
              </a:endParaRPr>
            </a:p>
          </p:txBody>
        </p:sp>
        <p:sp>
          <p:nvSpPr>
            <p:cNvPr id="39" name="Rectangle 95">
              <a:extLst>
                <a:ext uri="{FF2B5EF4-FFF2-40B4-BE49-F238E27FC236}">
                  <a16:creationId xmlns:a16="http://schemas.microsoft.com/office/drawing/2014/main" id="{2ACA6575-E8DB-1226-9114-C3AE76133C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0" y="3717"/>
              <a:ext cx="78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Symbol" panose="05050102010706020507" pitchFamily="18" charset="2"/>
                </a:rPr>
                <a:t>+</a:t>
              </a:r>
              <a:endPara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ahoma" panose="020B0604030504040204" pitchFamily="34" charset="0"/>
              </a:endParaRPr>
            </a:p>
          </p:txBody>
        </p:sp>
        <p:sp>
          <p:nvSpPr>
            <p:cNvPr id="40" name="Rectangle 96">
              <a:extLst>
                <a:ext uri="{FF2B5EF4-FFF2-40B4-BE49-F238E27FC236}">
                  <a16:creationId xmlns:a16="http://schemas.microsoft.com/office/drawing/2014/main" id="{EB4EBEA2-1ECA-6F8A-5D00-477159F525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2" y="3717"/>
              <a:ext cx="79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Symbol" panose="05050102010706020507" pitchFamily="18" charset="2"/>
                </a:rPr>
                <a:t>=</a:t>
              </a:r>
              <a:endPara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99029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utoUpdateAnimBg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C46BA-0299-5354-1CBF-75E412F14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05DC0F08-C83F-64E8-DE38-E69AE6E5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4705116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方法二（观察是否有相切）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B81989-966F-FD84-713E-10E42BFEA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607" y="1493340"/>
            <a:ext cx="8017468" cy="456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766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BD6FF-9973-8704-3A7C-2E0AC4598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2017F6DC-D371-E488-681D-EB33973A9F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93805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举例</a:t>
            </a:r>
          </a:p>
        </p:txBody>
      </p:sp>
      <p:grpSp>
        <p:nvGrpSpPr>
          <p:cNvPr id="3" name="Group 10">
            <a:extLst>
              <a:ext uri="{FF2B5EF4-FFF2-40B4-BE49-F238E27FC236}">
                <a16:creationId xmlns:a16="http://schemas.microsoft.com/office/drawing/2014/main" id="{DA7BFDD3-8FD5-FDC9-85E2-C1337E603F1F}"/>
              </a:ext>
            </a:extLst>
          </p:cNvPr>
          <p:cNvGrpSpPr>
            <a:grpSpLocks/>
          </p:cNvGrpSpPr>
          <p:nvPr/>
        </p:nvGrpSpPr>
        <p:grpSpPr bwMode="auto">
          <a:xfrm>
            <a:off x="2975282" y="2028207"/>
            <a:ext cx="2233613" cy="491896"/>
            <a:chOff x="531" y="1136"/>
            <a:chExt cx="1609" cy="434"/>
          </a:xfrm>
        </p:grpSpPr>
        <p:sp>
          <p:nvSpPr>
            <p:cNvPr id="4" name="Line 11">
              <a:extLst>
                <a:ext uri="{FF2B5EF4-FFF2-40B4-BE49-F238E27FC236}">
                  <a16:creationId xmlns:a16="http://schemas.microsoft.com/office/drawing/2014/main" id="{8A17B26F-2A9E-69F0-BB86-42FC62FC0A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7" y="1171"/>
              <a:ext cx="203" cy="1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5" name="Rectangle 12">
              <a:extLst>
                <a:ext uri="{FF2B5EF4-FFF2-40B4-BE49-F238E27FC236}">
                  <a16:creationId xmlns:a16="http://schemas.microsoft.com/office/drawing/2014/main" id="{10641F2F-1EDF-F333-B413-885561946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2" y="1163"/>
              <a:ext cx="185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000" b="1" i="1" dirty="0">
                  <a:solidFill>
                    <a:srgbClr val="000066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b="1" dirty="0">
                <a:solidFill>
                  <a:srgbClr val="000066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6" name="Rectangle 13">
              <a:extLst>
                <a:ext uri="{FF2B5EF4-FFF2-40B4-BE49-F238E27FC236}">
                  <a16:creationId xmlns:a16="http://schemas.microsoft.com/office/drawing/2014/main" id="{78DFBB7D-DD6B-C6B2-D1DF-592CC16D5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7" y="1163"/>
              <a:ext cx="185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000" b="1" i="1" dirty="0">
                  <a:solidFill>
                    <a:srgbClr val="000066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b="1" dirty="0">
                <a:solidFill>
                  <a:srgbClr val="000066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7" name="Rectangle 14">
              <a:extLst>
                <a:ext uri="{FF2B5EF4-FFF2-40B4-BE49-F238E27FC236}">
                  <a16:creationId xmlns:a16="http://schemas.microsoft.com/office/drawing/2014/main" id="{0DD2628B-B996-B75C-1F79-F58AC8FBB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2" y="1163"/>
              <a:ext cx="370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000" b="1" i="1" dirty="0">
                  <a:solidFill>
                    <a:srgbClr val="000066"/>
                  </a:solidFill>
                  <a:latin typeface="Times New Roman" panose="02020603050405020304" pitchFamily="18" charset="0"/>
                </a:rPr>
                <a:t>AC</a:t>
              </a:r>
              <a:endParaRPr lang="en-US" altLang="zh-CN" b="1" dirty="0">
                <a:solidFill>
                  <a:srgbClr val="000066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8" name="Rectangle 15">
              <a:extLst>
                <a:ext uri="{FF2B5EF4-FFF2-40B4-BE49-F238E27FC236}">
                  <a16:creationId xmlns:a16="http://schemas.microsoft.com/office/drawing/2014/main" id="{753B49AB-A4D6-A75D-9689-4EEEEBC4E0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" y="1163"/>
              <a:ext cx="170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000" b="1" i="1">
                  <a:solidFill>
                    <a:srgbClr val="000066"/>
                  </a:solidFill>
                  <a:latin typeface="Times New Roman" panose="02020603050405020304" pitchFamily="18" charset="0"/>
                </a:rPr>
                <a:t>L</a:t>
              </a:r>
              <a:endParaRPr lang="en-US" altLang="zh-CN" b="1">
                <a:solidFill>
                  <a:srgbClr val="000066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9" name="Rectangle 16">
              <a:extLst>
                <a:ext uri="{FF2B5EF4-FFF2-40B4-BE49-F238E27FC236}">
                  <a16:creationId xmlns:a16="http://schemas.microsoft.com/office/drawing/2014/main" id="{8BB6A663-2AA7-4B3A-5146-8CC4EDA91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6" y="1136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000" b="1">
                  <a:solidFill>
                    <a:srgbClr val="000066"/>
                  </a:solidFill>
                  <a:latin typeface="Symbol" panose="05050102010706020507" pitchFamily="18" charset="2"/>
                </a:rPr>
                <a:t>+</a:t>
              </a:r>
              <a:endParaRPr lang="en-US" altLang="zh-CN" b="1">
                <a:solidFill>
                  <a:srgbClr val="000066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0" name="Rectangle 17">
              <a:extLst>
                <a:ext uri="{FF2B5EF4-FFF2-40B4-BE49-F238E27FC236}">
                  <a16:creationId xmlns:a16="http://schemas.microsoft.com/office/drawing/2014/main" id="{63DD0F59-1104-F11C-F949-915F37F07B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" y="1136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000" b="1" dirty="0">
                  <a:solidFill>
                    <a:srgbClr val="000066"/>
                  </a:solidFill>
                  <a:latin typeface="Symbol" panose="05050102010706020507" pitchFamily="18" charset="2"/>
                </a:rPr>
                <a:t>=</a:t>
              </a:r>
              <a:endParaRPr lang="en-US" altLang="zh-CN" b="1" dirty="0">
                <a:solidFill>
                  <a:srgbClr val="000066"/>
                </a:solidFill>
                <a:latin typeface="Tahoma" panose="020B0604030504040204" pitchFamily="34" charset="0"/>
              </a:endParaRPr>
            </a:p>
          </p:txBody>
        </p:sp>
      </p:grpSp>
      <p:grpSp>
        <p:nvGrpSpPr>
          <p:cNvPr id="11" name="Group 50">
            <a:extLst>
              <a:ext uri="{FF2B5EF4-FFF2-40B4-BE49-F238E27FC236}">
                <a16:creationId xmlns:a16="http://schemas.microsoft.com/office/drawing/2014/main" id="{D1F2234B-4DBB-FCDC-3ECD-EF943E78C086}"/>
              </a:ext>
            </a:extLst>
          </p:cNvPr>
          <p:cNvGrpSpPr>
            <a:grpSpLocks/>
          </p:cNvGrpSpPr>
          <p:nvPr/>
        </p:nvGrpSpPr>
        <p:grpSpPr bwMode="auto">
          <a:xfrm>
            <a:off x="2733998" y="3232643"/>
            <a:ext cx="3654425" cy="2271713"/>
            <a:chOff x="513" y="2859"/>
            <a:chExt cx="2302" cy="1431"/>
          </a:xfrm>
        </p:grpSpPr>
        <p:sp>
          <p:nvSpPr>
            <p:cNvPr id="12" name="Rectangle 51">
              <a:extLst>
                <a:ext uri="{FF2B5EF4-FFF2-40B4-BE49-F238E27FC236}">
                  <a16:creationId xmlns:a16="http://schemas.microsoft.com/office/drawing/2014/main" id="{5B70FF7C-DBFE-D104-434B-3B8AA019A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" y="2859"/>
              <a:ext cx="50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5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13" name="Rectangle 52">
              <a:extLst>
                <a:ext uri="{FF2B5EF4-FFF2-40B4-BE49-F238E27FC236}">
                  <a16:creationId xmlns:a16="http://schemas.microsoft.com/office/drawing/2014/main" id="{BD432565-0099-5F67-BD58-EE29AA5334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" y="3241"/>
              <a:ext cx="278" cy="67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Rectangle 53">
              <a:extLst>
                <a:ext uri="{FF2B5EF4-FFF2-40B4-BE49-F238E27FC236}">
                  <a16:creationId xmlns:a16="http://schemas.microsoft.com/office/drawing/2014/main" id="{00D1F1E0-A7AE-CE7B-EAE8-F34C413C68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" y="3364"/>
              <a:ext cx="88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15" name="Rectangle 54">
              <a:extLst>
                <a:ext uri="{FF2B5EF4-FFF2-40B4-BE49-F238E27FC236}">
                  <a16:creationId xmlns:a16="http://schemas.microsoft.com/office/drawing/2014/main" id="{69EE28AE-253A-3D63-907C-C35D68B74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" y="3364"/>
              <a:ext cx="44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16" name="Rectangle 55">
              <a:extLst>
                <a:ext uri="{FF2B5EF4-FFF2-40B4-BE49-F238E27FC236}">
                  <a16:creationId xmlns:a16="http://schemas.microsoft.com/office/drawing/2014/main" id="{A9BC408B-73D4-7192-BBD3-03D98FF250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" y="3660"/>
              <a:ext cx="88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17" name="Rectangle 56">
              <a:extLst>
                <a:ext uri="{FF2B5EF4-FFF2-40B4-BE49-F238E27FC236}">
                  <a16:creationId xmlns:a16="http://schemas.microsoft.com/office/drawing/2014/main" id="{BB6C97BC-D99B-EA4E-A298-5B196E1BC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" y="3660"/>
              <a:ext cx="44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18" name="Rectangle 57">
              <a:extLst>
                <a:ext uri="{FF2B5EF4-FFF2-40B4-BE49-F238E27FC236}">
                  <a16:creationId xmlns:a16="http://schemas.microsoft.com/office/drawing/2014/main" id="{2C31B375-C3EF-67A3-04A2-6577E0170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" y="3956"/>
              <a:ext cx="44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19" name="Rectangle 58">
              <a:extLst>
                <a:ext uri="{FF2B5EF4-FFF2-40B4-BE49-F238E27FC236}">
                  <a16:creationId xmlns:a16="http://schemas.microsoft.com/office/drawing/2014/main" id="{3016F5B5-1A90-B6F6-F28D-2A40C7A907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" y="2995"/>
              <a:ext cx="279" cy="3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Rectangle 59">
              <a:extLst>
                <a:ext uri="{FF2B5EF4-FFF2-40B4-BE49-F238E27FC236}">
                  <a16:creationId xmlns:a16="http://schemas.microsoft.com/office/drawing/2014/main" id="{2130693D-478B-90C2-9C5C-EBEFFE2CE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" y="3114"/>
              <a:ext cx="108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 b="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21" name="Rectangle 60">
              <a:extLst>
                <a:ext uri="{FF2B5EF4-FFF2-40B4-BE49-F238E27FC236}">
                  <a16:creationId xmlns:a16="http://schemas.microsoft.com/office/drawing/2014/main" id="{AAB911C1-DDFE-BEF9-13FC-C4388288E7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" y="3118"/>
              <a:ext cx="44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22" name="Rectangle 61">
              <a:extLst>
                <a:ext uri="{FF2B5EF4-FFF2-40B4-BE49-F238E27FC236}">
                  <a16:creationId xmlns:a16="http://schemas.microsoft.com/office/drawing/2014/main" id="{A8465AE6-5FDF-A5EC-0F34-5E9D064A6C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7" y="3328"/>
              <a:ext cx="88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23" name="Rectangle 62">
              <a:extLst>
                <a:ext uri="{FF2B5EF4-FFF2-40B4-BE49-F238E27FC236}">
                  <a16:creationId xmlns:a16="http://schemas.microsoft.com/office/drawing/2014/main" id="{EEF67F5F-9AA4-DC4A-A6E4-55A3CF6B1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3" y="3328"/>
              <a:ext cx="44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24" name="Rectangle 63">
              <a:extLst>
                <a:ext uri="{FF2B5EF4-FFF2-40B4-BE49-F238E27FC236}">
                  <a16:creationId xmlns:a16="http://schemas.microsoft.com/office/drawing/2014/main" id="{127F56E0-E917-BD3D-BF00-7BD9A3759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1" y="3328"/>
              <a:ext cx="88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934F1DDD-C2C9-7AC3-7B05-39EE96B6CA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7" y="3328"/>
              <a:ext cx="44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26" name="Rectangle 65">
              <a:extLst>
                <a:ext uri="{FF2B5EF4-FFF2-40B4-BE49-F238E27FC236}">
                  <a16:creationId xmlns:a16="http://schemas.microsoft.com/office/drawing/2014/main" id="{C2772C04-1804-3F4E-E6EE-983B1DBD32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9" y="3328"/>
              <a:ext cx="88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9B79F945-1954-C6C7-B5F9-F8BB4C79A0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" y="3328"/>
              <a:ext cx="44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28" name="Rectangle 67">
              <a:extLst>
                <a:ext uri="{FF2B5EF4-FFF2-40B4-BE49-F238E27FC236}">
                  <a16:creationId xmlns:a16="http://schemas.microsoft.com/office/drawing/2014/main" id="{5DC0B705-6855-825C-F187-3F2B219415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8" y="3328"/>
              <a:ext cx="88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29" name="Rectangle 68">
              <a:extLst>
                <a:ext uri="{FF2B5EF4-FFF2-40B4-BE49-F238E27FC236}">
                  <a16:creationId xmlns:a16="http://schemas.microsoft.com/office/drawing/2014/main" id="{3606107E-747A-5BEB-E2B5-FA9291C887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4" y="3328"/>
              <a:ext cx="44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30" name="Rectangle 69">
              <a:extLst>
                <a:ext uri="{FF2B5EF4-FFF2-40B4-BE49-F238E27FC236}">
                  <a16:creationId xmlns:a16="http://schemas.microsoft.com/office/drawing/2014/main" id="{12B2F151-99CF-EED9-5B7F-A4C077D33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7" y="3246"/>
              <a:ext cx="28" cy="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Line 70">
              <a:extLst>
                <a:ext uri="{FF2B5EF4-FFF2-40B4-BE49-F238E27FC236}">
                  <a16:creationId xmlns:a16="http://schemas.microsoft.com/office/drawing/2014/main" id="{4D13A2E3-A92F-2F8F-9B29-CAD3D5CF6C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7" y="3246"/>
              <a:ext cx="2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Rectangle 71">
              <a:extLst>
                <a:ext uri="{FF2B5EF4-FFF2-40B4-BE49-F238E27FC236}">
                  <a16:creationId xmlns:a16="http://schemas.microsoft.com/office/drawing/2014/main" id="{4927D00D-B7DA-BDF6-CDA3-DDC5E86B2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7" y="3232"/>
              <a:ext cx="28" cy="1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Line 72">
              <a:extLst>
                <a:ext uri="{FF2B5EF4-FFF2-40B4-BE49-F238E27FC236}">
                  <a16:creationId xmlns:a16="http://schemas.microsoft.com/office/drawing/2014/main" id="{97FC183E-8147-422C-3F7F-916EA48FB6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7" y="3232"/>
              <a:ext cx="2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Rectangle 73">
              <a:extLst>
                <a:ext uri="{FF2B5EF4-FFF2-40B4-BE49-F238E27FC236}">
                  <a16:creationId xmlns:a16="http://schemas.microsoft.com/office/drawing/2014/main" id="{54C1571F-7872-A20E-6C66-8449B62FB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" y="3232"/>
              <a:ext cx="355" cy="1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Line 74">
              <a:extLst>
                <a:ext uri="{FF2B5EF4-FFF2-40B4-BE49-F238E27FC236}">
                  <a16:creationId xmlns:a16="http://schemas.microsoft.com/office/drawing/2014/main" id="{2629F5D8-C2CE-C169-9E00-5FB47765D1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5" y="3232"/>
              <a:ext cx="35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Rectangle 75">
              <a:extLst>
                <a:ext uri="{FF2B5EF4-FFF2-40B4-BE49-F238E27FC236}">
                  <a16:creationId xmlns:a16="http://schemas.microsoft.com/office/drawing/2014/main" id="{CEF23303-8F1C-B00F-D84A-0C9F25017F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0" y="3232"/>
              <a:ext cx="14" cy="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Line 76">
              <a:extLst>
                <a:ext uri="{FF2B5EF4-FFF2-40B4-BE49-F238E27FC236}">
                  <a16:creationId xmlns:a16="http://schemas.microsoft.com/office/drawing/2014/main" id="{3F371463-B49F-7FBA-A4DC-5547C0A04E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0" y="3232"/>
              <a:ext cx="1" cy="2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Rectangle 77">
              <a:extLst>
                <a:ext uri="{FF2B5EF4-FFF2-40B4-BE49-F238E27FC236}">
                  <a16:creationId xmlns:a16="http://schemas.microsoft.com/office/drawing/2014/main" id="{78F9CDA6-9974-9B88-BB9C-DB5865D9F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0" y="3232"/>
              <a:ext cx="14" cy="1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Line 78">
              <a:extLst>
                <a:ext uri="{FF2B5EF4-FFF2-40B4-BE49-F238E27FC236}">
                  <a16:creationId xmlns:a16="http://schemas.microsoft.com/office/drawing/2014/main" id="{A3392634-C1CE-4468-C7F5-8B8F5A1383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0" y="3232"/>
              <a:ext cx="1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Line 79">
              <a:extLst>
                <a:ext uri="{FF2B5EF4-FFF2-40B4-BE49-F238E27FC236}">
                  <a16:creationId xmlns:a16="http://schemas.microsoft.com/office/drawing/2014/main" id="{74193E14-FC25-BC15-D03C-F953368461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0" y="3232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Rectangle 80">
              <a:extLst>
                <a:ext uri="{FF2B5EF4-FFF2-40B4-BE49-F238E27FC236}">
                  <a16:creationId xmlns:a16="http://schemas.microsoft.com/office/drawing/2014/main" id="{C600068D-5B3C-62EE-A325-17D96F64E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4" y="3232"/>
              <a:ext cx="365" cy="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Line 81">
              <a:extLst>
                <a:ext uri="{FF2B5EF4-FFF2-40B4-BE49-F238E27FC236}">
                  <a16:creationId xmlns:a16="http://schemas.microsoft.com/office/drawing/2014/main" id="{BBB15810-F528-E0C8-4EFD-1D616B3B80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4" y="3232"/>
              <a:ext cx="36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Rectangle 82">
              <a:extLst>
                <a:ext uri="{FF2B5EF4-FFF2-40B4-BE49-F238E27FC236}">
                  <a16:creationId xmlns:a16="http://schemas.microsoft.com/office/drawing/2014/main" id="{8711AF6D-7C3A-9F1D-280F-EA4EF90D21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9" y="3232"/>
              <a:ext cx="27" cy="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Line 83">
              <a:extLst>
                <a:ext uri="{FF2B5EF4-FFF2-40B4-BE49-F238E27FC236}">
                  <a16:creationId xmlns:a16="http://schemas.microsoft.com/office/drawing/2014/main" id="{30F43834-7633-708B-A5E4-91BD7A06DE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99" y="3232"/>
              <a:ext cx="2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Line 84">
              <a:extLst>
                <a:ext uri="{FF2B5EF4-FFF2-40B4-BE49-F238E27FC236}">
                  <a16:creationId xmlns:a16="http://schemas.microsoft.com/office/drawing/2014/main" id="{D13DDAC1-C622-EABA-2963-A32201F3B2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99" y="3232"/>
              <a:ext cx="1" cy="2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Rectangle 85">
              <a:extLst>
                <a:ext uri="{FF2B5EF4-FFF2-40B4-BE49-F238E27FC236}">
                  <a16:creationId xmlns:a16="http://schemas.microsoft.com/office/drawing/2014/main" id="{7B39E8B5-6F0E-C466-658B-A506E28DC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6" y="3232"/>
              <a:ext cx="347" cy="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Line 86">
              <a:extLst>
                <a:ext uri="{FF2B5EF4-FFF2-40B4-BE49-F238E27FC236}">
                  <a16:creationId xmlns:a16="http://schemas.microsoft.com/office/drawing/2014/main" id="{82BEEFFF-D1F4-8DF6-1805-DB3D7085F6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6" y="3232"/>
              <a:ext cx="34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Rectangle 87">
              <a:extLst>
                <a:ext uri="{FF2B5EF4-FFF2-40B4-BE49-F238E27FC236}">
                  <a16:creationId xmlns:a16="http://schemas.microsoft.com/office/drawing/2014/main" id="{30811CDA-BEFE-661F-6E44-A729C55D0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3" y="3232"/>
              <a:ext cx="27" cy="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Line 88">
              <a:extLst>
                <a:ext uri="{FF2B5EF4-FFF2-40B4-BE49-F238E27FC236}">
                  <a16:creationId xmlns:a16="http://schemas.microsoft.com/office/drawing/2014/main" id="{4CA15C02-49FF-FF92-BD55-250AF95928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3" y="3232"/>
              <a:ext cx="2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Line 89">
              <a:extLst>
                <a:ext uri="{FF2B5EF4-FFF2-40B4-BE49-F238E27FC236}">
                  <a16:creationId xmlns:a16="http://schemas.microsoft.com/office/drawing/2014/main" id="{A34F6594-C84D-8AA6-3424-E9DBA186BC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3" y="3232"/>
              <a:ext cx="1" cy="2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Rectangle 90">
              <a:extLst>
                <a:ext uri="{FF2B5EF4-FFF2-40B4-BE49-F238E27FC236}">
                  <a16:creationId xmlns:a16="http://schemas.microsoft.com/office/drawing/2014/main" id="{A43EDF82-B3CF-720E-385C-F58E66C78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0" y="3232"/>
              <a:ext cx="347" cy="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Line 91">
              <a:extLst>
                <a:ext uri="{FF2B5EF4-FFF2-40B4-BE49-F238E27FC236}">
                  <a16:creationId xmlns:a16="http://schemas.microsoft.com/office/drawing/2014/main" id="{C37B4AB0-FEB0-DFEF-70C5-15418C5FE9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0" y="3232"/>
              <a:ext cx="34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Rectangle 92">
              <a:extLst>
                <a:ext uri="{FF2B5EF4-FFF2-40B4-BE49-F238E27FC236}">
                  <a16:creationId xmlns:a16="http://schemas.microsoft.com/office/drawing/2014/main" id="{1C24E779-8CBF-F89F-C2E7-5457F6F8C2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7" y="3232"/>
              <a:ext cx="27" cy="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Line 93">
              <a:extLst>
                <a:ext uri="{FF2B5EF4-FFF2-40B4-BE49-F238E27FC236}">
                  <a16:creationId xmlns:a16="http://schemas.microsoft.com/office/drawing/2014/main" id="{950D45A6-67D3-3CF5-F2EE-2F43CD11CD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7" y="3232"/>
              <a:ext cx="2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Line 94">
              <a:extLst>
                <a:ext uri="{FF2B5EF4-FFF2-40B4-BE49-F238E27FC236}">
                  <a16:creationId xmlns:a16="http://schemas.microsoft.com/office/drawing/2014/main" id="{EDC6FA1C-2AE6-1157-4A22-9E956D9C0A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7" y="3232"/>
              <a:ext cx="1" cy="2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Rectangle 95">
              <a:extLst>
                <a:ext uri="{FF2B5EF4-FFF2-40B4-BE49-F238E27FC236}">
                  <a16:creationId xmlns:a16="http://schemas.microsoft.com/office/drawing/2014/main" id="{1A21C141-7FF8-D51D-7475-7F3C3EC711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7" y="3232"/>
              <a:ext cx="27" cy="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Line 96">
              <a:extLst>
                <a:ext uri="{FF2B5EF4-FFF2-40B4-BE49-F238E27FC236}">
                  <a16:creationId xmlns:a16="http://schemas.microsoft.com/office/drawing/2014/main" id="{7868AE12-2CA8-40BE-1E13-AED0CC0513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7" y="3232"/>
              <a:ext cx="2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Line 97">
              <a:extLst>
                <a:ext uri="{FF2B5EF4-FFF2-40B4-BE49-F238E27FC236}">
                  <a16:creationId xmlns:a16="http://schemas.microsoft.com/office/drawing/2014/main" id="{3D084116-0CC9-7C1B-288A-722C601892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7" y="3232"/>
              <a:ext cx="1" cy="2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Rectangle 98">
              <a:extLst>
                <a:ext uri="{FF2B5EF4-FFF2-40B4-BE49-F238E27FC236}">
                  <a16:creationId xmlns:a16="http://schemas.microsoft.com/office/drawing/2014/main" id="{8056F317-329F-DBD7-8502-D1EF204D7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7" y="3259"/>
              <a:ext cx="28" cy="3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Line 99">
              <a:extLst>
                <a:ext uri="{FF2B5EF4-FFF2-40B4-BE49-F238E27FC236}">
                  <a16:creationId xmlns:a16="http://schemas.microsoft.com/office/drawing/2014/main" id="{3A49E425-149D-0716-A9C8-461994A89B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7" y="3259"/>
              <a:ext cx="1" cy="3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Rectangle 100">
              <a:extLst>
                <a:ext uri="{FF2B5EF4-FFF2-40B4-BE49-F238E27FC236}">
                  <a16:creationId xmlns:a16="http://schemas.microsoft.com/office/drawing/2014/main" id="{261006BD-5CDF-2174-7ED2-B6B3730C03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0" y="3259"/>
              <a:ext cx="14" cy="3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Line 101">
              <a:extLst>
                <a:ext uri="{FF2B5EF4-FFF2-40B4-BE49-F238E27FC236}">
                  <a16:creationId xmlns:a16="http://schemas.microsoft.com/office/drawing/2014/main" id="{77B497EA-E9E6-6E9F-368A-3F4B342390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0" y="3259"/>
              <a:ext cx="1" cy="3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" name="Rectangle 102">
              <a:extLst>
                <a:ext uri="{FF2B5EF4-FFF2-40B4-BE49-F238E27FC236}">
                  <a16:creationId xmlns:a16="http://schemas.microsoft.com/office/drawing/2014/main" id="{44C0CAB0-5A99-BA4C-5EDA-BCC7D9B48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9" y="3259"/>
              <a:ext cx="13" cy="3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Line 103">
              <a:extLst>
                <a:ext uri="{FF2B5EF4-FFF2-40B4-BE49-F238E27FC236}">
                  <a16:creationId xmlns:a16="http://schemas.microsoft.com/office/drawing/2014/main" id="{F47F3A8D-C3E9-4F33-43E4-8F6BDC5416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99" y="3259"/>
              <a:ext cx="1" cy="3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Rectangle 104">
              <a:extLst>
                <a:ext uri="{FF2B5EF4-FFF2-40B4-BE49-F238E27FC236}">
                  <a16:creationId xmlns:a16="http://schemas.microsoft.com/office/drawing/2014/main" id="{62361729-AB30-09E2-6DF8-9F1F5CF605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3" y="3259"/>
              <a:ext cx="13" cy="3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Line 105">
              <a:extLst>
                <a:ext uri="{FF2B5EF4-FFF2-40B4-BE49-F238E27FC236}">
                  <a16:creationId xmlns:a16="http://schemas.microsoft.com/office/drawing/2014/main" id="{0532F6A3-6C94-D1C0-7C7D-7F7D345666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3" y="3259"/>
              <a:ext cx="1" cy="3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Rectangle 106">
              <a:extLst>
                <a:ext uri="{FF2B5EF4-FFF2-40B4-BE49-F238E27FC236}">
                  <a16:creationId xmlns:a16="http://schemas.microsoft.com/office/drawing/2014/main" id="{FF334B0A-E7F9-39E3-41A4-54D85D171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7" y="3259"/>
              <a:ext cx="27" cy="3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Line 107">
              <a:extLst>
                <a:ext uri="{FF2B5EF4-FFF2-40B4-BE49-F238E27FC236}">
                  <a16:creationId xmlns:a16="http://schemas.microsoft.com/office/drawing/2014/main" id="{2D6E9559-B2A7-11DC-A5C7-3CA5555D2D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7" y="3259"/>
              <a:ext cx="1" cy="3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" name="Rectangle 108">
              <a:extLst>
                <a:ext uri="{FF2B5EF4-FFF2-40B4-BE49-F238E27FC236}">
                  <a16:creationId xmlns:a16="http://schemas.microsoft.com/office/drawing/2014/main" id="{C369B1F8-8F29-BA01-AAE4-3143CF949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7" y="3665"/>
              <a:ext cx="88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70" name="Rectangle 109">
              <a:extLst>
                <a:ext uri="{FF2B5EF4-FFF2-40B4-BE49-F238E27FC236}">
                  <a16:creationId xmlns:a16="http://schemas.microsoft.com/office/drawing/2014/main" id="{5CAC2B2F-AECB-0609-191A-35E5628C1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3" y="3665"/>
              <a:ext cx="44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71" name="Rectangle 110">
              <a:extLst>
                <a:ext uri="{FF2B5EF4-FFF2-40B4-BE49-F238E27FC236}">
                  <a16:creationId xmlns:a16="http://schemas.microsoft.com/office/drawing/2014/main" id="{80FFB229-B4E2-46CC-1FEB-750FC2908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1" y="3665"/>
              <a:ext cx="88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72" name="Rectangle 111">
              <a:extLst>
                <a:ext uri="{FF2B5EF4-FFF2-40B4-BE49-F238E27FC236}">
                  <a16:creationId xmlns:a16="http://schemas.microsoft.com/office/drawing/2014/main" id="{C945DF1A-7D85-10CF-4BB1-DD50D1148D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7" y="3665"/>
              <a:ext cx="44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73" name="Rectangle 112">
              <a:extLst>
                <a:ext uri="{FF2B5EF4-FFF2-40B4-BE49-F238E27FC236}">
                  <a16:creationId xmlns:a16="http://schemas.microsoft.com/office/drawing/2014/main" id="{05025FC1-E052-01FD-27A0-6ECBECA14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9" y="3665"/>
              <a:ext cx="88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74" name="Rectangle 113">
              <a:extLst>
                <a:ext uri="{FF2B5EF4-FFF2-40B4-BE49-F238E27FC236}">
                  <a16:creationId xmlns:a16="http://schemas.microsoft.com/office/drawing/2014/main" id="{D49BDDED-7D35-3AD8-DE60-47BCC80A19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" y="3665"/>
              <a:ext cx="44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75" name="Rectangle 114">
              <a:extLst>
                <a:ext uri="{FF2B5EF4-FFF2-40B4-BE49-F238E27FC236}">
                  <a16:creationId xmlns:a16="http://schemas.microsoft.com/office/drawing/2014/main" id="{B2117950-1320-011C-D2D5-B0024DBEDC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8" y="3665"/>
              <a:ext cx="88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76" name="Rectangle 115">
              <a:extLst>
                <a:ext uri="{FF2B5EF4-FFF2-40B4-BE49-F238E27FC236}">
                  <a16:creationId xmlns:a16="http://schemas.microsoft.com/office/drawing/2014/main" id="{E965480D-D706-31D7-3E7C-970DAF55E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4" y="3665"/>
              <a:ext cx="44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77" name="Rectangle 116">
              <a:extLst>
                <a:ext uri="{FF2B5EF4-FFF2-40B4-BE49-F238E27FC236}">
                  <a16:creationId xmlns:a16="http://schemas.microsoft.com/office/drawing/2014/main" id="{E9880C18-1263-C594-8454-644423C73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7" y="3583"/>
              <a:ext cx="28" cy="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" name="Line 117">
              <a:extLst>
                <a:ext uri="{FF2B5EF4-FFF2-40B4-BE49-F238E27FC236}">
                  <a16:creationId xmlns:a16="http://schemas.microsoft.com/office/drawing/2014/main" id="{01E54D02-79FA-879C-BE0B-D7B14181B7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7" y="3583"/>
              <a:ext cx="2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" name="Rectangle 118">
              <a:extLst>
                <a:ext uri="{FF2B5EF4-FFF2-40B4-BE49-F238E27FC236}">
                  <a16:creationId xmlns:a16="http://schemas.microsoft.com/office/drawing/2014/main" id="{E51157CE-0B2C-6002-0CD9-EE05EDB57D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" y="3583"/>
              <a:ext cx="355" cy="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" name="Line 119">
              <a:extLst>
                <a:ext uri="{FF2B5EF4-FFF2-40B4-BE49-F238E27FC236}">
                  <a16:creationId xmlns:a16="http://schemas.microsoft.com/office/drawing/2014/main" id="{8F5EB56D-D131-758B-585D-DF4E9183D3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5" y="3583"/>
              <a:ext cx="35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" name="Rectangle 120">
              <a:extLst>
                <a:ext uri="{FF2B5EF4-FFF2-40B4-BE49-F238E27FC236}">
                  <a16:creationId xmlns:a16="http://schemas.microsoft.com/office/drawing/2014/main" id="{5B88A245-7646-C38C-FA44-996320F5A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0" y="3583"/>
              <a:ext cx="14" cy="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Line 121">
              <a:extLst>
                <a:ext uri="{FF2B5EF4-FFF2-40B4-BE49-F238E27FC236}">
                  <a16:creationId xmlns:a16="http://schemas.microsoft.com/office/drawing/2014/main" id="{621DA5F9-3D0E-2499-6CBB-563E90CC1A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0" y="3583"/>
              <a:ext cx="1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" name="Line 122">
              <a:extLst>
                <a:ext uri="{FF2B5EF4-FFF2-40B4-BE49-F238E27FC236}">
                  <a16:creationId xmlns:a16="http://schemas.microsoft.com/office/drawing/2014/main" id="{33652992-76C4-AB53-B33E-754D252DEC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0" y="3583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" name="Rectangle 123">
              <a:extLst>
                <a:ext uri="{FF2B5EF4-FFF2-40B4-BE49-F238E27FC236}">
                  <a16:creationId xmlns:a16="http://schemas.microsoft.com/office/drawing/2014/main" id="{48CF6A6A-42EC-2119-177B-8A625EC7A2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4" y="3583"/>
              <a:ext cx="365" cy="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" name="Line 124">
              <a:extLst>
                <a:ext uri="{FF2B5EF4-FFF2-40B4-BE49-F238E27FC236}">
                  <a16:creationId xmlns:a16="http://schemas.microsoft.com/office/drawing/2014/main" id="{66BDE727-AA46-0E57-7218-8ED61EDE64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4" y="3583"/>
              <a:ext cx="36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" name="Rectangle 125">
              <a:extLst>
                <a:ext uri="{FF2B5EF4-FFF2-40B4-BE49-F238E27FC236}">
                  <a16:creationId xmlns:a16="http://schemas.microsoft.com/office/drawing/2014/main" id="{E0189043-4F56-1849-E8AD-9AA32B49A3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9" y="3583"/>
              <a:ext cx="13" cy="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" name="Line 126">
              <a:extLst>
                <a:ext uri="{FF2B5EF4-FFF2-40B4-BE49-F238E27FC236}">
                  <a16:creationId xmlns:a16="http://schemas.microsoft.com/office/drawing/2014/main" id="{4C2FCA0A-9468-F0F4-B32B-57361BCF79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99" y="3583"/>
              <a:ext cx="1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" name="Line 127">
              <a:extLst>
                <a:ext uri="{FF2B5EF4-FFF2-40B4-BE49-F238E27FC236}">
                  <a16:creationId xmlns:a16="http://schemas.microsoft.com/office/drawing/2014/main" id="{EAFDB9C2-AC73-D3FB-FD29-D02015748F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99" y="3583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" name="Rectangle 128">
              <a:extLst>
                <a:ext uri="{FF2B5EF4-FFF2-40B4-BE49-F238E27FC236}">
                  <a16:creationId xmlns:a16="http://schemas.microsoft.com/office/drawing/2014/main" id="{635AFEA2-8F88-AD86-65A2-7F1578EB0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2" y="3583"/>
              <a:ext cx="361" cy="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" name="Line 129">
              <a:extLst>
                <a:ext uri="{FF2B5EF4-FFF2-40B4-BE49-F238E27FC236}">
                  <a16:creationId xmlns:a16="http://schemas.microsoft.com/office/drawing/2014/main" id="{F524AD65-AB94-0E20-F74B-1D1FF29BA4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12" y="3583"/>
              <a:ext cx="36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" name="Rectangle 130">
              <a:extLst>
                <a:ext uri="{FF2B5EF4-FFF2-40B4-BE49-F238E27FC236}">
                  <a16:creationId xmlns:a16="http://schemas.microsoft.com/office/drawing/2014/main" id="{D42D1AE3-67F7-7C48-8F3B-326D4298A4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3" y="3583"/>
              <a:ext cx="13" cy="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" name="Line 131">
              <a:extLst>
                <a:ext uri="{FF2B5EF4-FFF2-40B4-BE49-F238E27FC236}">
                  <a16:creationId xmlns:a16="http://schemas.microsoft.com/office/drawing/2014/main" id="{88384D96-2B01-C964-B478-167F58CC31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3" y="3583"/>
              <a:ext cx="1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" name="Line 132">
              <a:extLst>
                <a:ext uri="{FF2B5EF4-FFF2-40B4-BE49-F238E27FC236}">
                  <a16:creationId xmlns:a16="http://schemas.microsoft.com/office/drawing/2014/main" id="{A113D3C7-DA3B-F691-D9F5-E265D9AA5E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3" y="3583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" name="Rectangle 133">
              <a:extLst>
                <a:ext uri="{FF2B5EF4-FFF2-40B4-BE49-F238E27FC236}">
                  <a16:creationId xmlns:a16="http://schemas.microsoft.com/office/drawing/2014/main" id="{2781A60B-6359-ADC7-7A25-BF8BF1C79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6" y="3583"/>
              <a:ext cx="361" cy="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" name="Line 134">
              <a:extLst>
                <a:ext uri="{FF2B5EF4-FFF2-40B4-BE49-F238E27FC236}">
                  <a16:creationId xmlns:a16="http://schemas.microsoft.com/office/drawing/2014/main" id="{97405EBF-35A1-E381-384F-16C19F0A44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86" y="3583"/>
              <a:ext cx="36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" name="Rectangle 135">
              <a:extLst>
                <a:ext uri="{FF2B5EF4-FFF2-40B4-BE49-F238E27FC236}">
                  <a16:creationId xmlns:a16="http://schemas.microsoft.com/office/drawing/2014/main" id="{74AF6FF4-DA59-3B18-6305-85D3988F5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7" y="3583"/>
              <a:ext cx="27" cy="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7" name="Line 136">
              <a:extLst>
                <a:ext uri="{FF2B5EF4-FFF2-40B4-BE49-F238E27FC236}">
                  <a16:creationId xmlns:a16="http://schemas.microsoft.com/office/drawing/2014/main" id="{69D81F18-EC0B-5592-1C02-E94428B8D4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7" y="3583"/>
              <a:ext cx="2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" name="Rectangle 137">
              <a:extLst>
                <a:ext uri="{FF2B5EF4-FFF2-40B4-BE49-F238E27FC236}">
                  <a16:creationId xmlns:a16="http://schemas.microsoft.com/office/drawing/2014/main" id="{B38504C6-6326-A089-5082-AAC4C59078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7" y="3596"/>
              <a:ext cx="28" cy="32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" name="Line 138">
              <a:extLst>
                <a:ext uri="{FF2B5EF4-FFF2-40B4-BE49-F238E27FC236}">
                  <a16:creationId xmlns:a16="http://schemas.microsoft.com/office/drawing/2014/main" id="{2EE39B8D-F038-42BB-0A21-8EB59E5B1C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7" y="3596"/>
              <a:ext cx="1" cy="3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" name="Rectangle 139">
              <a:extLst>
                <a:ext uri="{FF2B5EF4-FFF2-40B4-BE49-F238E27FC236}">
                  <a16:creationId xmlns:a16="http://schemas.microsoft.com/office/drawing/2014/main" id="{ED6CA23C-72A5-D4FE-D2DB-22FCD698F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7" y="3919"/>
              <a:ext cx="28" cy="2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" name="Line 140">
              <a:extLst>
                <a:ext uri="{FF2B5EF4-FFF2-40B4-BE49-F238E27FC236}">
                  <a16:creationId xmlns:a16="http://schemas.microsoft.com/office/drawing/2014/main" id="{117FDAA5-DF64-1DB6-F6E2-6EFDF7F0C6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7" y="3919"/>
              <a:ext cx="2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" name="Line 141">
              <a:extLst>
                <a:ext uri="{FF2B5EF4-FFF2-40B4-BE49-F238E27FC236}">
                  <a16:creationId xmlns:a16="http://schemas.microsoft.com/office/drawing/2014/main" id="{17AE74FC-FD12-6053-4EE1-7C9BD6EC00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7" y="3919"/>
              <a:ext cx="1" cy="2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" name="Rectangle 142">
              <a:extLst>
                <a:ext uri="{FF2B5EF4-FFF2-40B4-BE49-F238E27FC236}">
                  <a16:creationId xmlns:a16="http://schemas.microsoft.com/office/drawing/2014/main" id="{004A0DDF-5974-8FC0-F942-B28093FE84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7" y="3919"/>
              <a:ext cx="28" cy="2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" name="Line 143">
              <a:extLst>
                <a:ext uri="{FF2B5EF4-FFF2-40B4-BE49-F238E27FC236}">
                  <a16:creationId xmlns:a16="http://schemas.microsoft.com/office/drawing/2014/main" id="{EF1AA7DB-FBDC-E032-516C-804FCBFDA3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7" y="3919"/>
              <a:ext cx="2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" name="Line 144">
              <a:extLst>
                <a:ext uri="{FF2B5EF4-FFF2-40B4-BE49-F238E27FC236}">
                  <a16:creationId xmlns:a16="http://schemas.microsoft.com/office/drawing/2014/main" id="{C604C84B-A1C6-2572-BDD6-2D7B60B16B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7" y="3919"/>
              <a:ext cx="1" cy="2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" name="Rectangle 145">
              <a:extLst>
                <a:ext uri="{FF2B5EF4-FFF2-40B4-BE49-F238E27FC236}">
                  <a16:creationId xmlns:a16="http://schemas.microsoft.com/office/drawing/2014/main" id="{C9F96FE8-A6FD-649A-5F97-A3A77FCC8A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" y="3919"/>
              <a:ext cx="355" cy="2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" name="Line 146">
              <a:extLst>
                <a:ext uri="{FF2B5EF4-FFF2-40B4-BE49-F238E27FC236}">
                  <a16:creationId xmlns:a16="http://schemas.microsoft.com/office/drawing/2014/main" id="{5F771402-DB4A-CACC-D9C1-418E82DD13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5" y="3919"/>
              <a:ext cx="35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" name="Rectangle 147">
              <a:extLst>
                <a:ext uri="{FF2B5EF4-FFF2-40B4-BE49-F238E27FC236}">
                  <a16:creationId xmlns:a16="http://schemas.microsoft.com/office/drawing/2014/main" id="{C2D9F619-9DB5-B6B5-8596-F72AC041E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0" y="3596"/>
              <a:ext cx="14" cy="32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" name="Line 148">
              <a:extLst>
                <a:ext uri="{FF2B5EF4-FFF2-40B4-BE49-F238E27FC236}">
                  <a16:creationId xmlns:a16="http://schemas.microsoft.com/office/drawing/2014/main" id="{87F3B14C-B7A8-C5E4-87A6-CFD5CB980A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0" y="3596"/>
              <a:ext cx="1" cy="3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" name="Rectangle 149">
              <a:extLst>
                <a:ext uri="{FF2B5EF4-FFF2-40B4-BE49-F238E27FC236}">
                  <a16:creationId xmlns:a16="http://schemas.microsoft.com/office/drawing/2014/main" id="{DCD3E606-121B-2831-C914-F62C7E93F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0" y="3919"/>
              <a:ext cx="28" cy="2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" name="Line 150">
              <a:extLst>
                <a:ext uri="{FF2B5EF4-FFF2-40B4-BE49-F238E27FC236}">
                  <a16:creationId xmlns:a16="http://schemas.microsoft.com/office/drawing/2014/main" id="{C107974C-EEEE-6916-6972-60DF755731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0" y="3919"/>
              <a:ext cx="2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" name="Line 151">
              <a:extLst>
                <a:ext uri="{FF2B5EF4-FFF2-40B4-BE49-F238E27FC236}">
                  <a16:creationId xmlns:a16="http://schemas.microsoft.com/office/drawing/2014/main" id="{6142EA71-85D4-0CA8-670A-AE35B974EB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0" y="3919"/>
              <a:ext cx="1" cy="2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" name="Rectangle 152">
              <a:extLst>
                <a:ext uri="{FF2B5EF4-FFF2-40B4-BE49-F238E27FC236}">
                  <a16:creationId xmlns:a16="http://schemas.microsoft.com/office/drawing/2014/main" id="{242C5CA9-CA27-361B-E7EA-D4498FCF8F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8" y="3919"/>
              <a:ext cx="351" cy="2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" name="Line 153">
              <a:extLst>
                <a:ext uri="{FF2B5EF4-FFF2-40B4-BE49-F238E27FC236}">
                  <a16:creationId xmlns:a16="http://schemas.microsoft.com/office/drawing/2014/main" id="{4F6BCE6E-1D2E-0257-DD7F-CA5AD87512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8" y="3919"/>
              <a:ext cx="35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" name="Rectangle 154">
              <a:extLst>
                <a:ext uri="{FF2B5EF4-FFF2-40B4-BE49-F238E27FC236}">
                  <a16:creationId xmlns:a16="http://schemas.microsoft.com/office/drawing/2014/main" id="{BD8BE52A-E62E-305A-305E-DC6574471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9" y="3596"/>
              <a:ext cx="13" cy="32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" name="Line 155">
              <a:extLst>
                <a:ext uri="{FF2B5EF4-FFF2-40B4-BE49-F238E27FC236}">
                  <a16:creationId xmlns:a16="http://schemas.microsoft.com/office/drawing/2014/main" id="{6D29320B-A1AB-080B-8DA3-08E606425E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99" y="3596"/>
              <a:ext cx="1" cy="3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" name="Rectangle 156">
              <a:extLst>
                <a:ext uri="{FF2B5EF4-FFF2-40B4-BE49-F238E27FC236}">
                  <a16:creationId xmlns:a16="http://schemas.microsoft.com/office/drawing/2014/main" id="{8BADDCE2-2A3E-15B0-B6F2-22AE852F4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9" y="3919"/>
              <a:ext cx="27" cy="2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8" name="Line 157">
              <a:extLst>
                <a:ext uri="{FF2B5EF4-FFF2-40B4-BE49-F238E27FC236}">
                  <a16:creationId xmlns:a16="http://schemas.microsoft.com/office/drawing/2014/main" id="{AEBA713A-07CB-B5A7-F19D-A5B285AEE4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99" y="3919"/>
              <a:ext cx="2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9" name="Line 158">
              <a:extLst>
                <a:ext uri="{FF2B5EF4-FFF2-40B4-BE49-F238E27FC236}">
                  <a16:creationId xmlns:a16="http://schemas.microsoft.com/office/drawing/2014/main" id="{DB67ED7F-5794-C549-F045-56F7FB11AD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99" y="3919"/>
              <a:ext cx="1" cy="2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" name="Rectangle 159">
              <a:extLst>
                <a:ext uri="{FF2B5EF4-FFF2-40B4-BE49-F238E27FC236}">
                  <a16:creationId xmlns:a16="http://schemas.microsoft.com/office/drawing/2014/main" id="{8BE04F06-93BB-9C5D-339D-F6E60A5CB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6" y="3919"/>
              <a:ext cx="347" cy="2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" name="Line 160">
              <a:extLst>
                <a:ext uri="{FF2B5EF4-FFF2-40B4-BE49-F238E27FC236}">
                  <a16:creationId xmlns:a16="http://schemas.microsoft.com/office/drawing/2014/main" id="{04723EA2-DD8F-6BB1-9F23-BD4F1FB62B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6" y="3919"/>
              <a:ext cx="34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" name="Rectangle 161">
              <a:extLst>
                <a:ext uri="{FF2B5EF4-FFF2-40B4-BE49-F238E27FC236}">
                  <a16:creationId xmlns:a16="http://schemas.microsoft.com/office/drawing/2014/main" id="{CC8FE4A5-C9BC-2E43-96A6-FF53E5192E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3" y="3596"/>
              <a:ext cx="13" cy="32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" name="Line 162">
              <a:extLst>
                <a:ext uri="{FF2B5EF4-FFF2-40B4-BE49-F238E27FC236}">
                  <a16:creationId xmlns:a16="http://schemas.microsoft.com/office/drawing/2014/main" id="{E488D757-0C52-8B08-F847-580B5FDFA5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3" y="3596"/>
              <a:ext cx="1" cy="3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" name="Rectangle 163">
              <a:extLst>
                <a:ext uri="{FF2B5EF4-FFF2-40B4-BE49-F238E27FC236}">
                  <a16:creationId xmlns:a16="http://schemas.microsoft.com/office/drawing/2014/main" id="{C1EA5C1A-5ED0-D32D-D839-9299DD4321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3" y="3919"/>
              <a:ext cx="27" cy="2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" name="Line 164">
              <a:extLst>
                <a:ext uri="{FF2B5EF4-FFF2-40B4-BE49-F238E27FC236}">
                  <a16:creationId xmlns:a16="http://schemas.microsoft.com/office/drawing/2014/main" id="{85BED1AC-89F2-8AF7-3C9C-6F6EDA8155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3" y="3919"/>
              <a:ext cx="2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6" name="Line 165">
              <a:extLst>
                <a:ext uri="{FF2B5EF4-FFF2-40B4-BE49-F238E27FC236}">
                  <a16:creationId xmlns:a16="http://schemas.microsoft.com/office/drawing/2014/main" id="{B8AC874D-05BF-EDD7-CD2F-1E2DEBBA6A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3" y="3919"/>
              <a:ext cx="1" cy="2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7" name="Rectangle 166">
              <a:extLst>
                <a:ext uri="{FF2B5EF4-FFF2-40B4-BE49-F238E27FC236}">
                  <a16:creationId xmlns:a16="http://schemas.microsoft.com/office/drawing/2014/main" id="{78E82C3C-28B1-E5D8-FD1A-84FBB2AB1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0" y="3919"/>
              <a:ext cx="347" cy="2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" name="Line 167">
              <a:extLst>
                <a:ext uri="{FF2B5EF4-FFF2-40B4-BE49-F238E27FC236}">
                  <a16:creationId xmlns:a16="http://schemas.microsoft.com/office/drawing/2014/main" id="{201E64E7-1C17-7702-91D8-A73E1937EF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0" y="3919"/>
              <a:ext cx="34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" name="Rectangle 168">
              <a:extLst>
                <a:ext uri="{FF2B5EF4-FFF2-40B4-BE49-F238E27FC236}">
                  <a16:creationId xmlns:a16="http://schemas.microsoft.com/office/drawing/2014/main" id="{5795909A-DEF8-6EF5-8EC4-B0C08236D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7" y="3596"/>
              <a:ext cx="27" cy="32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" name="Line 169">
              <a:extLst>
                <a:ext uri="{FF2B5EF4-FFF2-40B4-BE49-F238E27FC236}">
                  <a16:creationId xmlns:a16="http://schemas.microsoft.com/office/drawing/2014/main" id="{7028FB52-C112-BCFB-7667-A25B174027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7" y="3596"/>
              <a:ext cx="1" cy="3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" name="Rectangle 170">
              <a:extLst>
                <a:ext uri="{FF2B5EF4-FFF2-40B4-BE49-F238E27FC236}">
                  <a16:creationId xmlns:a16="http://schemas.microsoft.com/office/drawing/2014/main" id="{BE6EDBAC-F65D-766B-2599-74732B7C7B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7" y="3919"/>
              <a:ext cx="27" cy="2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" name="Line 171">
              <a:extLst>
                <a:ext uri="{FF2B5EF4-FFF2-40B4-BE49-F238E27FC236}">
                  <a16:creationId xmlns:a16="http://schemas.microsoft.com/office/drawing/2014/main" id="{5E8AF09A-53B5-738A-FA6D-881FDB2B0C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7" y="3919"/>
              <a:ext cx="2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" name="Line 172">
              <a:extLst>
                <a:ext uri="{FF2B5EF4-FFF2-40B4-BE49-F238E27FC236}">
                  <a16:creationId xmlns:a16="http://schemas.microsoft.com/office/drawing/2014/main" id="{4FF4A663-B4B3-281D-2C79-3945C0F5D2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7" y="3919"/>
              <a:ext cx="1" cy="2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" name="Rectangle 173">
              <a:extLst>
                <a:ext uri="{FF2B5EF4-FFF2-40B4-BE49-F238E27FC236}">
                  <a16:creationId xmlns:a16="http://schemas.microsoft.com/office/drawing/2014/main" id="{3F9AD5A2-55ED-D3C4-340B-2A68637F52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7" y="3919"/>
              <a:ext cx="27" cy="2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" name="Line 174">
              <a:extLst>
                <a:ext uri="{FF2B5EF4-FFF2-40B4-BE49-F238E27FC236}">
                  <a16:creationId xmlns:a16="http://schemas.microsoft.com/office/drawing/2014/main" id="{604CE8C9-891D-2380-1A9F-CC94E9D993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7" y="3919"/>
              <a:ext cx="2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" name="Line 175">
              <a:extLst>
                <a:ext uri="{FF2B5EF4-FFF2-40B4-BE49-F238E27FC236}">
                  <a16:creationId xmlns:a16="http://schemas.microsoft.com/office/drawing/2014/main" id="{DC10B1B6-CC78-925C-248E-90E24A4D5B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7" y="3919"/>
              <a:ext cx="1" cy="2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" name="Rectangle 176">
              <a:extLst>
                <a:ext uri="{FF2B5EF4-FFF2-40B4-BE49-F238E27FC236}">
                  <a16:creationId xmlns:a16="http://schemas.microsoft.com/office/drawing/2014/main" id="{4AC9F408-075B-B84B-01A3-3DF51F5A86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1" y="4011"/>
              <a:ext cx="50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5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138" name="Freeform 177">
              <a:extLst>
                <a:ext uri="{FF2B5EF4-FFF2-40B4-BE49-F238E27FC236}">
                  <a16:creationId xmlns:a16="http://schemas.microsoft.com/office/drawing/2014/main" id="{7E0FFCAB-8839-A91E-4DB9-2C01C429D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" y="2859"/>
              <a:ext cx="242" cy="246"/>
            </a:xfrm>
            <a:custGeom>
              <a:avLst/>
              <a:gdLst>
                <a:gd name="T0" fmla="*/ 123 w 242"/>
                <a:gd name="T1" fmla="*/ 0 h 246"/>
                <a:gd name="T2" fmla="*/ 110 w 242"/>
                <a:gd name="T3" fmla="*/ 0 h 246"/>
                <a:gd name="T4" fmla="*/ 96 w 242"/>
                <a:gd name="T5" fmla="*/ 4 h 246"/>
                <a:gd name="T6" fmla="*/ 87 w 242"/>
                <a:gd name="T7" fmla="*/ 9 h 246"/>
                <a:gd name="T8" fmla="*/ 73 w 242"/>
                <a:gd name="T9" fmla="*/ 9 h 246"/>
                <a:gd name="T10" fmla="*/ 55 w 242"/>
                <a:gd name="T11" fmla="*/ 22 h 246"/>
                <a:gd name="T12" fmla="*/ 37 w 242"/>
                <a:gd name="T13" fmla="*/ 36 h 246"/>
                <a:gd name="T14" fmla="*/ 23 w 242"/>
                <a:gd name="T15" fmla="*/ 54 h 246"/>
                <a:gd name="T16" fmla="*/ 9 w 242"/>
                <a:gd name="T17" fmla="*/ 77 h 246"/>
                <a:gd name="T18" fmla="*/ 5 w 242"/>
                <a:gd name="T19" fmla="*/ 86 h 246"/>
                <a:gd name="T20" fmla="*/ 5 w 242"/>
                <a:gd name="T21" fmla="*/ 100 h 246"/>
                <a:gd name="T22" fmla="*/ 0 w 242"/>
                <a:gd name="T23" fmla="*/ 109 h 246"/>
                <a:gd name="T24" fmla="*/ 0 w 242"/>
                <a:gd name="T25" fmla="*/ 123 h 246"/>
                <a:gd name="T26" fmla="*/ 0 w 242"/>
                <a:gd name="T27" fmla="*/ 136 h 246"/>
                <a:gd name="T28" fmla="*/ 5 w 242"/>
                <a:gd name="T29" fmla="*/ 145 h 246"/>
                <a:gd name="T30" fmla="*/ 5 w 242"/>
                <a:gd name="T31" fmla="*/ 159 h 246"/>
                <a:gd name="T32" fmla="*/ 9 w 242"/>
                <a:gd name="T33" fmla="*/ 168 h 246"/>
                <a:gd name="T34" fmla="*/ 23 w 242"/>
                <a:gd name="T35" fmla="*/ 191 h 246"/>
                <a:gd name="T36" fmla="*/ 37 w 242"/>
                <a:gd name="T37" fmla="*/ 209 h 246"/>
                <a:gd name="T38" fmla="*/ 55 w 242"/>
                <a:gd name="T39" fmla="*/ 223 h 246"/>
                <a:gd name="T40" fmla="*/ 73 w 242"/>
                <a:gd name="T41" fmla="*/ 236 h 246"/>
                <a:gd name="T42" fmla="*/ 87 w 242"/>
                <a:gd name="T43" fmla="*/ 236 h 246"/>
                <a:gd name="T44" fmla="*/ 96 w 242"/>
                <a:gd name="T45" fmla="*/ 241 h 246"/>
                <a:gd name="T46" fmla="*/ 110 w 242"/>
                <a:gd name="T47" fmla="*/ 246 h 246"/>
                <a:gd name="T48" fmla="*/ 123 w 242"/>
                <a:gd name="T49" fmla="*/ 246 h 246"/>
                <a:gd name="T50" fmla="*/ 132 w 242"/>
                <a:gd name="T51" fmla="*/ 246 h 246"/>
                <a:gd name="T52" fmla="*/ 146 w 242"/>
                <a:gd name="T53" fmla="*/ 241 h 246"/>
                <a:gd name="T54" fmla="*/ 160 w 242"/>
                <a:gd name="T55" fmla="*/ 236 h 246"/>
                <a:gd name="T56" fmla="*/ 169 w 242"/>
                <a:gd name="T57" fmla="*/ 236 h 246"/>
                <a:gd name="T58" fmla="*/ 192 w 242"/>
                <a:gd name="T59" fmla="*/ 223 h 246"/>
                <a:gd name="T60" fmla="*/ 210 w 242"/>
                <a:gd name="T61" fmla="*/ 209 h 246"/>
                <a:gd name="T62" fmla="*/ 224 w 242"/>
                <a:gd name="T63" fmla="*/ 191 h 246"/>
                <a:gd name="T64" fmla="*/ 233 w 242"/>
                <a:gd name="T65" fmla="*/ 168 h 246"/>
                <a:gd name="T66" fmla="*/ 237 w 242"/>
                <a:gd name="T67" fmla="*/ 159 h 246"/>
                <a:gd name="T68" fmla="*/ 242 w 242"/>
                <a:gd name="T69" fmla="*/ 145 h 246"/>
                <a:gd name="T70" fmla="*/ 242 w 242"/>
                <a:gd name="T71" fmla="*/ 136 h 246"/>
                <a:gd name="T72" fmla="*/ 242 w 242"/>
                <a:gd name="T73" fmla="*/ 123 h 246"/>
                <a:gd name="T74" fmla="*/ 242 w 242"/>
                <a:gd name="T75" fmla="*/ 109 h 246"/>
                <a:gd name="T76" fmla="*/ 242 w 242"/>
                <a:gd name="T77" fmla="*/ 100 h 246"/>
                <a:gd name="T78" fmla="*/ 237 w 242"/>
                <a:gd name="T79" fmla="*/ 86 h 246"/>
                <a:gd name="T80" fmla="*/ 233 w 242"/>
                <a:gd name="T81" fmla="*/ 77 h 246"/>
                <a:gd name="T82" fmla="*/ 224 w 242"/>
                <a:gd name="T83" fmla="*/ 54 h 246"/>
                <a:gd name="T84" fmla="*/ 210 w 242"/>
                <a:gd name="T85" fmla="*/ 36 h 246"/>
                <a:gd name="T86" fmla="*/ 192 w 242"/>
                <a:gd name="T87" fmla="*/ 22 h 246"/>
                <a:gd name="T88" fmla="*/ 169 w 242"/>
                <a:gd name="T89" fmla="*/ 9 h 246"/>
                <a:gd name="T90" fmla="*/ 160 w 242"/>
                <a:gd name="T91" fmla="*/ 9 h 246"/>
                <a:gd name="T92" fmla="*/ 146 w 242"/>
                <a:gd name="T93" fmla="*/ 4 h 246"/>
                <a:gd name="T94" fmla="*/ 132 w 242"/>
                <a:gd name="T95" fmla="*/ 0 h 246"/>
                <a:gd name="T96" fmla="*/ 123 w 242"/>
                <a:gd name="T97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2" h="246">
                  <a:moveTo>
                    <a:pt x="123" y="0"/>
                  </a:moveTo>
                  <a:lnTo>
                    <a:pt x="110" y="0"/>
                  </a:lnTo>
                  <a:lnTo>
                    <a:pt x="96" y="4"/>
                  </a:lnTo>
                  <a:lnTo>
                    <a:pt x="87" y="9"/>
                  </a:lnTo>
                  <a:lnTo>
                    <a:pt x="73" y="9"/>
                  </a:lnTo>
                  <a:lnTo>
                    <a:pt x="55" y="22"/>
                  </a:lnTo>
                  <a:lnTo>
                    <a:pt x="37" y="36"/>
                  </a:lnTo>
                  <a:lnTo>
                    <a:pt x="23" y="54"/>
                  </a:lnTo>
                  <a:lnTo>
                    <a:pt x="9" y="77"/>
                  </a:lnTo>
                  <a:lnTo>
                    <a:pt x="5" y="86"/>
                  </a:lnTo>
                  <a:lnTo>
                    <a:pt x="5" y="100"/>
                  </a:lnTo>
                  <a:lnTo>
                    <a:pt x="0" y="109"/>
                  </a:lnTo>
                  <a:lnTo>
                    <a:pt x="0" y="123"/>
                  </a:lnTo>
                  <a:lnTo>
                    <a:pt x="0" y="136"/>
                  </a:lnTo>
                  <a:lnTo>
                    <a:pt x="5" y="145"/>
                  </a:lnTo>
                  <a:lnTo>
                    <a:pt x="5" y="159"/>
                  </a:lnTo>
                  <a:lnTo>
                    <a:pt x="9" y="168"/>
                  </a:lnTo>
                  <a:lnTo>
                    <a:pt x="23" y="191"/>
                  </a:lnTo>
                  <a:lnTo>
                    <a:pt x="37" y="209"/>
                  </a:lnTo>
                  <a:lnTo>
                    <a:pt x="55" y="223"/>
                  </a:lnTo>
                  <a:lnTo>
                    <a:pt x="73" y="236"/>
                  </a:lnTo>
                  <a:lnTo>
                    <a:pt x="87" y="236"/>
                  </a:lnTo>
                  <a:lnTo>
                    <a:pt x="96" y="241"/>
                  </a:lnTo>
                  <a:lnTo>
                    <a:pt x="110" y="246"/>
                  </a:lnTo>
                  <a:lnTo>
                    <a:pt x="123" y="246"/>
                  </a:lnTo>
                  <a:lnTo>
                    <a:pt x="132" y="246"/>
                  </a:lnTo>
                  <a:lnTo>
                    <a:pt x="146" y="241"/>
                  </a:lnTo>
                  <a:lnTo>
                    <a:pt x="160" y="236"/>
                  </a:lnTo>
                  <a:lnTo>
                    <a:pt x="169" y="236"/>
                  </a:lnTo>
                  <a:lnTo>
                    <a:pt x="192" y="223"/>
                  </a:lnTo>
                  <a:lnTo>
                    <a:pt x="210" y="209"/>
                  </a:lnTo>
                  <a:lnTo>
                    <a:pt x="224" y="191"/>
                  </a:lnTo>
                  <a:lnTo>
                    <a:pt x="233" y="168"/>
                  </a:lnTo>
                  <a:lnTo>
                    <a:pt x="237" y="159"/>
                  </a:lnTo>
                  <a:lnTo>
                    <a:pt x="242" y="145"/>
                  </a:lnTo>
                  <a:lnTo>
                    <a:pt x="242" y="136"/>
                  </a:lnTo>
                  <a:lnTo>
                    <a:pt x="242" y="123"/>
                  </a:lnTo>
                  <a:lnTo>
                    <a:pt x="242" y="109"/>
                  </a:lnTo>
                  <a:lnTo>
                    <a:pt x="242" y="100"/>
                  </a:lnTo>
                  <a:lnTo>
                    <a:pt x="237" y="86"/>
                  </a:lnTo>
                  <a:lnTo>
                    <a:pt x="233" y="77"/>
                  </a:lnTo>
                  <a:lnTo>
                    <a:pt x="224" y="54"/>
                  </a:lnTo>
                  <a:lnTo>
                    <a:pt x="210" y="36"/>
                  </a:lnTo>
                  <a:lnTo>
                    <a:pt x="192" y="22"/>
                  </a:lnTo>
                  <a:lnTo>
                    <a:pt x="169" y="9"/>
                  </a:lnTo>
                  <a:lnTo>
                    <a:pt x="160" y="9"/>
                  </a:lnTo>
                  <a:lnTo>
                    <a:pt x="146" y="4"/>
                  </a:lnTo>
                  <a:lnTo>
                    <a:pt x="132" y="0"/>
                  </a:lnTo>
                  <a:lnTo>
                    <a:pt x="123" y="0"/>
                  </a:lnTo>
                </a:path>
              </a:pathLst>
            </a:cu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9" name="Rectangle 178">
              <a:extLst>
                <a:ext uri="{FF2B5EF4-FFF2-40B4-BE49-F238E27FC236}">
                  <a16:creationId xmlns:a16="http://schemas.microsoft.com/office/drawing/2014/main" id="{36C97B50-7E25-41D9-F415-8D9486038A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" y="2868"/>
              <a:ext cx="98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 b="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L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140" name="Rectangle 179">
              <a:extLst>
                <a:ext uri="{FF2B5EF4-FFF2-40B4-BE49-F238E27FC236}">
                  <a16:creationId xmlns:a16="http://schemas.microsoft.com/office/drawing/2014/main" id="{6C8EF66E-E3AE-4B5F-0D6D-CBE7E8A966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" y="2872"/>
              <a:ext cx="44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141" name="Line 180">
              <a:extLst>
                <a:ext uri="{FF2B5EF4-FFF2-40B4-BE49-F238E27FC236}">
                  <a16:creationId xmlns:a16="http://schemas.microsoft.com/office/drawing/2014/main" id="{5C0073BB-EDB9-7858-F315-4D88E26669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36" y="3045"/>
              <a:ext cx="187" cy="18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2" name="Rectangle 181">
              <a:extLst>
                <a:ext uri="{FF2B5EF4-FFF2-40B4-BE49-F238E27FC236}">
                  <a16:creationId xmlns:a16="http://schemas.microsoft.com/office/drawing/2014/main" id="{99850860-9132-F124-865F-68110955A9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" y="2905"/>
              <a:ext cx="108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 b="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143" name="Rectangle 182">
              <a:extLst>
                <a:ext uri="{FF2B5EF4-FFF2-40B4-BE49-F238E27FC236}">
                  <a16:creationId xmlns:a16="http://schemas.microsoft.com/office/drawing/2014/main" id="{640DE0BB-22B2-DADF-D392-1DC1A40A37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2" y="2905"/>
              <a:ext cx="44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 b="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144" name="Rectangle 183">
              <a:extLst>
                <a:ext uri="{FF2B5EF4-FFF2-40B4-BE49-F238E27FC236}">
                  <a16:creationId xmlns:a16="http://schemas.microsoft.com/office/drawing/2014/main" id="{E5FF9165-A3B7-FBFE-EED9-F21F5D60A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" y="2905"/>
              <a:ext cx="11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 b="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145" name="Rectangle 184">
              <a:extLst>
                <a:ext uri="{FF2B5EF4-FFF2-40B4-BE49-F238E27FC236}">
                  <a16:creationId xmlns:a16="http://schemas.microsoft.com/office/drawing/2014/main" id="{47B31708-A7DA-5761-3547-0710F624DF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2" y="2905"/>
              <a:ext cx="44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 b="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146" name="Rectangle 185">
              <a:extLst>
                <a:ext uri="{FF2B5EF4-FFF2-40B4-BE49-F238E27FC236}">
                  <a16:creationId xmlns:a16="http://schemas.microsoft.com/office/drawing/2014/main" id="{21E3D409-830A-E156-A789-45C46DB390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0" y="3204"/>
              <a:ext cx="44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147" name="Freeform 186">
              <a:extLst>
                <a:ext uri="{FF2B5EF4-FFF2-40B4-BE49-F238E27FC236}">
                  <a16:creationId xmlns:a16="http://schemas.microsoft.com/office/drawing/2014/main" id="{0FF838DC-8D13-BF78-5982-02BCA5F7C8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6" y="3660"/>
              <a:ext cx="556" cy="214"/>
            </a:xfrm>
            <a:custGeom>
              <a:avLst/>
              <a:gdLst>
                <a:gd name="T0" fmla="*/ 37 w 556"/>
                <a:gd name="T1" fmla="*/ 0 h 214"/>
                <a:gd name="T2" fmla="*/ 27 w 556"/>
                <a:gd name="T3" fmla="*/ 0 h 214"/>
                <a:gd name="T4" fmla="*/ 23 w 556"/>
                <a:gd name="T5" fmla="*/ 0 h 214"/>
                <a:gd name="T6" fmla="*/ 18 w 556"/>
                <a:gd name="T7" fmla="*/ 4 h 214"/>
                <a:gd name="T8" fmla="*/ 9 w 556"/>
                <a:gd name="T9" fmla="*/ 9 h 214"/>
                <a:gd name="T10" fmla="*/ 5 w 556"/>
                <a:gd name="T11" fmla="*/ 14 h 214"/>
                <a:gd name="T12" fmla="*/ 5 w 556"/>
                <a:gd name="T13" fmla="*/ 23 h 214"/>
                <a:gd name="T14" fmla="*/ 0 w 556"/>
                <a:gd name="T15" fmla="*/ 27 h 214"/>
                <a:gd name="T16" fmla="*/ 0 w 556"/>
                <a:gd name="T17" fmla="*/ 36 h 214"/>
                <a:gd name="T18" fmla="*/ 0 w 556"/>
                <a:gd name="T19" fmla="*/ 177 h 214"/>
                <a:gd name="T20" fmla="*/ 0 w 556"/>
                <a:gd name="T21" fmla="*/ 187 h 214"/>
                <a:gd name="T22" fmla="*/ 5 w 556"/>
                <a:gd name="T23" fmla="*/ 191 h 214"/>
                <a:gd name="T24" fmla="*/ 5 w 556"/>
                <a:gd name="T25" fmla="*/ 196 h 214"/>
                <a:gd name="T26" fmla="*/ 9 w 556"/>
                <a:gd name="T27" fmla="*/ 205 h 214"/>
                <a:gd name="T28" fmla="*/ 18 w 556"/>
                <a:gd name="T29" fmla="*/ 209 h 214"/>
                <a:gd name="T30" fmla="*/ 23 w 556"/>
                <a:gd name="T31" fmla="*/ 209 h 214"/>
                <a:gd name="T32" fmla="*/ 27 w 556"/>
                <a:gd name="T33" fmla="*/ 214 h 214"/>
                <a:gd name="T34" fmla="*/ 37 w 556"/>
                <a:gd name="T35" fmla="*/ 214 h 214"/>
                <a:gd name="T36" fmla="*/ 520 w 556"/>
                <a:gd name="T37" fmla="*/ 214 h 214"/>
                <a:gd name="T38" fmla="*/ 529 w 556"/>
                <a:gd name="T39" fmla="*/ 214 h 214"/>
                <a:gd name="T40" fmla="*/ 534 w 556"/>
                <a:gd name="T41" fmla="*/ 209 h 214"/>
                <a:gd name="T42" fmla="*/ 543 w 556"/>
                <a:gd name="T43" fmla="*/ 209 h 214"/>
                <a:gd name="T44" fmla="*/ 547 w 556"/>
                <a:gd name="T45" fmla="*/ 205 h 214"/>
                <a:gd name="T46" fmla="*/ 552 w 556"/>
                <a:gd name="T47" fmla="*/ 196 h 214"/>
                <a:gd name="T48" fmla="*/ 556 w 556"/>
                <a:gd name="T49" fmla="*/ 191 h 214"/>
                <a:gd name="T50" fmla="*/ 556 w 556"/>
                <a:gd name="T51" fmla="*/ 187 h 214"/>
                <a:gd name="T52" fmla="*/ 556 w 556"/>
                <a:gd name="T53" fmla="*/ 177 h 214"/>
                <a:gd name="T54" fmla="*/ 556 w 556"/>
                <a:gd name="T55" fmla="*/ 36 h 214"/>
                <a:gd name="T56" fmla="*/ 556 w 556"/>
                <a:gd name="T57" fmla="*/ 27 h 214"/>
                <a:gd name="T58" fmla="*/ 556 w 556"/>
                <a:gd name="T59" fmla="*/ 23 h 214"/>
                <a:gd name="T60" fmla="*/ 552 w 556"/>
                <a:gd name="T61" fmla="*/ 14 h 214"/>
                <a:gd name="T62" fmla="*/ 547 w 556"/>
                <a:gd name="T63" fmla="*/ 9 h 214"/>
                <a:gd name="T64" fmla="*/ 543 w 556"/>
                <a:gd name="T65" fmla="*/ 4 h 214"/>
                <a:gd name="T66" fmla="*/ 534 w 556"/>
                <a:gd name="T67" fmla="*/ 0 h 214"/>
                <a:gd name="T68" fmla="*/ 529 w 556"/>
                <a:gd name="T69" fmla="*/ 0 h 214"/>
                <a:gd name="T70" fmla="*/ 520 w 556"/>
                <a:gd name="T71" fmla="*/ 0 h 214"/>
                <a:gd name="T72" fmla="*/ 37 w 556"/>
                <a:gd name="T73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6" h="214">
                  <a:moveTo>
                    <a:pt x="37" y="0"/>
                  </a:moveTo>
                  <a:lnTo>
                    <a:pt x="27" y="0"/>
                  </a:lnTo>
                  <a:lnTo>
                    <a:pt x="23" y="0"/>
                  </a:lnTo>
                  <a:lnTo>
                    <a:pt x="18" y="4"/>
                  </a:lnTo>
                  <a:lnTo>
                    <a:pt x="9" y="9"/>
                  </a:lnTo>
                  <a:lnTo>
                    <a:pt x="5" y="14"/>
                  </a:lnTo>
                  <a:lnTo>
                    <a:pt x="5" y="23"/>
                  </a:lnTo>
                  <a:lnTo>
                    <a:pt x="0" y="27"/>
                  </a:lnTo>
                  <a:lnTo>
                    <a:pt x="0" y="36"/>
                  </a:lnTo>
                  <a:lnTo>
                    <a:pt x="0" y="177"/>
                  </a:lnTo>
                  <a:lnTo>
                    <a:pt x="0" y="187"/>
                  </a:lnTo>
                  <a:lnTo>
                    <a:pt x="5" y="191"/>
                  </a:lnTo>
                  <a:lnTo>
                    <a:pt x="5" y="196"/>
                  </a:lnTo>
                  <a:lnTo>
                    <a:pt x="9" y="205"/>
                  </a:lnTo>
                  <a:lnTo>
                    <a:pt x="18" y="209"/>
                  </a:lnTo>
                  <a:lnTo>
                    <a:pt x="23" y="209"/>
                  </a:lnTo>
                  <a:lnTo>
                    <a:pt x="27" y="214"/>
                  </a:lnTo>
                  <a:lnTo>
                    <a:pt x="37" y="214"/>
                  </a:lnTo>
                  <a:lnTo>
                    <a:pt x="520" y="214"/>
                  </a:lnTo>
                  <a:lnTo>
                    <a:pt x="529" y="214"/>
                  </a:lnTo>
                  <a:lnTo>
                    <a:pt x="534" y="209"/>
                  </a:lnTo>
                  <a:lnTo>
                    <a:pt x="543" y="209"/>
                  </a:lnTo>
                  <a:lnTo>
                    <a:pt x="547" y="205"/>
                  </a:lnTo>
                  <a:lnTo>
                    <a:pt x="552" y="196"/>
                  </a:lnTo>
                  <a:lnTo>
                    <a:pt x="556" y="191"/>
                  </a:lnTo>
                  <a:lnTo>
                    <a:pt x="556" y="187"/>
                  </a:lnTo>
                  <a:lnTo>
                    <a:pt x="556" y="177"/>
                  </a:lnTo>
                  <a:lnTo>
                    <a:pt x="556" y="36"/>
                  </a:lnTo>
                  <a:lnTo>
                    <a:pt x="556" y="27"/>
                  </a:lnTo>
                  <a:lnTo>
                    <a:pt x="556" y="23"/>
                  </a:lnTo>
                  <a:lnTo>
                    <a:pt x="552" y="14"/>
                  </a:lnTo>
                  <a:lnTo>
                    <a:pt x="547" y="9"/>
                  </a:lnTo>
                  <a:lnTo>
                    <a:pt x="543" y="4"/>
                  </a:lnTo>
                  <a:lnTo>
                    <a:pt x="534" y="0"/>
                  </a:lnTo>
                  <a:lnTo>
                    <a:pt x="529" y="0"/>
                  </a:lnTo>
                  <a:lnTo>
                    <a:pt x="520" y="0"/>
                  </a:lnTo>
                  <a:lnTo>
                    <a:pt x="37" y="0"/>
                  </a:lnTo>
                </a:path>
              </a:pathLst>
            </a:cu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" name="Freeform 187">
              <a:extLst>
                <a:ext uri="{FF2B5EF4-FFF2-40B4-BE49-F238E27FC236}">
                  <a16:creationId xmlns:a16="http://schemas.microsoft.com/office/drawing/2014/main" id="{526AECD6-51B3-5839-4CB1-0EAF18960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5" y="3300"/>
              <a:ext cx="214" cy="556"/>
            </a:xfrm>
            <a:custGeom>
              <a:avLst/>
              <a:gdLst>
                <a:gd name="T0" fmla="*/ 0 w 214"/>
                <a:gd name="T1" fmla="*/ 519 h 556"/>
                <a:gd name="T2" fmla="*/ 0 w 214"/>
                <a:gd name="T3" fmla="*/ 524 h 556"/>
                <a:gd name="T4" fmla="*/ 4 w 214"/>
                <a:gd name="T5" fmla="*/ 533 h 556"/>
                <a:gd name="T6" fmla="*/ 9 w 214"/>
                <a:gd name="T7" fmla="*/ 537 h 556"/>
                <a:gd name="T8" fmla="*/ 9 w 214"/>
                <a:gd name="T9" fmla="*/ 542 h 556"/>
                <a:gd name="T10" fmla="*/ 18 w 214"/>
                <a:gd name="T11" fmla="*/ 547 h 556"/>
                <a:gd name="T12" fmla="*/ 23 w 214"/>
                <a:gd name="T13" fmla="*/ 551 h 556"/>
                <a:gd name="T14" fmla="*/ 27 w 214"/>
                <a:gd name="T15" fmla="*/ 551 h 556"/>
                <a:gd name="T16" fmla="*/ 36 w 214"/>
                <a:gd name="T17" fmla="*/ 556 h 556"/>
                <a:gd name="T18" fmla="*/ 178 w 214"/>
                <a:gd name="T19" fmla="*/ 556 h 556"/>
                <a:gd name="T20" fmla="*/ 187 w 214"/>
                <a:gd name="T21" fmla="*/ 551 h 556"/>
                <a:gd name="T22" fmla="*/ 191 w 214"/>
                <a:gd name="T23" fmla="*/ 551 h 556"/>
                <a:gd name="T24" fmla="*/ 201 w 214"/>
                <a:gd name="T25" fmla="*/ 547 h 556"/>
                <a:gd name="T26" fmla="*/ 205 w 214"/>
                <a:gd name="T27" fmla="*/ 542 h 556"/>
                <a:gd name="T28" fmla="*/ 210 w 214"/>
                <a:gd name="T29" fmla="*/ 537 h 556"/>
                <a:gd name="T30" fmla="*/ 214 w 214"/>
                <a:gd name="T31" fmla="*/ 533 h 556"/>
                <a:gd name="T32" fmla="*/ 214 w 214"/>
                <a:gd name="T33" fmla="*/ 524 h 556"/>
                <a:gd name="T34" fmla="*/ 214 w 214"/>
                <a:gd name="T35" fmla="*/ 519 h 556"/>
                <a:gd name="T36" fmla="*/ 214 w 214"/>
                <a:gd name="T37" fmla="*/ 32 h 556"/>
                <a:gd name="T38" fmla="*/ 214 w 214"/>
                <a:gd name="T39" fmla="*/ 28 h 556"/>
                <a:gd name="T40" fmla="*/ 214 w 214"/>
                <a:gd name="T41" fmla="*/ 19 h 556"/>
                <a:gd name="T42" fmla="*/ 210 w 214"/>
                <a:gd name="T43" fmla="*/ 14 h 556"/>
                <a:gd name="T44" fmla="*/ 205 w 214"/>
                <a:gd name="T45" fmla="*/ 9 h 556"/>
                <a:gd name="T46" fmla="*/ 201 w 214"/>
                <a:gd name="T47" fmla="*/ 5 h 556"/>
                <a:gd name="T48" fmla="*/ 191 w 214"/>
                <a:gd name="T49" fmla="*/ 0 h 556"/>
                <a:gd name="T50" fmla="*/ 187 w 214"/>
                <a:gd name="T51" fmla="*/ 0 h 556"/>
                <a:gd name="T52" fmla="*/ 178 w 214"/>
                <a:gd name="T53" fmla="*/ 0 h 556"/>
                <a:gd name="T54" fmla="*/ 36 w 214"/>
                <a:gd name="T55" fmla="*/ 0 h 556"/>
                <a:gd name="T56" fmla="*/ 27 w 214"/>
                <a:gd name="T57" fmla="*/ 0 h 556"/>
                <a:gd name="T58" fmla="*/ 23 w 214"/>
                <a:gd name="T59" fmla="*/ 0 h 556"/>
                <a:gd name="T60" fmla="*/ 18 w 214"/>
                <a:gd name="T61" fmla="*/ 5 h 556"/>
                <a:gd name="T62" fmla="*/ 9 w 214"/>
                <a:gd name="T63" fmla="*/ 9 h 556"/>
                <a:gd name="T64" fmla="*/ 9 w 214"/>
                <a:gd name="T65" fmla="*/ 14 h 556"/>
                <a:gd name="T66" fmla="*/ 4 w 214"/>
                <a:gd name="T67" fmla="*/ 19 h 556"/>
                <a:gd name="T68" fmla="*/ 0 w 214"/>
                <a:gd name="T69" fmla="*/ 28 h 556"/>
                <a:gd name="T70" fmla="*/ 0 w 214"/>
                <a:gd name="T71" fmla="*/ 32 h 556"/>
                <a:gd name="T72" fmla="*/ 0 w 214"/>
                <a:gd name="T73" fmla="*/ 519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4" h="556">
                  <a:moveTo>
                    <a:pt x="0" y="519"/>
                  </a:moveTo>
                  <a:lnTo>
                    <a:pt x="0" y="524"/>
                  </a:lnTo>
                  <a:lnTo>
                    <a:pt x="4" y="533"/>
                  </a:lnTo>
                  <a:lnTo>
                    <a:pt x="9" y="537"/>
                  </a:lnTo>
                  <a:lnTo>
                    <a:pt x="9" y="542"/>
                  </a:lnTo>
                  <a:lnTo>
                    <a:pt x="18" y="547"/>
                  </a:lnTo>
                  <a:lnTo>
                    <a:pt x="23" y="551"/>
                  </a:lnTo>
                  <a:lnTo>
                    <a:pt x="27" y="551"/>
                  </a:lnTo>
                  <a:lnTo>
                    <a:pt x="36" y="556"/>
                  </a:lnTo>
                  <a:lnTo>
                    <a:pt x="178" y="556"/>
                  </a:lnTo>
                  <a:lnTo>
                    <a:pt x="187" y="551"/>
                  </a:lnTo>
                  <a:lnTo>
                    <a:pt x="191" y="551"/>
                  </a:lnTo>
                  <a:lnTo>
                    <a:pt x="201" y="547"/>
                  </a:lnTo>
                  <a:lnTo>
                    <a:pt x="205" y="542"/>
                  </a:lnTo>
                  <a:lnTo>
                    <a:pt x="210" y="537"/>
                  </a:lnTo>
                  <a:lnTo>
                    <a:pt x="214" y="533"/>
                  </a:lnTo>
                  <a:lnTo>
                    <a:pt x="214" y="524"/>
                  </a:lnTo>
                  <a:lnTo>
                    <a:pt x="214" y="519"/>
                  </a:lnTo>
                  <a:lnTo>
                    <a:pt x="214" y="32"/>
                  </a:lnTo>
                  <a:lnTo>
                    <a:pt x="214" y="28"/>
                  </a:lnTo>
                  <a:lnTo>
                    <a:pt x="214" y="19"/>
                  </a:lnTo>
                  <a:lnTo>
                    <a:pt x="210" y="14"/>
                  </a:lnTo>
                  <a:lnTo>
                    <a:pt x="205" y="9"/>
                  </a:lnTo>
                  <a:lnTo>
                    <a:pt x="201" y="5"/>
                  </a:lnTo>
                  <a:lnTo>
                    <a:pt x="191" y="0"/>
                  </a:lnTo>
                  <a:lnTo>
                    <a:pt x="187" y="0"/>
                  </a:lnTo>
                  <a:lnTo>
                    <a:pt x="178" y="0"/>
                  </a:lnTo>
                  <a:lnTo>
                    <a:pt x="36" y="0"/>
                  </a:lnTo>
                  <a:lnTo>
                    <a:pt x="27" y="0"/>
                  </a:lnTo>
                  <a:lnTo>
                    <a:pt x="23" y="0"/>
                  </a:lnTo>
                  <a:lnTo>
                    <a:pt x="18" y="5"/>
                  </a:lnTo>
                  <a:lnTo>
                    <a:pt x="9" y="9"/>
                  </a:lnTo>
                  <a:lnTo>
                    <a:pt x="9" y="14"/>
                  </a:lnTo>
                  <a:lnTo>
                    <a:pt x="4" y="19"/>
                  </a:lnTo>
                  <a:lnTo>
                    <a:pt x="0" y="28"/>
                  </a:lnTo>
                  <a:lnTo>
                    <a:pt x="0" y="32"/>
                  </a:lnTo>
                  <a:lnTo>
                    <a:pt x="0" y="519"/>
                  </a:lnTo>
                </a:path>
              </a:pathLst>
            </a:cu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9" name="Rectangle 188">
              <a:extLst>
                <a:ext uri="{FF2B5EF4-FFF2-40B4-BE49-F238E27FC236}">
                  <a16:creationId xmlns:a16="http://schemas.microsoft.com/office/drawing/2014/main" id="{5CFE8DD1-1C9F-F1C1-FBE0-B560E57438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1" y="4079"/>
              <a:ext cx="44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150" name="Line 189">
              <a:extLst>
                <a:ext uri="{FF2B5EF4-FFF2-40B4-BE49-F238E27FC236}">
                  <a16:creationId xmlns:a16="http://schemas.microsoft.com/office/drawing/2014/main" id="{2AA97F0B-DD8D-BEC5-935C-706BACC2C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65" y="3250"/>
              <a:ext cx="364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1" name="Rectangle 190">
              <a:extLst>
                <a:ext uri="{FF2B5EF4-FFF2-40B4-BE49-F238E27FC236}">
                  <a16:creationId xmlns:a16="http://schemas.microsoft.com/office/drawing/2014/main" id="{DFB90647-6B5C-508E-3A71-3707576482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1" y="3013"/>
              <a:ext cx="17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 b="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00</a:t>
              </a:r>
              <a:endParaRPr lang="en-US" altLang="zh-CN" b="0" dirty="0">
                <a:latin typeface="Verdana" panose="020B0604030504040204" pitchFamily="34" charset="0"/>
              </a:endParaRPr>
            </a:p>
          </p:txBody>
        </p:sp>
        <p:sp>
          <p:nvSpPr>
            <p:cNvPr id="152" name="Rectangle 191">
              <a:extLst>
                <a:ext uri="{FF2B5EF4-FFF2-40B4-BE49-F238E27FC236}">
                  <a16:creationId xmlns:a16="http://schemas.microsoft.com/office/drawing/2014/main" id="{2E44FEFC-1F6C-ECF1-2575-4DD2F863D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4" y="3013"/>
              <a:ext cx="1188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 b="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    01     11     10</a:t>
              </a:r>
              <a:endParaRPr lang="en-US" altLang="zh-CN" b="0" dirty="0">
                <a:latin typeface="Verdana" panose="020B0604030504040204" pitchFamily="34" charset="0"/>
              </a:endParaRPr>
            </a:p>
          </p:txBody>
        </p:sp>
        <p:sp>
          <p:nvSpPr>
            <p:cNvPr id="153" name="Rectangle 192">
              <a:extLst>
                <a:ext uri="{FF2B5EF4-FFF2-40B4-BE49-F238E27FC236}">
                  <a16:creationId xmlns:a16="http://schemas.microsoft.com/office/drawing/2014/main" id="{0A87CC70-F53A-A41A-495D-5E93AA427C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4" y="3013"/>
              <a:ext cx="44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154" name="Rectangle 193">
              <a:extLst>
                <a:ext uri="{FF2B5EF4-FFF2-40B4-BE49-F238E27FC236}">
                  <a16:creationId xmlns:a16="http://schemas.microsoft.com/office/drawing/2014/main" id="{88920560-5612-8165-FDDA-8EBF153BC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1" y="3309"/>
              <a:ext cx="44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</p:grpSp>
      <p:sp>
        <p:nvSpPr>
          <p:cNvPr id="155" name="Freeform 46">
            <a:extLst>
              <a:ext uri="{FF2B5EF4-FFF2-40B4-BE49-F238E27FC236}">
                <a16:creationId xmlns:a16="http://schemas.microsoft.com/office/drawing/2014/main" id="{AE536C90-2AF7-AC08-7C44-4BB3DA0BD1D3}"/>
              </a:ext>
            </a:extLst>
          </p:cNvPr>
          <p:cNvSpPr>
            <a:spLocks noEditPoints="1"/>
          </p:cNvSpPr>
          <p:nvPr/>
        </p:nvSpPr>
        <p:spPr bwMode="auto">
          <a:xfrm>
            <a:off x="9053583" y="4595007"/>
            <a:ext cx="904875" cy="361950"/>
          </a:xfrm>
          <a:custGeom>
            <a:avLst/>
            <a:gdLst>
              <a:gd name="T0" fmla="*/ 465 w 570"/>
              <a:gd name="T1" fmla="*/ 9 h 228"/>
              <a:gd name="T2" fmla="*/ 516 w 570"/>
              <a:gd name="T3" fmla="*/ 0 h 228"/>
              <a:gd name="T4" fmla="*/ 516 w 570"/>
              <a:gd name="T5" fmla="*/ 14 h 228"/>
              <a:gd name="T6" fmla="*/ 365 w 570"/>
              <a:gd name="T7" fmla="*/ 9 h 228"/>
              <a:gd name="T8" fmla="*/ 370 w 570"/>
              <a:gd name="T9" fmla="*/ 0 h 228"/>
              <a:gd name="T10" fmla="*/ 420 w 570"/>
              <a:gd name="T11" fmla="*/ 14 h 228"/>
              <a:gd name="T12" fmla="*/ 269 w 570"/>
              <a:gd name="T13" fmla="*/ 14 h 228"/>
              <a:gd name="T14" fmla="*/ 269 w 570"/>
              <a:gd name="T15" fmla="*/ 0 h 228"/>
              <a:gd name="T16" fmla="*/ 324 w 570"/>
              <a:gd name="T17" fmla="*/ 9 h 228"/>
              <a:gd name="T18" fmla="*/ 174 w 570"/>
              <a:gd name="T19" fmla="*/ 14 h 228"/>
              <a:gd name="T20" fmla="*/ 169 w 570"/>
              <a:gd name="T21" fmla="*/ 4 h 228"/>
              <a:gd name="T22" fmla="*/ 219 w 570"/>
              <a:gd name="T23" fmla="*/ 4 h 228"/>
              <a:gd name="T24" fmla="*/ 114 w 570"/>
              <a:gd name="T25" fmla="*/ 14 h 228"/>
              <a:gd name="T26" fmla="*/ 64 w 570"/>
              <a:gd name="T27" fmla="*/ 4 h 228"/>
              <a:gd name="T28" fmla="*/ 119 w 570"/>
              <a:gd name="T29" fmla="*/ 0 h 228"/>
              <a:gd name="T30" fmla="*/ 114 w 570"/>
              <a:gd name="T31" fmla="*/ 14 h 228"/>
              <a:gd name="T32" fmla="*/ 18 w 570"/>
              <a:gd name="T33" fmla="*/ 32 h 228"/>
              <a:gd name="T34" fmla="*/ 9 w 570"/>
              <a:gd name="T35" fmla="*/ 68 h 228"/>
              <a:gd name="T36" fmla="*/ 0 w 570"/>
              <a:gd name="T37" fmla="*/ 41 h 228"/>
              <a:gd name="T38" fmla="*/ 14 w 570"/>
              <a:gd name="T39" fmla="*/ 14 h 228"/>
              <a:gd name="T40" fmla="*/ 23 w 570"/>
              <a:gd name="T41" fmla="*/ 18 h 228"/>
              <a:gd name="T42" fmla="*/ 14 w 570"/>
              <a:gd name="T43" fmla="*/ 164 h 228"/>
              <a:gd name="T44" fmla="*/ 0 w 570"/>
              <a:gd name="T45" fmla="*/ 114 h 228"/>
              <a:gd name="T46" fmla="*/ 9 w 570"/>
              <a:gd name="T47" fmla="*/ 109 h 228"/>
              <a:gd name="T48" fmla="*/ 32 w 570"/>
              <a:gd name="T49" fmla="*/ 214 h 228"/>
              <a:gd name="T50" fmla="*/ 60 w 570"/>
              <a:gd name="T51" fmla="*/ 214 h 228"/>
              <a:gd name="T52" fmla="*/ 60 w 570"/>
              <a:gd name="T53" fmla="*/ 228 h 228"/>
              <a:gd name="T54" fmla="*/ 14 w 570"/>
              <a:gd name="T55" fmla="*/ 218 h 228"/>
              <a:gd name="T56" fmla="*/ 23 w 570"/>
              <a:gd name="T57" fmla="*/ 205 h 228"/>
              <a:gd name="T58" fmla="*/ 164 w 570"/>
              <a:gd name="T59" fmla="*/ 218 h 228"/>
              <a:gd name="T60" fmla="*/ 114 w 570"/>
              <a:gd name="T61" fmla="*/ 228 h 228"/>
              <a:gd name="T62" fmla="*/ 110 w 570"/>
              <a:gd name="T63" fmla="*/ 218 h 228"/>
              <a:gd name="T64" fmla="*/ 215 w 570"/>
              <a:gd name="T65" fmla="*/ 214 h 228"/>
              <a:gd name="T66" fmla="*/ 265 w 570"/>
              <a:gd name="T67" fmla="*/ 228 h 228"/>
              <a:gd name="T68" fmla="*/ 210 w 570"/>
              <a:gd name="T69" fmla="*/ 228 h 228"/>
              <a:gd name="T70" fmla="*/ 215 w 570"/>
              <a:gd name="T71" fmla="*/ 214 h 228"/>
              <a:gd name="T72" fmla="*/ 361 w 570"/>
              <a:gd name="T73" fmla="*/ 214 h 228"/>
              <a:gd name="T74" fmla="*/ 356 w 570"/>
              <a:gd name="T75" fmla="*/ 228 h 228"/>
              <a:gd name="T76" fmla="*/ 310 w 570"/>
              <a:gd name="T77" fmla="*/ 223 h 228"/>
              <a:gd name="T78" fmla="*/ 315 w 570"/>
              <a:gd name="T79" fmla="*/ 214 h 228"/>
              <a:gd name="T80" fmla="*/ 465 w 570"/>
              <a:gd name="T81" fmla="*/ 223 h 228"/>
              <a:gd name="T82" fmla="*/ 411 w 570"/>
              <a:gd name="T83" fmla="*/ 228 h 228"/>
              <a:gd name="T84" fmla="*/ 411 w 570"/>
              <a:gd name="T85" fmla="*/ 218 h 228"/>
              <a:gd name="T86" fmla="*/ 529 w 570"/>
              <a:gd name="T87" fmla="*/ 214 h 228"/>
              <a:gd name="T88" fmla="*/ 548 w 570"/>
              <a:gd name="T89" fmla="*/ 209 h 228"/>
              <a:gd name="T90" fmla="*/ 561 w 570"/>
              <a:gd name="T91" fmla="*/ 214 h 228"/>
              <a:gd name="T92" fmla="*/ 529 w 570"/>
              <a:gd name="T93" fmla="*/ 228 h 228"/>
              <a:gd name="T94" fmla="*/ 506 w 570"/>
              <a:gd name="T95" fmla="*/ 228 h 228"/>
              <a:gd name="T96" fmla="*/ 516 w 570"/>
              <a:gd name="T97" fmla="*/ 214 h 228"/>
              <a:gd name="T98" fmla="*/ 561 w 570"/>
              <a:gd name="T99" fmla="*/ 109 h 228"/>
              <a:gd name="T100" fmla="*/ 570 w 570"/>
              <a:gd name="T101" fmla="*/ 109 h 228"/>
              <a:gd name="T102" fmla="*/ 566 w 570"/>
              <a:gd name="T103" fmla="*/ 164 h 228"/>
              <a:gd name="T104" fmla="*/ 557 w 570"/>
              <a:gd name="T105" fmla="*/ 155 h 228"/>
              <a:gd name="T106" fmla="*/ 557 w 570"/>
              <a:gd name="T107" fmla="*/ 32 h 228"/>
              <a:gd name="T108" fmla="*/ 543 w 570"/>
              <a:gd name="T109" fmla="*/ 18 h 228"/>
              <a:gd name="T110" fmla="*/ 557 w 570"/>
              <a:gd name="T111" fmla="*/ 14 h 228"/>
              <a:gd name="T112" fmla="*/ 570 w 570"/>
              <a:gd name="T113" fmla="*/ 45 h 228"/>
              <a:gd name="T114" fmla="*/ 566 w 570"/>
              <a:gd name="T115" fmla="*/ 64 h 228"/>
              <a:gd name="T116" fmla="*/ 557 w 570"/>
              <a:gd name="T117" fmla="*/ 5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70" h="228">
                <a:moveTo>
                  <a:pt x="516" y="14"/>
                </a:moveTo>
                <a:lnTo>
                  <a:pt x="470" y="14"/>
                </a:lnTo>
                <a:lnTo>
                  <a:pt x="465" y="14"/>
                </a:lnTo>
                <a:lnTo>
                  <a:pt x="465" y="9"/>
                </a:lnTo>
                <a:lnTo>
                  <a:pt x="465" y="9"/>
                </a:lnTo>
                <a:lnTo>
                  <a:pt x="465" y="4"/>
                </a:lnTo>
                <a:lnTo>
                  <a:pt x="465" y="4"/>
                </a:lnTo>
                <a:lnTo>
                  <a:pt x="470" y="0"/>
                </a:lnTo>
                <a:lnTo>
                  <a:pt x="470" y="0"/>
                </a:lnTo>
                <a:lnTo>
                  <a:pt x="516" y="0"/>
                </a:lnTo>
                <a:lnTo>
                  <a:pt x="516" y="0"/>
                </a:lnTo>
                <a:lnTo>
                  <a:pt x="520" y="4"/>
                </a:lnTo>
                <a:lnTo>
                  <a:pt x="520" y="9"/>
                </a:lnTo>
                <a:lnTo>
                  <a:pt x="520" y="14"/>
                </a:lnTo>
                <a:lnTo>
                  <a:pt x="516" y="14"/>
                </a:lnTo>
                <a:lnTo>
                  <a:pt x="516" y="14"/>
                </a:lnTo>
                <a:close/>
                <a:moveTo>
                  <a:pt x="415" y="14"/>
                </a:moveTo>
                <a:lnTo>
                  <a:pt x="370" y="14"/>
                </a:lnTo>
                <a:lnTo>
                  <a:pt x="365" y="14"/>
                </a:lnTo>
                <a:lnTo>
                  <a:pt x="365" y="9"/>
                </a:lnTo>
                <a:lnTo>
                  <a:pt x="365" y="9"/>
                </a:lnTo>
                <a:lnTo>
                  <a:pt x="365" y="4"/>
                </a:lnTo>
                <a:lnTo>
                  <a:pt x="365" y="4"/>
                </a:lnTo>
                <a:lnTo>
                  <a:pt x="370" y="0"/>
                </a:lnTo>
                <a:lnTo>
                  <a:pt x="370" y="0"/>
                </a:lnTo>
                <a:lnTo>
                  <a:pt x="415" y="0"/>
                </a:lnTo>
                <a:lnTo>
                  <a:pt x="415" y="0"/>
                </a:lnTo>
                <a:lnTo>
                  <a:pt x="420" y="4"/>
                </a:lnTo>
                <a:lnTo>
                  <a:pt x="420" y="9"/>
                </a:lnTo>
                <a:lnTo>
                  <a:pt x="420" y="14"/>
                </a:lnTo>
                <a:lnTo>
                  <a:pt x="415" y="14"/>
                </a:lnTo>
                <a:lnTo>
                  <a:pt x="415" y="14"/>
                </a:lnTo>
                <a:close/>
                <a:moveTo>
                  <a:pt x="315" y="14"/>
                </a:moveTo>
                <a:lnTo>
                  <a:pt x="274" y="14"/>
                </a:lnTo>
                <a:lnTo>
                  <a:pt x="269" y="14"/>
                </a:lnTo>
                <a:lnTo>
                  <a:pt x="265" y="9"/>
                </a:lnTo>
                <a:lnTo>
                  <a:pt x="265" y="9"/>
                </a:lnTo>
                <a:lnTo>
                  <a:pt x="265" y="4"/>
                </a:lnTo>
                <a:lnTo>
                  <a:pt x="269" y="4"/>
                </a:lnTo>
                <a:lnTo>
                  <a:pt x="269" y="0"/>
                </a:lnTo>
                <a:lnTo>
                  <a:pt x="274" y="0"/>
                </a:lnTo>
                <a:lnTo>
                  <a:pt x="315" y="0"/>
                </a:lnTo>
                <a:lnTo>
                  <a:pt x="319" y="0"/>
                </a:lnTo>
                <a:lnTo>
                  <a:pt x="319" y="4"/>
                </a:lnTo>
                <a:lnTo>
                  <a:pt x="324" y="9"/>
                </a:lnTo>
                <a:lnTo>
                  <a:pt x="319" y="14"/>
                </a:lnTo>
                <a:lnTo>
                  <a:pt x="315" y="14"/>
                </a:lnTo>
                <a:lnTo>
                  <a:pt x="315" y="14"/>
                </a:lnTo>
                <a:close/>
                <a:moveTo>
                  <a:pt x="215" y="14"/>
                </a:moveTo>
                <a:lnTo>
                  <a:pt x="174" y="14"/>
                </a:lnTo>
                <a:lnTo>
                  <a:pt x="169" y="14"/>
                </a:lnTo>
                <a:lnTo>
                  <a:pt x="164" y="9"/>
                </a:lnTo>
                <a:lnTo>
                  <a:pt x="164" y="9"/>
                </a:lnTo>
                <a:lnTo>
                  <a:pt x="164" y="4"/>
                </a:lnTo>
                <a:lnTo>
                  <a:pt x="169" y="4"/>
                </a:lnTo>
                <a:lnTo>
                  <a:pt x="169" y="0"/>
                </a:lnTo>
                <a:lnTo>
                  <a:pt x="174" y="0"/>
                </a:lnTo>
                <a:lnTo>
                  <a:pt x="215" y="0"/>
                </a:lnTo>
                <a:lnTo>
                  <a:pt x="219" y="0"/>
                </a:lnTo>
                <a:lnTo>
                  <a:pt x="219" y="4"/>
                </a:lnTo>
                <a:lnTo>
                  <a:pt x="224" y="9"/>
                </a:lnTo>
                <a:lnTo>
                  <a:pt x="219" y="14"/>
                </a:lnTo>
                <a:lnTo>
                  <a:pt x="215" y="14"/>
                </a:lnTo>
                <a:lnTo>
                  <a:pt x="215" y="14"/>
                </a:lnTo>
                <a:close/>
                <a:moveTo>
                  <a:pt x="114" y="14"/>
                </a:moveTo>
                <a:lnTo>
                  <a:pt x="73" y="14"/>
                </a:lnTo>
                <a:lnTo>
                  <a:pt x="69" y="14"/>
                </a:lnTo>
                <a:lnTo>
                  <a:pt x="64" y="9"/>
                </a:lnTo>
                <a:lnTo>
                  <a:pt x="64" y="9"/>
                </a:lnTo>
                <a:lnTo>
                  <a:pt x="64" y="4"/>
                </a:lnTo>
                <a:lnTo>
                  <a:pt x="69" y="4"/>
                </a:lnTo>
                <a:lnTo>
                  <a:pt x="69" y="0"/>
                </a:lnTo>
                <a:lnTo>
                  <a:pt x="73" y="0"/>
                </a:lnTo>
                <a:lnTo>
                  <a:pt x="114" y="0"/>
                </a:lnTo>
                <a:lnTo>
                  <a:pt x="119" y="0"/>
                </a:lnTo>
                <a:lnTo>
                  <a:pt x="119" y="4"/>
                </a:lnTo>
                <a:lnTo>
                  <a:pt x="123" y="9"/>
                </a:lnTo>
                <a:lnTo>
                  <a:pt x="119" y="14"/>
                </a:lnTo>
                <a:lnTo>
                  <a:pt x="114" y="14"/>
                </a:lnTo>
                <a:lnTo>
                  <a:pt x="114" y="14"/>
                </a:lnTo>
                <a:close/>
                <a:moveTo>
                  <a:pt x="23" y="23"/>
                </a:moveTo>
                <a:lnTo>
                  <a:pt x="23" y="23"/>
                </a:lnTo>
                <a:lnTo>
                  <a:pt x="23" y="23"/>
                </a:lnTo>
                <a:lnTo>
                  <a:pt x="18" y="36"/>
                </a:lnTo>
                <a:lnTo>
                  <a:pt x="18" y="32"/>
                </a:lnTo>
                <a:lnTo>
                  <a:pt x="14" y="45"/>
                </a:lnTo>
                <a:lnTo>
                  <a:pt x="14" y="45"/>
                </a:lnTo>
                <a:lnTo>
                  <a:pt x="14" y="59"/>
                </a:lnTo>
                <a:lnTo>
                  <a:pt x="14" y="64"/>
                </a:lnTo>
                <a:lnTo>
                  <a:pt x="9" y="68"/>
                </a:lnTo>
                <a:lnTo>
                  <a:pt x="5" y="64"/>
                </a:lnTo>
                <a:lnTo>
                  <a:pt x="0" y="64"/>
                </a:lnTo>
                <a:lnTo>
                  <a:pt x="0" y="59"/>
                </a:lnTo>
                <a:lnTo>
                  <a:pt x="0" y="45"/>
                </a:lnTo>
                <a:lnTo>
                  <a:pt x="0" y="41"/>
                </a:lnTo>
                <a:lnTo>
                  <a:pt x="5" y="27"/>
                </a:lnTo>
                <a:lnTo>
                  <a:pt x="5" y="27"/>
                </a:lnTo>
                <a:lnTo>
                  <a:pt x="14" y="14"/>
                </a:lnTo>
                <a:lnTo>
                  <a:pt x="14" y="14"/>
                </a:lnTo>
                <a:lnTo>
                  <a:pt x="14" y="14"/>
                </a:lnTo>
                <a:lnTo>
                  <a:pt x="18" y="14"/>
                </a:lnTo>
                <a:lnTo>
                  <a:pt x="18" y="14"/>
                </a:lnTo>
                <a:lnTo>
                  <a:pt x="23" y="14"/>
                </a:lnTo>
                <a:lnTo>
                  <a:pt x="23" y="18"/>
                </a:lnTo>
                <a:lnTo>
                  <a:pt x="23" y="18"/>
                </a:lnTo>
                <a:lnTo>
                  <a:pt x="23" y="23"/>
                </a:lnTo>
                <a:lnTo>
                  <a:pt x="23" y="23"/>
                </a:lnTo>
                <a:close/>
                <a:moveTo>
                  <a:pt x="14" y="114"/>
                </a:moveTo>
                <a:lnTo>
                  <a:pt x="14" y="159"/>
                </a:lnTo>
                <a:lnTo>
                  <a:pt x="14" y="164"/>
                </a:lnTo>
                <a:lnTo>
                  <a:pt x="9" y="164"/>
                </a:lnTo>
                <a:lnTo>
                  <a:pt x="5" y="164"/>
                </a:lnTo>
                <a:lnTo>
                  <a:pt x="0" y="159"/>
                </a:lnTo>
                <a:lnTo>
                  <a:pt x="0" y="159"/>
                </a:lnTo>
                <a:lnTo>
                  <a:pt x="0" y="114"/>
                </a:lnTo>
                <a:lnTo>
                  <a:pt x="0" y="114"/>
                </a:lnTo>
                <a:lnTo>
                  <a:pt x="5" y="109"/>
                </a:lnTo>
                <a:lnTo>
                  <a:pt x="5" y="109"/>
                </a:lnTo>
                <a:lnTo>
                  <a:pt x="9" y="109"/>
                </a:lnTo>
                <a:lnTo>
                  <a:pt x="9" y="109"/>
                </a:lnTo>
                <a:lnTo>
                  <a:pt x="14" y="109"/>
                </a:lnTo>
                <a:lnTo>
                  <a:pt x="14" y="114"/>
                </a:lnTo>
                <a:lnTo>
                  <a:pt x="14" y="114"/>
                </a:lnTo>
                <a:close/>
                <a:moveTo>
                  <a:pt x="23" y="205"/>
                </a:moveTo>
                <a:lnTo>
                  <a:pt x="32" y="214"/>
                </a:lnTo>
                <a:lnTo>
                  <a:pt x="32" y="214"/>
                </a:lnTo>
                <a:lnTo>
                  <a:pt x="46" y="214"/>
                </a:lnTo>
                <a:lnTo>
                  <a:pt x="41" y="214"/>
                </a:lnTo>
                <a:lnTo>
                  <a:pt x="60" y="214"/>
                </a:lnTo>
                <a:lnTo>
                  <a:pt x="60" y="214"/>
                </a:lnTo>
                <a:lnTo>
                  <a:pt x="64" y="218"/>
                </a:lnTo>
                <a:lnTo>
                  <a:pt x="64" y="223"/>
                </a:lnTo>
                <a:lnTo>
                  <a:pt x="64" y="228"/>
                </a:lnTo>
                <a:lnTo>
                  <a:pt x="60" y="228"/>
                </a:lnTo>
                <a:lnTo>
                  <a:pt x="60" y="228"/>
                </a:lnTo>
                <a:lnTo>
                  <a:pt x="41" y="228"/>
                </a:lnTo>
                <a:lnTo>
                  <a:pt x="41" y="228"/>
                </a:lnTo>
                <a:lnTo>
                  <a:pt x="28" y="228"/>
                </a:lnTo>
                <a:lnTo>
                  <a:pt x="28" y="228"/>
                </a:lnTo>
                <a:lnTo>
                  <a:pt x="14" y="218"/>
                </a:lnTo>
                <a:lnTo>
                  <a:pt x="14" y="214"/>
                </a:lnTo>
                <a:lnTo>
                  <a:pt x="14" y="209"/>
                </a:lnTo>
                <a:lnTo>
                  <a:pt x="18" y="205"/>
                </a:lnTo>
                <a:lnTo>
                  <a:pt x="18" y="205"/>
                </a:lnTo>
                <a:lnTo>
                  <a:pt x="23" y="205"/>
                </a:lnTo>
                <a:lnTo>
                  <a:pt x="23" y="205"/>
                </a:lnTo>
                <a:close/>
                <a:moveTo>
                  <a:pt x="114" y="214"/>
                </a:moveTo>
                <a:lnTo>
                  <a:pt x="160" y="214"/>
                </a:lnTo>
                <a:lnTo>
                  <a:pt x="160" y="214"/>
                </a:lnTo>
                <a:lnTo>
                  <a:pt x="164" y="218"/>
                </a:lnTo>
                <a:lnTo>
                  <a:pt x="164" y="223"/>
                </a:lnTo>
                <a:lnTo>
                  <a:pt x="164" y="228"/>
                </a:lnTo>
                <a:lnTo>
                  <a:pt x="160" y="228"/>
                </a:lnTo>
                <a:lnTo>
                  <a:pt x="160" y="228"/>
                </a:lnTo>
                <a:lnTo>
                  <a:pt x="114" y="228"/>
                </a:lnTo>
                <a:lnTo>
                  <a:pt x="114" y="228"/>
                </a:lnTo>
                <a:lnTo>
                  <a:pt x="110" y="228"/>
                </a:lnTo>
                <a:lnTo>
                  <a:pt x="110" y="228"/>
                </a:lnTo>
                <a:lnTo>
                  <a:pt x="110" y="223"/>
                </a:lnTo>
                <a:lnTo>
                  <a:pt x="110" y="218"/>
                </a:lnTo>
                <a:lnTo>
                  <a:pt x="110" y="218"/>
                </a:lnTo>
                <a:lnTo>
                  <a:pt x="114" y="214"/>
                </a:lnTo>
                <a:lnTo>
                  <a:pt x="114" y="214"/>
                </a:lnTo>
                <a:lnTo>
                  <a:pt x="114" y="214"/>
                </a:lnTo>
                <a:close/>
                <a:moveTo>
                  <a:pt x="215" y="214"/>
                </a:moveTo>
                <a:lnTo>
                  <a:pt x="260" y="214"/>
                </a:lnTo>
                <a:lnTo>
                  <a:pt x="260" y="214"/>
                </a:lnTo>
                <a:lnTo>
                  <a:pt x="265" y="218"/>
                </a:lnTo>
                <a:lnTo>
                  <a:pt x="265" y="223"/>
                </a:lnTo>
                <a:lnTo>
                  <a:pt x="265" y="228"/>
                </a:lnTo>
                <a:lnTo>
                  <a:pt x="260" y="228"/>
                </a:lnTo>
                <a:lnTo>
                  <a:pt x="260" y="228"/>
                </a:lnTo>
                <a:lnTo>
                  <a:pt x="215" y="228"/>
                </a:lnTo>
                <a:lnTo>
                  <a:pt x="215" y="228"/>
                </a:lnTo>
                <a:lnTo>
                  <a:pt x="210" y="228"/>
                </a:lnTo>
                <a:lnTo>
                  <a:pt x="210" y="228"/>
                </a:lnTo>
                <a:lnTo>
                  <a:pt x="210" y="223"/>
                </a:lnTo>
                <a:lnTo>
                  <a:pt x="210" y="218"/>
                </a:lnTo>
                <a:lnTo>
                  <a:pt x="210" y="218"/>
                </a:lnTo>
                <a:lnTo>
                  <a:pt x="215" y="214"/>
                </a:lnTo>
                <a:lnTo>
                  <a:pt x="215" y="214"/>
                </a:lnTo>
                <a:lnTo>
                  <a:pt x="215" y="214"/>
                </a:lnTo>
                <a:close/>
                <a:moveTo>
                  <a:pt x="315" y="214"/>
                </a:moveTo>
                <a:lnTo>
                  <a:pt x="356" y="214"/>
                </a:lnTo>
                <a:lnTo>
                  <a:pt x="361" y="214"/>
                </a:lnTo>
                <a:lnTo>
                  <a:pt x="365" y="218"/>
                </a:lnTo>
                <a:lnTo>
                  <a:pt x="365" y="223"/>
                </a:lnTo>
                <a:lnTo>
                  <a:pt x="365" y="228"/>
                </a:lnTo>
                <a:lnTo>
                  <a:pt x="361" y="228"/>
                </a:lnTo>
                <a:lnTo>
                  <a:pt x="356" y="228"/>
                </a:lnTo>
                <a:lnTo>
                  <a:pt x="315" y="228"/>
                </a:lnTo>
                <a:lnTo>
                  <a:pt x="310" y="228"/>
                </a:lnTo>
                <a:lnTo>
                  <a:pt x="310" y="228"/>
                </a:lnTo>
                <a:lnTo>
                  <a:pt x="310" y="228"/>
                </a:lnTo>
                <a:lnTo>
                  <a:pt x="310" y="223"/>
                </a:lnTo>
                <a:lnTo>
                  <a:pt x="310" y="218"/>
                </a:lnTo>
                <a:lnTo>
                  <a:pt x="310" y="218"/>
                </a:lnTo>
                <a:lnTo>
                  <a:pt x="310" y="214"/>
                </a:lnTo>
                <a:lnTo>
                  <a:pt x="315" y="214"/>
                </a:lnTo>
                <a:lnTo>
                  <a:pt x="315" y="214"/>
                </a:lnTo>
                <a:close/>
                <a:moveTo>
                  <a:pt x="415" y="214"/>
                </a:moveTo>
                <a:lnTo>
                  <a:pt x="456" y="214"/>
                </a:lnTo>
                <a:lnTo>
                  <a:pt x="461" y="214"/>
                </a:lnTo>
                <a:lnTo>
                  <a:pt x="461" y="218"/>
                </a:lnTo>
                <a:lnTo>
                  <a:pt x="465" y="223"/>
                </a:lnTo>
                <a:lnTo>
                  <a:pt x="461" y="228"/>
                </a:lnTo>
                <a:lnTo>
                  <a:pt x="461" y="228"/>
                </a:lnTo>
                <a:lnTo>
                  <a:pt x="456" y="228"/>
                </a:lnTo>
                <a:lnTo>
                  <a:pt x="415" y="228"/>
                </a:lnTo>
                <a:lnTo>
                  <a:pt x="411" y="228"/>
                </a:lnTo>
                <a:lnTo>
                  <a:pt x="411" y="228"/>
                </a:lnTo>
                <a:lnTo>
                  <a:pt x="411" y="228"/>
                </a:lnTo>
                <a:lnTo>
                  <a:pt x="406" y="223"/>
                </a:lnTo>
                <a:lnTo>
                  <a:pt x="411" y="218"/>
                </a:lnTo>
                <a:lnTo>
                  <a:pt x="411" y="218"/>
                </a:lnTo>
                <a:lnTo>
                  <a:pt x="411" y="214"/>
                </a:lnTo>
                <a:lnTo>
                  <a:pt x="415" y="214"/>
                </a:lnTo>
                <a:lnTo>
                  <a:pt x="415" y="214"/>
                </a:lnTo>
                <a:close/>
                <a:moveTo>
                  <a:pt x="516" y="214"/>
                </a:moveTo>
                <a:lnTo>
                  <a:pt x="529" y="214"/>
                </a:lnTo>
                <a:lnTo>
                  <a:pt x="529" y="214"/>
                </a:lnTo>
                <a:lnTo>
                  <a:pt x="543" y="214"/>
                </a:lnTo>
                <a:lnTo>
                  <a:pt x="538" y="214"/>
                </a:lnTo>
                <a:lnTo>
                  <a:pt x="548" y="205"/>
                </a:lnTo>
                <a:lnTo>
                  <a:pt x="548" y="209"/>
                </a:lnTo>
                <a:lnTo>
                  <a:pt x="548" y="209"/>
                </a:lnTo>
                <a:lnTo>
                  <a:pt x="552" y="205"/>
                </a:lnTo>
                <a:lnTo>
                  <a:pt x="557" y="205"/>
                </a:lnTo>
                <a:lnTo>
                  <a:pt x="561" y="209"/>
                </a:lnTo>
                <a:lnTo>
                  <a:pt x="561" y="214"/>
                </a:lnTo>
                <a:lnTo>
                  <a:pt x="561" y="218"/>
                </a:lnTo>
                <a:lnTo>
                  <a:pt x="557" y="218"/>
                </a:lnTo>
                <a:lnTo>
                  <a:pt x="548" y="228"/>
                </a:lnTo>
                <a:lnTo>
                  <a:pt x="543" y="228"/>
                </a:lnTo>
                <a:lnTo>
                  <a:pt x="529" y="228"/>
                </a:lnTo>
                <a:lnTo>
                  <a:pt x="529" y="228"/>
                </a:lnTo>
                <a:lnTo>
                  <a:pt x="516" y="228"/>
                </a:lnTo>
                <a:lnTo>
                  <a:pt x="511" y="228"/>
                </a:lnTo>
                <a:lnTo>
                  <a:pt x="511" y="228"/>
                </a:lnTo>
                <a:lnTo>
                  <a:pt x="506" y="228"/>
                </a:lnTo>
                <a:lnTo>
                  <a:pt x="506" y="223"/>
                </a:lnTo>
                <a:lnTo>
                  <a:pt x="506" y="218"/>
                </a:lnTo>
                <a:lnTo>
                  <a:pt x="511" y="218"/>
                </a:lnTo>
                <a:lnTo>
                  <a:pt x="511" y="214"/>
                </a:lnTo>
                <a:lnTo>
                  <a:pt x="516" y="214"/>
                </a:lnTo>
                <a:lnTo>
                  <a:pt x="516" y="214"/>
                </a:lnTo>
                <a:close/>
                <a:moveTo>
                  <a:pt x="557" y="155"/>
                </a:moveTo>
                <a:lnTo>
                  <a:pt x="557" y="114"/>
                </a:lnTo>
                <a:lnTo>
                  <a:pt x="557" y="109"/>
                </a:lnTo>
                <a:lnTo>
                  <a:pt x="561" y="109"/>
                </a:lnTo>
                <a:lnTo>
                  <a:pt x="561" y="109"/>
                </a:lnTo>
                <a:lnTo>
                  <a:pt x="566" y="109"/>
                </a:lnTo>
                <a:lnTo>
                  <a:pt x="566" y="109"/>
                </a:lnTo>
                <a:lnTo>
                  <a:pt x="570" y="109"/>
                </a:lnTo>
                <a:lnTo>
                  <a:pt x="570" y="109"/>
                </a:lnTo>
                <a:lnTo>
                  <a:pt x="570" y="114"/>
                </a:lnTo>
                <a:lnTo>
                  <a:pt x="570" y="155"/>
                </a:lnTo>
                <a:lnTo>
                  <a:pt x="570" y="159"/>
                </a:lnTo>
                <a:lnTo>
                  <a:pt x="570" y="164"/>
                </a:lnTo>
                <a:lnTo>
                  <a:pt x="566" y="164"/>
                </a:lnTo>
                <a:lnTo>
                  <a:pt x="566" y="164"/>
                </a:lnTo>
                <a:lnTo>
                  <a:pt x="561" y="164"/>
                </a:lnTo>
                <a:lnTo>
                  <a:pt x="561" y="164"/>
                </a:lnTo>
                <a:lnTo>
                  <a:pt x="557" y="159"/>
                </a:lnTo>
                <a:lnTo>
                  <a:pt x="557" y="155"/>
                </a:lnTo>
                <a:lnTo>
                  <a:pt x="557" y="155"/>
                </a:lnTo>
                <a:close/>
                <a:moveTo>
                  <a:pt x="557" y="59"/>
                </a:moveTo>
                <a:lnTo>
                  <a:pt x="557" y="45"/>
                </a:lnTo>
                <a:lnTo>
                  <a:pt x="557" y="45"/>
                </a:lnTo>
                <a:lnTo>
                  <a:pt x="557" y="32"/>
                </a:lnTo>
                <a:lnTo>
                  <a:pt x="557" y="36"/>
                </a:lnTo>
                <a:lnTo>
                  <a:pt x="548" y="23"/>
                </a:lnTo>
                <a:lnTo>
                  <a:pt x="548" y="23"/>
                </a:lnTo>
                <a:lnTo>
                  <a:pt x="548" y="23"/>
                </a:lnTo>
                <a:lnTo>
                  <a:pt x="543" y="18"/>
                </a:lnTo>
                <a:lnTo>
                  <a:pt x="548" y="14"/>
                </a:lnTo>
                <a:lnTo>
                  <a:pt x="552" y="9"/>
                </a:lnTo>
                <a:lnTo>
                  <a:pt x="552" y="9"/>
                </a:lnTo>
                <a:lnTo>
                  <a:pt x="557" y="14"/>
                </a:lnTo>
                <a:lnTo>
                  <a:pt x="557" y="14"/>
                </a:lnTo>
                <a:lnTo>
                  <a:pt x="561" y="14"/>
                </a:lnTo>
                <a:lnTo>
                  <a:pt x="566" y="27"/>
                </a:lnTo>
                <a:lnTo>
                  <a:pt x="570" y="27"/>
                </a:lnTo>
                <a:lnTo>
                  <a:pt x="570" y="41"/>
                </a:lnTo>
                <a:lnTo>
                  <a:pt x="570" y="45"/>
                </a:lnTo>
                <a:lnTo>
                  <a:pt x="570" y="59"/>
                </a:lnTo>
                <a:lnTo>
                  <a:pt x="570" y="59"/>
                </a:lnTo>
                <a:lnTo>
                  <a:pt x="570" y="64"/>
                </a:lnTo>
                <a:lnTo>
                  <a:pt x="566" y="64"/>
                </a:lnTo>
                <a:lnTo>
                  <a:pt x="566" y="64"/>
                </a:lnTo>
                <a:lnTo>
                  <a:pt x="561" y="64"/>
                </a:lnTo>
                <a:lnTo>
                  <a:pt x="561" y="64"/>
                </a:lnTo>
                <a:lnTo>
                  <a:pt x="557" y="59"/>
                </a:lnTo>
                <a:lnTo>
                  <a:pt x="557" y="59"/>
                </a:lnTo>
                <a:lnTo>
                  <a:pt x="557" y="59"/>
                </a:lnTo>
                <a:close/>
              </a:path>
            </a:pathLst>
          </a:custGeom>
          <a:solidFill>
            <a:srgbClr val="000000"/>
          </a:solidFill>
          <a:ln w="7938">
            <a:solidFill>
              <a:srgbClr val="FF0066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156" name="Group 47">
            <a:extLst>
              <a:ext uri="{FF2B5EF4-FFF2-40B4-BE49-F238E27FC236}">
                <a16:creationId xmlns:a16="http://schemas.microsoft.com/office/drawing/2014/main" id="{08B739A5-FF6B-98D1-D99A-90C7759E8E24}"/>
              </a:ext>
            </a:extLst>
          </p:cNvPr>
          <p:cNvGrpSpPr>
            <a:grpSpLocks/>
          </p:cNvGrpSpPr>
          <p:nvPr/>
        </p:nvGrpSpPr>
        <p:grpSpPr bwMode="auto">
          <a:xfrm>
            <a:off x="9917183" y="4739470"/>
            <a:ext cx="1379538" cy="355600"/>
            <a:chOff x="4604" y="3974"/>
            <a:chExt cx="642" cy="2231"/>
          </a:xfrm>
        </p:grpSpPr>
        <p:sp>
          <p:nvSpPr>
            <p:cNvPr id="157" name="Line 48">
              <a:extLst>
                <a:ext uri="{FF2B5EF4-FFF2-40B4-BE49-F238E27FC236}">
                  <a16:creationId xmlns:a16="http://schemas.microsoft.com/office/drawing/2014/main" id="{762A1FD3-07F0-8651-7EEC-D4D0CF6010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4" y="3974"/>
              <a:ext cx="374" cy="218"/>
            </a:xfrm>
            <a:prstGeom prst="line">
              <a:avLst/>
            </a:prstGeom>
            <a:noFill/>
            <a:ln w="22225">
              <a:solidFill>
                <a:srgbClr val="FF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58" name="Rectangle 49">
              <a:extLst>
                <a:ext uri="{FF2B5EF4-FFF2-40B4-BE49-F238E27FC236}">
                  <a16:creationId xmlns:a16="http://schemas.microsoft.com/office/drawing/2014/main" id="{86CCAB81-547D-B3CB-2F9F-79A3B1C38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2" y="4103"/>
              <a:ext cx="234" cy="2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200" b="1" i="1">
                  <a:solidFill>
                    <a:srgbClr val="FF0066"/>
                  </a:solidFill>
                  <a:latin typeface="Times New Roman" panose="02020603050405020304" pitchFamily="18" charset="0"/>
                </a:rPr>
                <a:t>AB</a:t>
              </a:r>
              <a:endParaRPr lang="en-US" altLang="zh-CN" b="1">
                <a:solidFill>
                  <a:srgbClr val="FF0066"/>
                </a:solidFill>
                <a:latin typeface="Verdana" panose="020B0604030504040204" pitchFamily="34" charset="0"/>
              </a:endParaRPr>
            </a:p>
          </p:txBody>
        </p:sp>
      </p:grpSp>
      <p:grpSp>
        <p:nvGrpSpPr>
          <p:cNvPr id="159" name="Group 50">
            <a:extLst>
              <a:ext uri="{FF2B5EF4-FFF2-40B4-BE49-F238E27FC236}">
                <a16:creationId xmlns:a16="http://schemas.microsoft.com/office/drawing/2014/main" id="{481A12AB-8AF3-E22E-00D6-A8BE07E3BD33}"/>
              </a:ext>
            </a:extLst>
          </p:cNvPr>
          <p:cNvGrpSpPr>
            <a:grpSpLocks/>
          </p:cNvGrpSpPr>
          <p:nvPr/>
        </p:nvGrpSpPr>
        <p:grpSpPr bwMode="auto">
          <a:xfrm>
            <a:off x="6951733" y="3328182"/>
            <a:ext cx="3654425" cy="2271713"/>
            <a:chOff x="513" y="2859"/>
            <a:chExt cx="2302" cy="1431"/>
          </a:xfrm>
        </p:grpSpPr>
        <p:sp>
          <p:nvSpPr>
            <p:cNvPr id="160" name="Rectangle 51">
              <a:extLst>
                <a:ext uri="{FF2B5EF4-FFF2-40B4-BE49-F238E27FC236}">
                  <a16:creationId xmlns:a16="http://schemas.microsoft.com/office/drawing/2014/main" id="{673F7662-B7CE-B6A1-A2BF-7F70C58B7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" y="2859"/>
              <a:ext cx="50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5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161" name="Rectangle 52">
              <a:extLst>
                <a:ext uri="{FF2B5EF4-FFF2-40B4-BE49-F238E27FC236}">
                  <a16:creationId xmlns:a16="http://schemas.microsoft.com/office/drawing/2014/main" id="{0F3E614A-F9B6-C719-516A-50B4A89DE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" y="3241"/>
              <a:ext cx="278" cy="67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2" name="Rectangle 53">
              <a:extLst>
                <a:ext uri="{FF2B5EF4-FFF2-40B4-BE49-F238E27FC236}">
                  <a16:creationId xmlns:a16="http://schemas.microsoft.com/office/drawing/2014/main" id="{9A6D461F-7E26-D3A0-0A68-A3053A448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" y="3364"/>
              <a:ext cx="88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163" name="Rectangle 54">
              <a:extLst>
                <a:ext uri="{FF2B5EF4-FFF2-40B4-BE49-F238E27FC236}">
                  <a16:creationId xmlns:a16="http://schemas.microsoft.com/office/drawing/2014/main" id="{BDEF203F-6A0F-6686-5210-8FA763716D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" y="3364"/>
              <a:ext cx="44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164" name="Rectangle 55">
              <a:extLst>
                <a:ext uri="{FF2B5EF4-FFF2-40B4-BE49-F238E27FC236}">
                  <a16:creationId xmlns:a16="http://schemas.microsoft.com/office/drawing/2014/main" id="{7254FFF7-BBD4-198D-6FE6-136D86753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" y="3660"/>
              <a:ext cx="88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165" name="Rectangle 56">
              <a:extLst>
                <a:ext uri="{FF2B5EF4-FFF2-40B4-BE49-F238E27FC236}">
                  <a16:creationId xmlns:a16="http://schemas.microsoft.com/office/drawing/2014/main" id="{C675A3ED-7125-3CCF-8C9A-0FEDD2764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" y="3660"/>
              <a:ext cx="44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166" name="Rectangle 57">
              <a:extLst>
                <a:ext uri="{FF2B5EF4-FFF2-40B4-BE49-F238E27FC236}">
                  <a16:creationId xmlns:a16="http://schemas.microsoft.com/office/drawing/2014/main" id="{BE636801-9F40-DFE5-2C85-7BAC513CC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" y="3956"/>
              <a:ext cx="44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167" name="Rectangle 58">
              <a:extLst>
                <a:ext uri="{FF2B5EF4-FFF2-40B4-BE49-F238E27FC236}">
                  <a16:creationId xmlns:a16="http://schemas.microsoft.com/office/drawing/2014/main" id="{90E473A6-3739-2C39-F123-9C32EB5AC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" y="2995"/>
              <a:ext cx="279" cy="3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8" name="Rectangle 59">
              <a:extLst>
                <a:ext uri="{FF2B5EF4-FFF2-40B4-BE49-F238E27FC236}">
                  <a16:creationId xmlns:a16="http://schemas.microsoft.com/office/drawing/2014/main" id="{28D37E66-BBE5-6D2A-8504-3A20FE7E3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" y="3114"/>
              <a:ext cx="108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 b="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169" name="Rectangle 60">
              <a:extLst>
                <a:ext uri="{FF2B5EF4-FFF2-40B4-BE49-F238E27FC236}">
                  <a16:creationId xmlns:a16="http://schemas.microsoft.com/office/drawing/2014/main" id="{0363B55E-5C86-DE32-1FDB-4479EC0EB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" y="3118"/>
              <a:ext cx="44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170" name="Rectangle 61">
              <a:extLst>
                <a:ext uri="{FF2B5EF4-FFF2-40B4-BE49-F238E27FC236}">
                  <a16:creationId xmlns:a16="http://schemas.microsoft.com/office/drawing/2014/main" id="{BE9872D4-FBC1-1BE5-BCD4-73E1089BA0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7" y="3328"/>
              <a:ext cx="88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171" name="Rectangle 62">
              <a:extLst>
                <a:ext uri="{FF2B5EF4-FFF2-40B4-BE49-F238E27FC236}">
                  <a16:creationId xmlns:a16="http://schemas.microsoft.com/office/drawing/2014/main" id="{F9F175BC-0D5A-753D-4231-0E58CCED70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3" y="3328"/>
              <a:ext cx="44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172" name="Rectangle 63">
              <a:extLst>
                <a:ext uri="{FF2B5EF4-FFF2-40B4-BE49-F238E27FC236}">
                  <a16:creationId xmlns:a16="http://schemas.microsoft.com/office/drawing/2014/main" id="{D1A93D02-315E-38BB-EB0D-D3841F123B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1" y="3328"/>
              <a:ext cx="88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173" name="Rectangle 64">
              <a:extLst>
                <a:ext uri="{FF2B5EF4-FFF2-40B4-BE49-F238E27FC236}">
                  <a16:creationId xmlns:a16="http://schemas.microsoft.com/office/drawing/2014/main" id="{F7D9333A-E977-3C26-54AD-B01BC061EF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7" y="3328"/>
              <a:ext cx="44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174" name="Rectangle 65">
              <a:extLst>
                <a:ext uri="{FF2B5EF4-FFF2-40B4-BE49-F238E27FC236}">
                  <a16:creationId xmlns:a16="http://schemas.microsoft.com/office/drawing/2014/main" id="{0DFA3147-AF05-BC7E-4907-85511BAAE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9" y="3328"/>
              <a:ext cx="88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175" name="Rectangle 66">
              <a:extLst>
                <a:ext uri="{FF2B5EF4-FFF2-40B4-BE49-F238E27FC236}">
                  <a16:creationId xmlns:a16="http://schemas.microsoft.com/office/drawing/2014/main" id="{DCA9C9BC-D96D-80AC-F88F-0E4D356DFF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" y="3328"/>
              <a:ext cx="44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176" name="Rectangle 67">
              <a:extLst>
                <a:ext uri="{FF2B5EF4-FFF2-40B4-BE49-F238E27FC236}">
                  <a16:creationId xmlns:a16="http://schemas.microsoft.com/office/drawing/2014/main" id="{2382249B-C7E6-E761-1AB9-477C7BC415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8" y="3328"/>
              <a:ext cx="88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177" name="Rectangle 68">
              <a:extLst>
                <a:ext uri="{FF2B5EF4-FFF2-40B4-BE49-F238E27FC236}">
                  <a16:creationId xmlns:a16="http://schemas.microsoft.com/office/drawing/2014/main" id="{F6AF7D04-E949-536B-B4C5-ED27307B35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4" y="3328"/>
              <a:ext cx="44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178" name="Rectangle 69">
              <a:extLst>
                <a:ext uri="{FF2B5EF4-FFF2-40B4-BE49-F238E27FC236}">
                  <a16:creationId xmlns:a16="http://schemas.microsoft.com/office/drawing/2014/main" id="{BAD64B9A-0440-A0EA-0C61-56C99EB43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7" y="3246"/>
              <a:ext cx="28" cy="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9" name="Line 70">
              <a:extLst>
                <a:ext uri="{FF2B5EF4-FFF2-40B4-BE49-F238E27FC236}">
                  <a16:creationId xmlns:a16="http://schemas.microsoft.com/office/drawing/2014/main" id="{614A81C9-519E-F7FA-860D-22D594A4A5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7" y="3246"/>
              <a:ext cx="2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0" name="Rectangle 71">
              <a:extLst>
                <a:ext uri="{FF2B5EF4-FFF2-40B4-BE49-F238E27FC236}">
                  <a16:creationId xmlns:a16="http://schemas.microsoft.com/office/drawing/2014/main" id="{48C0436B-E545-F353-AD65-B66FC0AC31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7" y="3232"/>
              <a:ext cx="28" cy="1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" name="Line 72">
              <a:extLst>
                <a:ext uri="{FF2B5EF4-FFF2-40B4-BE49-F238E27FC236}">
                  <a16:creationId xmlns:a16="http://schemas.microsoft.com/office/drawing/2014/main" id="{051C2C1F-26B6-6FAD-285C-49284EC449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7" y="3232"/>
              <a:ext cx="2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2" name="Rectangle 73">
              <a:extLst>
                <a:ext uri="{FF2B5EF4-FFF2-40B4-BE49-F238E27FC236}">
                  <a16:creationId xmlns:a16="http://schemas.microsoft.com/office/drawing/2014/main" id="{C1FB3DBA-6B24-BD77-5A92-17027656F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" y="3232"/>
              <a:ext cx="355" cy="1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3" name="Line 74">
              <a:extLst>
                <a:ext uri="{FF2B5EF4-FFF2-40B4-BE49-F238E27FC236}">
                  <a16:creationId xmlns:a16="http://schemas.microsoft.com/office/drawing/2014/main" id="{F07FD709-E8F4-493A-43E6-CEF8E54F65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5" y="3232"/>
              <a:ext cx="35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" name="Rectangle 75">
              <a:extLst>
                <a:ext uri="{FF2B5EF4-FFF2-40B4-BE49-F238E27FC236}">
                  <a16:creationId xmlns:a16="http://schemas.microsoft.com/office/drawing/2014/main" id="{9403B636-EBBB-0432-D822-AB44F4D63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0" y="3232"/>
              <a:ext cx="14" cy="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" name="Line 76">
              <a:extLst>
                <a:ext uri="{FF2B5EF4-FFF2-40B4-BE49-F238E27FC236}">
                  <a16:creationId xmlns:a16="http://schemas.microsoft.com/office/drawing/2014/main" id="{E9038B1C-C999-AF8F-E8FA-4C17E7AEC2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0" y="3232"/>
              <a:ext cx="1" cy="2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6" name="Rectangle 77">
              <a:extLst>
                <a:ext uri="{FF2B5EF4-FFF2-40B4-BE49-F238E27FC236}">
                  <a16:creationId xmlns:a16="http://schemas.microsoft.com/office/drawing/2014/main" id="{EDC29E03-09C1-FC1E-1913-C07450BB5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0" y="3232"/>
              <a:ext cx="14" cy="1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7" name="Line 78">
              <a:extLst>
                <a:ext uri="{FF2B5EF4-FFF2-40B4-BE49-F238E27FC236}">
                  <a16:creationId xmlns:a16="http://schemas.microsoft.com/office/drawing/2014/main" id="{5CDDAEF5-7A5C-391C-C814-6A46E64627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0" y="3232"/>
              <a:ext cx="1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8" name="Line 79">
              <a:extLst>
                <a:ext uri="{FF2B5EF4-FFF2-40B4-BE49-F238E27FC236}">
                  <a16:creationId xmlns:a16="http://schemas.microsoft.com/office/drawing/2014/main" id="{F325C10E-EE94-4CE2-159E-C0846761C2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0" y="3232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9" name="Rectangle 80">
              <a:extLst>
                <a:ext uri="{FF2B5EF4-FFF2-40B4-BE49-F238E27FC236}">
                  <a16:creationId xmlns:a16="http://schemas.microsoft.com/office/drawing/2014/main" id="{F0041015-7B63-19AD-A171-48BB11A166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4" y="3232"/>
              <a:ext cx="365" cy="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0" name="Line 81">
              <a:extLst>
                <a:ext uri="{FF2B5EF4-FFF2-40B4-BE49-F238E27FC236}">
                  <a16:creationId xmlns:a16="http://schemas.microsoft.com/office/drawing/2014/main" id="{5DF41B33-448C-D559-7927-B2382CF3CA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4" y="3232"/>
              <a:ext cx="36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1" name="Rectangle 82">
              <a:extLst>
                <a:ext uri="{FF2B5EF4-FFF2-40B4-BE49-F238E27FC236}">
                  <a16:creationId xmlns:a16="http://schemas.microsoft.com/office/drawing/2014/main" id="{881972E9-9F33-1D9D-65CE-811EBB353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9" y="3232"/>
              <a:ext cx="27" cy="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2" name="Line 83">
              <a:extLst>
                <a:ext uri="{FF2B5EF4-FFF2-40B4-BE49-F238E27FC236}">
                  <a16:creationId xmlns:a16="http://schemas.microsoft.com/office/drawing/2014/main" id="{DEC40FF8-6ACB-3B2A-F907-E229151C8D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99" y="3232"/>
              <a:ext cx="2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3" name="Line 84">
              <a:extLst>
                <a:ext uri="{FF2B5EF4-FFF2-40B4-BE49-F238E27FC236}">
                  <a16:creationId xmlns:a16="http://schemas.microsoft.com/office/drawing/2014/main" id="{694BBA66-E3E5-D40A-86D5-F57746B8BF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99" y="3232"/>
              <a:ext cx="1" cy="2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" name="Rectangle 85">
              <a:extLst>
                <a:ext uri="{FF2B5EF4-FFF2-40B4-BE49-F238E27FC236}">
                  <a16:creationId xmlns:a16="http://schemas.microsoft.com/office/drawing/2014/main" id="{302A798D-C0CA-2623-50C8-3FABB4CD37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6" y="3232"/>
              <a:ext cx="347" cy="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" name="Line 86">
              <a:extLst>
                <a:ext uri="{FF2B5EF4-FFF2-40B4-BE49-F238E27FC236}">
                  <a16:creationId xmlns:a16="http://schemas.microsoft.com/office/drawing/2014/main" id="{A5A1E233-A54B-ABC0-8258-7DC49B1454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6" y="3232"/>
              <a:ext cx="34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6" name="Rectangle 87">
              <a:extLst>
                <a:ext uri="{FF2B5EF4-FFF2-40B4-BE49-F238E27FC236}">
                  <a16:creationId xmlns:a16="http://schemas.microsoft.com/office/drawing/2014/main" id="{3054A958-5AC0-2622-86AB-B4EED6605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3" y="3232"/>
              <a:ext cx="27" cy="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7" name="Line 88">
              <a:extLst>
                <a:ext uri="{FF2B5EF4-FFF2-40B4-BE49-F238E27FC236}">
                  <a16:creationId xmlns:a16="http://schemas.microsoft.com/office/drawing/2014/main" id="{7D6432C1-875A-69F0-599A-5ACCB5BF57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3" y="3232"/>
              <a:ext cx="2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8" name="Line 89">
              <a:extLst>
                <a:ext uri="{FF2B5EF4-FFF2-40B4-BE49-F238E27FC236}">
                  <a16:creationId xmlns:a16="http://schemas.microsoft.com/office/drawing/2014/main" id="{C759986A-36A9-750D-243E-88F0BCC7BC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3" y="3232"/>
              <a:ext cx="1" cy="2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9" name="Rectangle 90">
              <a:extLst>
                <a:ext uri="{FF2B5EF4-FFF2-40B4-BE49-F238E27FC236}">
                  <a16:creationId xmlns:a16="http://schemas.microsoft.com/office/drawing/2014/main" id="{4A991CCE-84AD-A07E-5036-E4DE108F8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0" y="3232"/>
              <a:ext cx="347" cy="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0" name="Line 91">
              <a:extLst>
                <a:ext uri="{FF2B5EF4-FFF2-40B4-BE49-F238E27FC236}">
                  <a16:creationId xmlns:a16="http://schemas.microsoft.com/office/drawing/2014/main" id="{3AC8D548-91D9-6F72-A7CA-C2E89BF9B2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0" y="3232"/>
              <a:ext cx="34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1" name="Rectangle 92">
              <a:extLst>
                <a:ext uri="{FF2B5EF4-FFF2-40B4-BE49-F238E27FC236}">
                  <a16:creationId xmlns:a16="http://schemas.microsoft.com/office/drawing/2014/main" id="{051F7E9D-07B6-7285-7BD7-C30E5F5A84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7" y="3232"/>
              <a:ext cx="27" cy="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2" name="Line 93">
              <a:extLst>
                <a:ext uri="{FF2B5EF4-FFF2-40B4-BE49-F238E27FC236}">
                  <a16:creationId xmlns:a16="http://schemas.microsoft.com/office/drawing/2014/main" id="{DA6B78B5-966E-4911-F5A0-082640C515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7" y="3232"/>
              <a:ext cx="2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3" name="Line 94">
              <a:extLst>
                <a:ext uri="{FF2B5EF4-FFF2-40B4-BE49-F238E27FC236}">
                  <a16:creationId xmlns:a16="http://schemas.microsoft.com/office/drawing/2014/main" id="{AFC610E6-915E-CF9E-2DC1-790C005562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7" y="3232"/>
              <a:ext cx="1" cy="2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4" name="Rectangle 95">
              <a:extLst>
                <a:ext uri="{FF2B5EF4-FFF2-40B4-BE49-F238E27FC236}">
                  <a16:creationId xmlns:a16="http://schemas.microsoft.com/office/drawing/2014/main" id="{EF6F5023-B5FA-ECF4-58A9-C6AD24F8F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7" y="3232"/>
              <a:ext cx="27" cy="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" name="Line 96">
              <a:extLst>
                <a:ext uri="{FF2B5EF4-FFF2-40B4-BE49-F238E27FC236}">
                  <a16:creationId xmlns:a16="http://schemas.microsoft.com/office/drawing/2014/main" id="{6294934F-273C-2E41-7227-96B7C5D1B7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7" y="3232"/>
              <a:ext cx="2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" name="Line 97">
              <a:extLst>
                <a:ext uri="{FF2B5EF4-FFF2-40B4-BE49-F238E27FC236}">
                  <a16:creationId xmlns:a16="http://schemas.microsoft.com/office/drawing/2014/main" id="{DB99E663-BCAF-160B-BF3A-13347C93D0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7" y="3232"/>
              <a:ext cx="1" cy="2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" name="Rectangle 98">
              <a:extLst>
                <a:ext uri="{FF2B5EF4-FFF2-40B4-BE49-F238E27FC236}">
                  <a16:creationId xmlns:a16="http://schemas.microsoft.com/office/drawing/2014/main" id="{E93681E6-45CE-A4E3-29C3-35E5E9210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7" y="3259"/>
              <a:ext cx="28" cy="3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8" name="Line 99">
              <a:extLst>
                <a:ext uri="{FF2B5EF4-FFF2-40B4-BE49-F238E27FC236}">
                  <a16:creationId xmlns:a16="http://schemas.microsoft.com/office/drawing/2014/main" id="{ED91026C-8C41-6ECF-94DC-DC06C765FF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7" y="3259"/>
              <a:ext cx="1" cy="3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9" name="Rectangle 100">
              <a:extLst>
                <a:ext uri="{FF2B5EF4-FFF2-40B4-BE49-F238E27FC236}">
                  <a16:creationId xmlns:a16="http://schemas.microsoft.com/office/drawing/2014/main" id="{FF8283BF-ADE9-2D90-7F63-D9552DA44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0" y="3259"/>
              <a:ext cx="14" cy="3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" name="Line 101">
              <a:extLst>
                <a:ext uri="{FF2B5EF4-FFF2-40B4-BE49-F238E27FC236}">
                  <a16:creationId xmlns:a16="http://schemas.microsoft.com/office/drawing/2014/main" id="{4E0EBF6C-5809-5E78-646D-8DCE1C5EDB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0" y="3259"/>
              <a:ext cx="1" cy="3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" name="Rectangle 102">
              <a:extLst>
                <a:ext uri="{FF2B5EF4-FFF2-40B4-BE49-F238E27FC236}">
                  <a16:creationId xmlns:a16="http://schemas.microsoft.com/office/drawing/2014/main" id="{6E603FCD-A4B2-197F-1215-856895190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9" y="3259"/>
              <a:ext cx="13" cy="3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2" name="Line 103">
              <a:extLst>
                <a:ext uri="{FF2B5EF4-FFF2-40B4-BE49-F238E27FC236}">
                  <a16:creationId xmlns:a16="http://schemas.microsoft.com/office/drawing/2014/main" id="{4B10C48E-8885-9280-AD1B-4D77ECA86E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99" y="3259"/>
              <a:ext cx="1" cy="3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3" name="Rectangle 104">
              <a:extLst>
                <a:ext uri="{FF2B5EF4-FFF2-40B4-BE49-F238E27FC236}">
                  <a16:creationId xmlns:a16="http://schemas.microsoft.com/office/drawing/2014/main" id="{625DCE8E-E542-DB08-ADC2-1CC0878D4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3" y="3259"/>
              <a:ext cx="13" cy="3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4" name="Line 105">
              <a:extLst>
                <a:ext uri="{FF2B5EF4-FFF2-40B4-BE49-F238E27FC236}">
                  <a16:creationId xmlns:a16="http://schemas.microsoft.com/office/drawing/2014/main" id="{0856CDA0-4CC7-E25C-DF24-EF27F86D39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3" y="3259"/>
              <a:ext cx="1" cy="3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" name="Rectangle 106">
              <a:extLst>
                <a:ext uri="{FF2B5EF4-FFF2-40B4-BE49-F238E27FC236}">
                  <a16:creationId xmlns:a16="http://schemas.microsoft.com/office/drawing/2014/main" id="{E357D770-58B3-BB2A-8FFB-3ED10A1C5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7" y="3259"/>
              <a:ext cx="27" cy="3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" name="Line 107">
              <a:extLst>
                <a:ext uri="{FF2B5EF4-FFF2-40B4-BE49-F238E27FC236}">
                  <a16:creationId xmlns:a16="http://schemas.microsoft.com/office/drawing/2014/main" id="{FB65BFDB-9C06-48F9-9079-388703C48C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7" y="3259"/>
              <a:ext cx="1" cy="3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" name="Rectangle 108">
              <a:extLst>
                <a:ext uri="{FF2B5EF4-FFF2-40B4-BE49-F238E27FC236}">
                  <a16:creationId xmlns:a16="http://schemas.microsoft.com/office/drawing/2014/main" id="{A95E35EC-C1D9-DB31-3705-8C8F328CFC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7" y="3665"/>
              <a:ext cx="88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218" name="Rectangle 109">
              <a:extLst>
                <a:ext uri="{FF2B5EF4-FFF2-40B4-BE49-F238E27FC236}">
                  <a16:creationId xmlns:a16="http://schemas.microsoft.com/office/drawing/2014/main" id="{CDAC9E5F-5179-82C7-741A-EE01540D57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3" y="3665"/>
              <a:ext cx="44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219" name="Rectangle 110">
              <a:extLst>
                <a:ext uri="{FF2B5EF4-FFF2-40B4-BE49-F238E27FC236}">
                  <a16:creationId xmlns:a16="http://schemas.microsoft.com/office/drawing/2014/main" id="{071063A9-D509-3A8B-641B-E4C1D929A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1" y="3665"/>
              <a:ext cx="88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220" name="Rectangle 111">
              <a:extLst>
                <a:ext uri="{FF2B5EF4-FFF2-40B4-BE49-F238E27FC236}">
                  <a16:creationId xmlns:a16="http://schemas.microsoft.com/office/drawing/2014/main" id="{DE17F09B-921C-F7AB-72EB-C6888E5E0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7" y="3665"/>
              <a:ext cx="44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221" name="Rectangle 112">
              <a:extLst>
                <a:ext uri="{FF2B5EF4-FFF2-40B4-BE49-F238E27FC236}">
                  <a16:creationId xmlns:a16="http://schemas.microsoft.com/office/drawing/2014/main" id="{346F5CE6-9BC1-33AE-2DD6-0CCA8F14C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9" y="3665"/>
              <a:ext cx="88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222" name="Rectangle 113">
              <a:extLst>
                <a:ext uri="{FF2B5EF4-FFF2-40B4-BE49-F238E27FC236}">
                  <a16:creationId xmlns:a16="http://schemas.microsoft.com/office/drawing/2014/main" id="{00622571-8636-5D38-1D97-9E90B785E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" y="3665"/>
              <a:ext cx="44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223" name="Rectangle 114">
              <a:extLst>
                <a:ext uri="{FF2B5EF4-FFF2-40B4-BE49-F238E27FC236}">
                  <a16:creationId xmlns:a16="http://schemas.microsoft.com/office/drawing/2014/main" id="{6F90C79D-B548-DB70-EDC5-E5DAB3A76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8" y="3665"/>
              <a:ext cx="88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224" name="Rectangle 115">
              <a:extLst>
                <a:ext uri="{FF2B5EF4-FFF2-40B4-BE49-F238E27FC236}">
                  <a16:creationId xmlns:a16="http://schemas.microsoft.com/office/drawing/2014/main" id="{C79604D3-C49C-763E-4061-4E64308D51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4" y="3665"/>
              <a:ext cx="44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225" name="Rectangle 116">
              <a:extLst>
                <a:ext uri="{FF2B5EF4-FFF2-40B4-BE49-F238E27FC236}">
                  <a16:creationId xmlns:a16="http://schemas.microsoft.com/office/drawing/2014/main" id="{D838E4B1-B19D-39BA-DF9D-5855433702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7" y="3583"/>
              <a:ext cx="28" cy="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" name="Line 117">
              <a:extLst>
                <a:ext uri="{FF2B5EF4-FFF2-40B4-BE49-F238E27FC236}">
                  <a16:creationId xmlns:a16="http://schemas.microsoft.com/office/drawing/2014/main" id="{6EBFD055-CBBC-7523-FDEC-557E7924F2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7" y="3583"/>
              <a:ext cx="2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7" name="Rectangle 118">
              <a:extLst>
                <a:ext uri="{FF2B5EF4-FFF2-40B4-BE49-F238E27FC236}">
                  <a16:creationId xmlns:a16="http://schemas.microsoft.com/office/drawing/2014/main" id="{7334B73A-900B-81B3-E6BB-93DFE1283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" y="3583"/>
              <a:ext cx="355" cy="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8" name="Line 119">
              <a:extLst>
                <a:ext uri="{FF2B5EF4-FFF2-40B4-BE49-F238E27FC236}">
                  <a16:creationId xmlns:a16="http://schemas.microsoft.com/office/drawing/2014/main" id="{A779ECA5-F5F6-E5C8-35A4-2F08E51586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5" y="3583"/>
              <a:ext cx="35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9" name="Rectangle 120">
              <a:extLst>
                <a:ext uri="{FF2B5EF4-FFF2-40B4-BE49-F238E27FC236}">
                  <a16:creationId xmlns:a16="http://schemas.microsoft.com/office/drawing/2014/main" id="{782FDB7D-37DF-0A00-FA00-0A68317CE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0" y="3583"/>
              <a:ext cx="14" cy="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0" name="Line 121">
              <a:extLst>
                <a:ext uri="{FF2B5EF4-FFF2-40B4-BE49-F238E27FC236}">
                  <a16:creationId xmlns:a16="http://schemas.microsoft.com/office/drawing/2014/main" id="{13D72CA9-DE42-4B8E-F2B5-E643E543D1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0" y="3583"/>
              <a:ext cx="1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1" name="Line 122">
              <a:extLst>
                <a:ext uri="{FF2B5EF4-FFF2-40B4-BE49-F238E27FC236}">
                  <a16:creationId xmlns:a16="http://schemas.microsoft.com/office/drawing/2014/main" id="{3C4CD60A-CDDE-F35E-76C5-48E0D89424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0" y="3583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2" name="Rectangle 123">
              <a:extLst>
                <a:ext uri="{FF2B5EF4-FFF2-40B4-BE49-F238E27FC236}">
                  <a16:creationId xmlns:a16="http://schemas.microsoft.com/office/drawing/2014/main" id="{9700F814-B739-5D9F-8394-DBA3F8E2D5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4" y="3583"/>
              <a:ext cx="365" cy="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3" name="Line 124">
              <a:extLst>
                <a:ext uri="{FF2B5EF4-FFF2-40B4-BE49-F238E27FC236}">
                  <a16:creationId xmlns:a16="http://schemas.microsoft.com/office/drawing/2014/main" id="{363F2826-A84A-EA0D-B2D7-DFBDD6AB52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4" y="3583"/>
              <a:ext cx="36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4" name="Rectangle 125">
              <a:extLst>
                <a:ext uri="{FF2B5EF4-FFF2-40B4-BE49-F238E27FC236}">
                  <a16:creationId xmlns:a16="http://schemas.microsoft.com/office/drawing/2014/main" id="{E9C8B20A-2839-1EA0-6A27-C425EA759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9" y="3583"/>
              <a:ext cx="13" cy="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" name="Line 126">
              <a:extLst>
                <a:ext uri="{FF2B5EF4-FFF2-40B4-BE49-F238E27FC236}">
                  <a16:creationId xmlns:a16="http://schemas.microsoft.com/office/drawing/2014/main" id="{DEF03803-C399-3ED6-5CC9-16EEB95CC0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99" y="3583"/>
              <a:ext cx="1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" name="Line 127">
              <a:extLst>
                <a:ext uri="{FF2B5EF4-FFF2-40B4-BE49-F238E27FC236}">
                  <a16:creationId xmlns:a16="http://schemas.microsoft.com/office/drawing/2014/main" id="{F1394852-8451-26A1-4AD7-35586805FE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99" y="3583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" name="Rectangle 128">
              <a:extLst>
                <a:ext uri="{FF2B5EF4-FFF2-40B4-BE49-F238E27FC236}">
                  <a16:creationId xmlns:a16="http://schemas.microsoft.com/office/drawing/2014/main" id="{EAC80986-6090-F3FA-CA08-FF8501C9E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2" y="3583"/>
              <a:ext cx="361" cy="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" name="Line 129">
              <a:extLst>
                <a:ext uri="{FF2B5EF4-FFF2-40B4-BE49-F238E27FC236}">
                  <a16:creationId xmlns:a16="http://schemas.microsoft.com/office/drawing/2014/main" id="{02A5F476-4187-E42E-FE40-6D4F3892E3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12" y="3583"/>
              <a:ext cx="36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9" name="Rectangle 130">
              <a:extLst>
                <a:ext uri="{FF2B5EF4-FFF2-40B4-BE49-F238E27FC236}">
                  <a16:creationId xmlns:a16="http://schemas.microsoft.com/office/drawing/2014/main" id="{1945FF48-980B-54CF-07A9-B4F96B09C1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3" y="3583"/>
              <a:ext cx="13" cy="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0" name="Line 131">
              <a:extLst>
                <a:ext uri="{FF2B5EF4-FFF2-40B4-BE49-F238E27FC236}">
                  <a16:creationId xmlns:a16="http://schemas.microsoft.com/office/drawing/2014/main" id="{F8E937F0-32AE-BA4E-3F23-6E7AA66E36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3" y="3583"/>
              <a:ext cx="1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1" name="Line 132">
              <a:extLst>
                <a:ext uri="{FF2B5EF4-FFF2-40B4-BE49-F238E27FC236}">
                  <a16:creationId xmlns:a16="http://schemas.microsoft.com/office/drawing/2014/main" id="{D38A62EA-0780-0644-6B80-1275367700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3" y="3583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2" name="Rectangle 133">
              <a:extLst>
                <a:ext uri="{FF2B5EF4-FFF2-40B4-BE49-F238E27FC236}">
                  <a16:creationId xmlns:a16="http://schemas.microsoft.com/office/drawing/2014/main" id="{F507953F-EF79-1EE4-A8A5-0AAB56048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6" y="3583"/>
              <a:ext cx="361" cy="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3" name="Line 134">
              <a:extLst>
                <a:ext uri="{FF2B5EF4-FFF2-40B4-BE49-F238E27FC236}">
                  <a16:creationId xmlns:a16="http://schemas.microsoft.com/office/drawing/2014/main" id="{0913C4AC-9D3E-FFCC-7E9D-269E79A2C3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86" y="3583"/>
              <a:ext cx="36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4" name="Rectangle 135">
              <a:extLst>
                <a:ext uri="{FF2B5EF4-FFF2-40B4-BE49-F238E27FC236}">
                  <a16:creationId xmlns:a16="http://schemas.microsoft.com/office/drawing/2014/main" id="{EE702A38-0915-887E-FB90-D9AA5444BA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7" y="3583"/>
              <a:ext cx="27" cy="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" name="Line 136">
              <a:extLst>
                <a:ext uri="{FF2B5EF4-FFF2-40B4-BE49-F238E27FC236}">
                  <a16:creationId xmlns:a16="http://schemas.microsoft.com/office/drawing/2014/main" id="{E6171EE7-CEBE-853F-0704-38B0FAE4C6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7" y="3583"/>
              <a:ext cx="2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" name="Rectangle 137">
              <a:extLst>
                <a:ext uri="{FF2B5EF4-FFF2-40B4-BE49-F238E27FC236}">
                  <a16:creationId xmlns:a16="http://schemas.microsoft.com/office/drawing/2014/main" id="{2A8D4AD3-EA5A-8691-F6FA-07858658F8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7" y="3596"/>
              <a:ext cx="28" cy="32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" name="Line 138">
              <a:extLst>
                <a:ext uri="{FF2B5EF4-FFF2-40B4-BE49-F238E27FC236}">
                  <a16:creationId xmlns:a16="http://schemas.microsoft.com/office/drawing/2014/main" id="{E9C54A06-E792-4A16-16EC-5F8E9972B4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7" y="3596"/>
              <a:ext cx="1" cy="3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8" name="Rectangle 139">
              <a:extLst>
                <a:ext uri="{FF2B5EF4-FFF2-40B4-BE49-F238E27FC236}">
                  <a16:creationId xmlns:a16="http://schemas.microsoft.com/office/drawing/2014/main" id="{9BDA7D17-CD1B-1FF1-261E-13BF6F9080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7" y="3919"/>
              <a:ext cx="28" cy="2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9" name="Line 140">
              <a:extLst>
                <a:ext uri="{FF2B5EF4-FFF2-40B4-BE49-F238E27FC236}">
                  <a16:creationId xmlns:a16="http://schemas.microsoft.com/office/drawing/2014/main" id="{8CF2BB25-E9C3-5F11-ACA6-0D49D8D18F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7" y="3919"/>
              <a:ext cx="2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0" name="Line 141">
              <a:extLst>
                <a:ext uri="{FF2B5EF4-FFF2-40B4-BE49-F238E27FC236}">
                  <a16:creationId xmlns:a16="http://schemas.microsoft.com/office/drawing/2014/main" id="{5685E1C8-0E0B-2736-9BEE-C148600847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7" y="3919"/>
              <a:ext cx="1" cy="2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1" name="Rectangle 142">
              <a:extLst>
                <a:ext uri="{FF2B5EF4-FFF2-40B4-BE49-F238E27FC236}">
                  <a16:creationId xmlns:a16="http://schemas.microsoft.com/office/drawing/2014/main" id="{C442B152-F100-7E92-CC23-EB45A2A0B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7" y="3919"/>
              <a:ext cx="28" cy="2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2" name="Line 143">
              <a:extLst>
                <a:ext uri="{FF2B5EF4-FFF2-40B4-BE49-F238E27FC236}">
                  <a16:creationId xmlns:a16="http://schemas.microsoft.com/office/drawing/2014/main" id="{3CC731B8-5FC8-C92D-E316-C948B934A7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7" y="3919"/>
              <a:ext cx="2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3" name="Line 144">
              <a:extLst>
                <a:ext uri="{FF2B5EF4-FFF2-40B4-BE49-F238E27FC236}">
                  <a16:creationId xmlns:a16="http://schemas.microsoft.com/office/drawing/2014/main" id="{6AD1708C-2168-A678-AC0D-75E05B1629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7" y="3919"/>
              <a:ext cx="1" cy="2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4" name="Rectangle 145">
              <a:extLst>
                <a:ext uri="{FF2B5EF4-FFF2-40B4-BE49-F238E27FC236}">
                  <a16:creationId xmlns:a16="http://schemas.microsoft.com/office/drawing/2014/main" id="{36A02011-6138-B5C7-1263-BC98C67DC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" y="3919"/>
              <a:ext cx="355" cy="2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5" name="Line 146">
              <a:extLst>
                <a:ext uri="{FF2B5EF4-FFF2-40B4-BE49-F238E27FC236}">
                  <a16:creationId xmlns:a16="http://schemas.microsoft.com/office/drawing/2014/main" id="{8FA7472A-2DC3-DA6D-9A7F-85EC6D45D0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5" y="3919"/>
              <a:ext cx="35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" name="Rectangle 147">
              <a:extLst>
                <a:ext uri="{FF2B5EF4-FFF2-40B4-BE49-F238E27FC236}">
                  <a16:creationId xmlns:a16="http://schemas.microsoft.com/office/drawing/2014/main" id="{87D5135D-6114-7942-3307-625D617A3C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0" y="3596"/>
              <a:ext cx="14" cy="32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7" name="Line 148">
              <a:extLst>
                <a:ext uri="{FF2B5EF4-FFF2-40B4-BE49-F238E27FC236}">
                  <a16:creationId xmlns:a16="http://schemas.microsoft.com/office/drawing/2014/main" id="{7291B5EF-F9CC-129F-3B0D-7DDC7855D8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0" y="3596"/>
              <a:ext cx="1" cy="3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" name="Rectangle 149">
              <a:extLst>
                <a:ext uri="{FF2B5EF4-FFF2-40B4-BE49-F238E27FC236}">
                  <a16:creationId xmlns:a16="http://schemas.microsoft.com/office/drawing/2014/main" id="{7D5A888A-B104-7F89-5AFE-6DB9371FE6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0" y="3919"/>
              <a:ext cx="28" cy="2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9" name="Line 150">
              <a:extLst>
                <a:ext uri="{FF2B5EF4-FFF2-40B4-BE49-F238E27FC236}">
                  <a16:creationId xmlns:a16="http://schemas.microsoft.com/office/drawing/2014/main" id="{6795E9F1-F4D9-3604-744F-DC8CCEBE31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0" y="3919"/>
              <a:ext cx="2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0" name="Line 151">
              <a:extLst>
                <a:ext uri="{FF2B5EF4-FFF2-40B4-BE49-F238E27FC236}">
                  <a16:creationId xmlns:a16="http://schemas.microsoft.com/office/drawing/2014/main" id="{EF864C57-23F3-6C86-D273-AEF725C3E9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0" y="3919"/>
              <a:ext cx="1" cy="2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1" name="Rectangle 152">
              <a:extLst>
                <a:ext uri="{FF2B5EF4-FFF2-40B4-BE49-F238E27FC236}">
                  <a16:creationId xmlns:a16="http://schemas.microsoft.com/office/drawing/2014/main" id="{0C8725EC-849A-9C49-17C6-5D9B7AE9F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8" y="3919"/>
              <a:ext cx="351" cy="2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2" name="Line 153">
              <a:extLst>
                <a:ext uri="{FF2B5EF4-FFF2-40B4-BE49-F238E27FC236}">
                  <a16:creationId xmlns:a16="http://schemas.microsoft.com/office/drawing/2014/main" id="{5ED04FDC-EBCF-F6BF-379E-979DCFBF29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8" y="3919"/>
              <a:ext cx="35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3" name="Rectangle 154">
              <a:extLst>
                <a:ext uri="{FF2B5EF4-FFF2-40B4-BE49-F238E27FC236}">
                  <a16:creationId xmlns:a16="http://schemas.microsoft.com/office/drawing/2014/main" id="{C3C56043-4ECB-4009-EA3E-76077EC9FA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9" y="3596"/>
              <a:ext cx="13" cy="32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4" name="Line 155">
              <a:extLst>
                <a:ext uri="{FF2B5EF4-FFF2-40B4-BE49-F238E27FC236}">
                  <a16:creationId xmlns:a16="http://schemas.microsoft.com/office/drawing/2014/main" id="{4BB79B00-EEBB-7D25-F6CA-053FFB7541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99" y="3596"/>
              <a:ext cx="1" cy="3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5" name="Rectangle 156">
              <a:extLst>
                <a:ext uri="{FF2B5EF4-FFF2-40B4-BE49-F238E27FC236}">
                  <a16:creationId xmlns:a16="http://schemas.microsoft.com/office/drawing/2014/main" id="{0F6975DA-A658-865B-A12E-ED1677F350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9" y="3919"/>
              <a:ext cx="27" cy="2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" name="Line 157">
              <a:extLst>
                <a:ext uri="{FF2B5EF4-FFF2-40B4-BE49-F238E27FC236}">
                  <a16:creationId xmlns:a16="http://schemas.microsoft.com/office/drawing/2014/main" id="{D565E46B-4586-6355-25F4-1098CC2E09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99" y="3919"/>
              <a:ext cx="2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7" name="Line 158">
              <a:extLst>
                <a:ext uri="{FF2B5EF4-FFF2-40B4-BE49-F238E27FC236}">
                  <a16:creationId xmlns:a16="http://schemas.microsoft.com/office/drawing/2014/main" id="{4E7DE275-F196-6229-AD7F-F3D302AE7F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99" y="3919"/>
              <a:ext cx="1" cy="2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8" name="Rectangle 159">
              <a:extLst>
                <a:ext uri="{FF2B5EF4-FFF2-40B4-BE49-F238E27FC236}">
                  <a16:creationId xmlns:a16="http://schemas.microsoft.com/office/drawing/2014/main" id="{0A777228-2683-46A4-FDA2-EEDB3E2911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6" y="3919"/>
              <a:ext cx="347" cy="2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9" name="Line 160">
              <a:extLst>
                <a:ext uri="{FF2B5EF4-FFF2-40B4-BE49-F238E27FC236}">
                  <a16:creationId xmlns:a16="http://schemas.microsoft.com/office/drawing/2014/main" id="{F2260E33-E041-8F5A-0408-7E169E1879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6" y="3919"/>
              <a:ext cx="34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0" name="Rectangle 161">
              <a:extLst>
                <a:ext uri="{FF2B5EF4-FFF2-40B4-BE49-F238E27FC236}">
                  <a16:creationId xmlns:a16="http://schemas.microsoft.com/office/drawing/2014/main" id="{F40CD29F-337A-3BC5-0C94-C5793770F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3" y="3596"/>
              <a:ext cx="13" cy="32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1" name="Line 162">
              <a:extLst>
                <a:ext uri="{FF2B5EF4-FFF2-40B4-BE49-F238E27FC236}">
                  <a16:creationId xmlns:a16="http://schemas.microsoft.com/office/drawing/2014/main" id="{15E48CD9-0FE4-B68E-E0CF-29A2B347CE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3" y="3596"/>
              <a:ext cx="1" cy="3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2" name="Rectangle 163">
              <a:extLst>
                <a:ext uri="{FF2B5EF4-FFF2-40B4-BE49-F238E27FC236}">
                  <a16:creationId xmlns:a16="http://schemas.microsoft.com/office/drawing/2014/main" id="{F7FD08F6-8CB5-A7D6-956A-25BB72110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3" y="3919"/>
              <a:ext cx="27" cy="2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3" name="Line 164">
              <a:extLst>
                <a:ext uri="{FF2B5EF4-FFF2-40B4-BE49-F238E27FC236}">
                  <a16:creationId xmlns:a16="http://schemas.microsoft.com/office/drawing/2014/main" id="{949ED092-0B05-29A1-0B8E-3F74C1F769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3" y="3919"/>
              <a:ext cx="2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4" name="Line 165">
              <a:extLst>
                <a:ext uri="{FF2B5EF4-FFF2-40B4-BE49-F238E27FC236}">
                  <a16:creationId xmlns:a16="http://schemas.microsoft.com/office/drawing/2014/main" id="{4AEB74C2-4093-68E5-1DE1-B6E1A74E8E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3" y="3919"/>
              <a:ext cx="1" cy="2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5" name="Rectangle 166">
              <a:extLst>
                <a:ext uri="{FF2B5EF4-FFF2-40B4-BE49-F238E27FC236}">
                  <a16:creationId xmlns:a16="http://schemas.microsoft.com/office/drawing/2014/main" id="{DC98DA68-9EF3-5297-EF7E-F2A2A3916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0" y="3919"/>
              <a:ext cx="347" cy="2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" name="Line 167">
              <a:extLst>
                <a:ext uri="{FF2B5EF4-FFF2-40B4-BE49-F238E27FC236}">
                  <a16:creationId xmlns:a16="http://schemas.microsoft.com/office/drawing/2014/main" id="{02EB792C-492D-064D-327C-94D303B581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0" y="3919"/>
              <a:ext cx="34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7" name="Rectangle 168">
              <a:extLst>
                <a:ext uri="{FF2B5EF4-FFF2-40B4-BE49-F238E27FC236}">
                  <a16:creationId xmlns:a16="http://schemas.microsoft.com/office/drawing/2014/main" id="{3A25575E-2B6C-0CC2-C1BF-226C1073A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7" y="3596"/>
              <a:ext cx="27" cy="32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8" name="Line 169">
              <a:extLst>
                <a:ext uri="{FF2B5EF4-FFF2-40B4-BE49-F238E27FC236}">
                  <a16:creationId xmlns:a16="http://schemas.microsoft.com/office/drawing/2014/main" id="{F825BDC8-268F-C635-05B6-330D652D75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7" y="3596"/>
              <a:ext cx="1" cy="3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9" name="Rectangle 170">
              <a:extLst>
                <a:ext uri="{FF2B5EF4-FFF2-40B4-BE49-F238E27FC236}">
                  <a16:creationId xmlns:a16="http://schemas.microsoft.com/office/drawing/2014/main" id="{623708EF-1714-FA29-56BD-3EC29900B2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7" y="3919"/>
              <a:ext cx="27" cy="2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0" name="Line 171">
              <a:extLst>
                <a:ext uri="{FF2B5EF4-FFF2-40B4-BE49-F238E27FC236}">
                  <a16:creationId xmlns:a16="http://schemas.microsoft.com/office/drawing/2014/main" id="{5598CCF4-F5BF-8E4E-E7D0-58743FDA54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7" y="3919"/>
              <a:ext cx="2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1" name="Line 172">
              <a:extLst>
                <a:ext uri="{FF2B5EF4-FFF2-40B4-BE49-F238E27FC236}">
                  <a16:creationId xmlns:a16="http://schemas.microsoft.com/office/drawing/2014/main" id="{DE7C687C-8F52-78FF-525F-5D766A4237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7" y="3919"/>
              <a:ext cx="1" cy="2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2" name="Rectangle 173">
              <a:extLst>
                <a:ext uri="{FF2B5EF4-FFF2-40B4-BE49-F238E27FC236}">
                  <a16:creationId xmlns:a16="http://schemas.microsoft.com/office/drawing/2014/main" id="{81870595-DA61-788D-8EFE-992055DF59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7" y="3919"/>
              <a:ext cx="27" cy="2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3" name="Line 174">
              <a:extLst>
                <a:ext uri="{FF2B5EF4-FFF2-40B4-BE49-F238E27FC236}">
                  <a16:creationId xmlns:a16="http://schemas.microsoft.com/office/drawing/2014/main" id="{91FBC297-CDDC-232B-44D1-C3CEDB1096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7" y="3919"/>
              <a:ext cx="2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4" name="Line 175">
              <a:extLst>
                <a:ext uri="{FF2B5EF4-FFF2-40B4-BE49-F238E27FC236}">
                  <a16:creationId xmlns:a16="http://schemas.microsoft.com/office/drawing/2014/main" id="{0BED5C9A-C091-DB0E-8CB6-691725B19C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7" y="3919"/>
              <a:ext cx="1" cy="2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5" name="Rectangle 176">
              <a:extLst>
                <a:ext uri="{FF2B5EF4-FFF2-40B4-BE49-F238E27FC236}">
                  <a16:creationId xmlns:a16="http://schemas.microsoft.com/office/drawing/2014/main" id="{EDC85AD8-6EF9-A577-2071-3A0CF92DD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1" y="4011"/>
              <a:ext cx="50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5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286" name="Freeform 177">
              <a:extLst>
                <a:ext uri="{FF2B5EF4-FFF2-40B4-BE49-F238E27FC236}">
                  <a16:creationId xmlns:a16="http://schemas.microsoft.com/office/drawing/2014/main" id="{8E4E52AD-0523-FADA-D0FB-BD15505BE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" y="2859"/>
              <a:ext cx="242" cy="246"/>
            </a:xfrm>
            <a:custGeom>
              <a:avLst/>
              <a:gdLst>
                <a:gd name="T0" fmla="*/ 123 w 242"/>
                <a:gd name="T1" fmla="*/ 0 h 246"/>
                <a:gd name="T2" fmla="*/ 110 w 242"/>
                <a:gd name="T3" fmla="*/ 0 h 246"/>
                <a:gd name="T4" fmla="*/ 96 w 242"/>
                <a:gd name="T5" fmla="*/ 4 h 246"/>
                <a:gd name="T6" fmla="*/ 87 w 242"/>
                <a:gd name="T7" fmla="*/ 9 h 246"/>
                <a:gd name="T8" fmla="*/ 73 w 242"/>
                <a:gd name="T9" fmla="*/ 9 h 246"/>
                <a:gd name="T10" fmla="*/ 55 w 242"/>
                <a:gd name="T11" fmla="*/ 22 h 246"/>
                <a:gd name="T12" fmla="*/ 37 w 242"/>
                <a:gd name="T13" fmla="*/ 36 h 246"/>
                <a:gd name="T14" fmla="*/ 23 w 242"/>
                <a:gd name="T15" fmla="*/ 54 h 246"/>
                <a:gd name="T16" fmla="*/ 9 w 242"/>
                <a:gd name="T17" fmla="*/ 77 h 246"/>
                <a:gd name="T18" fmla="*/ 5 w 242"/>
                <a:gd name="T19" fmla="*/ 86 h 246"/>
                <a:gd name="T20" fmla="*/ 5 w 242"/>
                <a:gd name="T21" fmla="*/ 100 h 246"/>
                <a:gd name="T22" fmla="*/ 0 w 242"/>
                <a:gd name="T23" fmla="*/ 109 h 246"/>
                <a:gd name="T24" fmla="*/ 0 w 242"/>
                <a:gd name="T25" fmla="*/ 123 h 246"/>
                <a:gd name="T26" fmla="*/ 0 w 242"/>
                <a:gd name="T27" fmla="*/ 136 h 246"/>
                <a:gd name="T28" fmla="*/ 5 w 242"/>
                <a:gd name="T29" fmla="*/ 145 h 246"/>
                <a:gd name="T30" fmla="*/ 5 w 242"/>
                <a:gd name="T31" fmla="*/ 159 h 246"/>
                <a:gd name="T32" fmla="*/ 9 w 242"/>
                <a:gd name="T33" fmla="*/ 168 h 246"/>
                <a:gd name="T34" fmla="*/ 23 w 242"/>
                <a:gd name="T35" fmla="*/ 191 h 246"/>
                <a:gd name="T36" fmla="*/ 37 w 242"/>
                <a:gd name="T37" fmla="*/ 209 h 246"/>
                <a:gd name="T38" fmla="*/ 55 w 242"/>
                <a:gd name="T39" fmla="*/ 223 h 246"/>
                <a:gd name="T40" fmla="*/ 73 w 242"/>
                <a:gd name="T41" fmla="*/ 236 h 246"/>
                <a:gd name="T42" fmla="*/ 87 w 242"/>
                <a:gd name="T43" fmla="*/ 236 h 246"/>
                <a:gd name="T44" fmla="*/ 96 w 242"/>
                <a:gd name="T45" fmla="*/ 241 h 246"/>
                <a:gd name="T46" fmla="*/ 110 w 242"/>
                <a:gd name="T47" fmla="*/ 246 h 246"/>
                <a:gd name="T48" fmla="*/ 123 w 242"/>
                <a:gd name="T49" fmla="*/ 246 h 246"/>
                <a:gd name="T50" fmla="*/ 132 w 242"/>
                <a:gd name="T51" fmla="*/ 246 h 246"/>
                <a:gd name="T52" fmla="*/ 146 w 242"/>
                <a:gd name="T53" fmla="*/ 241 h 246"/>
                <a:gd name="T54" fmla="*/ 160 w 242"/>
                <a:gd name="T55" fmla="*/ 236 h 246"/>
                <a:gd name="T56" fmla="*/ 169 w 242"/>
                <a:gd name="T57" fmla="*/ 236 h 246"/>
                <a:gd name="T58" fmla="*/ 192 w 242"/>
                <a:gd name="T59" fmla="*/ 223 h 246"/>
                <a:gd name="T60" fmla="*/ 210 w 242"/>
                <a:gd name="T61" fmla="*/ 209 h 246"/>
                <a:gd name="T62" fmla="*/ 224 w 242"/>
                <a:gd name="T63" fmla="*/ 191 h 246"/>
                <a:gd name="T64" fmla="*/ 233 w 242"/>
                <a:gd name="T65" fmla="*/ 168 h 246"/>
                <a:gd name="T66" fmla="*/ 237 w 242"/>
                <a:gd name="T67" fmla="*/ 159 h 246"/>
                <a:gd name="T68" fmla="*/ 242 w 242"/>
                <a:gd name="T69" fmla="*/ 145 h 246"/>
                <a:gd name="T70" fmla="*/ 242 w 242"/>
                <a:gd name="T71" fmla="*/ 136 h 246"/>
                <a:gd name="T72" fmla="*/ 242 w 242"/>
                <a:gd name="T73" fmla="*/ 123 h 246"/>
                <a:gd name="T74" fmla="*/ 242 w 242"/>
                <a:gd name="T75" fmla="*/ 109 h 246"/>
                <a:gd name="T76" fmla="*/ 242 w 242"/>
                <a:gd name="T77" fmla="*/ 100 h 246"/>
                <a:gd name="T78" fmla="*/ 237 w 242"/>
                <a:gd name="T79" fmla="*/ 86 h 246"/>
                <a:gd name="T80" fmla="*/ 233 w 242"/>
                <a:gd name="T81" fmla="*/ 77 h 246"/>
                <a:gd name="T82" fmla="*/ 224 w 242"/>
                <a:gd name="T83" fmla="*/ 54 h 246"/>
                <a:gd name="T84" fmla="*/ 210 w 242"/>
                <a:gd name="T85" fmla="*/ 36 h 246"/>
                <a:gd name="T86" fmla="*/ 192 w 242"/>
                <a:gd name="T87" fmla="*/ 22 h 246"/>
                <a:gd name="T88" fmla="*/ 169 w 242"/>
                <a:gd name="T89" fmla="*/ 9 h 246"/>
                <a:gd name="T90" fmla="*/ 160 w 242"/>
                <a:gd name="T91" fmla="*/ 9 h 246"/>
                <a:gd name="T92" fmla="*/ 146 w 242"/>
                <a:gd name="T93" fmla="*/ 4 h 246"/>
                <a:gd name="T94" fmla="*/ 132 w 242"/>
                <a:gd name="T95" fmla="*/ 0 h 246"/>
                <a:gd name="T96" fmla="*/ 123 w 242"/>
                <a:gd name="T97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2" h="246">
                  <a:moveTo>
                    <a:pt x="123" y="0"/>
                  </a:moveTo>
                  <a:lnTo>
                    <a:pt x="110" y="0"/>
                  </a:lnTo>
                  <a:lnTo>
                    <a:pt x="96" y="4"/>
                  </a:lnTo>
                  <a:lnTo>
                    <a:pt x="87" y="9"/>
                  </a:lnTo>
                  <a:lnTo>
                    <a:pt x="73" y="9"/>
                  </a:lnTo>
                  <a:lnTo>
                    <a:pt x="55" y="22"/>
                  </a:lnTo>
                  <a:lnTo>
                    <a:pt x="37" y="36"/>
                  </a:lnTo>
                  <a:lnTo>
                    <a:pt x="23" y="54"/>
                  </a:lnTo>
                  <a:lnTo>
                    <a:pt x="9" y="77"/>
                  </a:lnTo>
                  <a:lnTo>
                    <a:pt x="5" y="86"/>
                  </a:lnTo>
                  <a:lnTo>
                    <a:pt x="5" y="100"/>
                  </a:lnTo>
                  <a:lnTo>
                    <a:pt x="0" y="109"/>
                  </a:lnTo>
                  <a:lnTo>
                    <a:pt x="0" y="123"/>
                  </a:lnTo>
                  <a:lnTo>
                    <a:pt x="0" y="136"/>
                  </a:lnTo>
                  <a:lnTo>
                    <a:pt x="5" y="145"/>
                  </a:lnTo>
                  <a:lnTo>
                    <a:pt x="5" y="159"/>
                  </a:lnTo>
                  <a:lnTo>
                    <a:pt x="9" y="168"/>
                  </a:lnTo>
                  <a:lnTo>
                    <a:pt x="23" y="191"/>
                  </a:lnTo>
                  <a:lnTo>
                    <a:pt x="37" y="209"/>
                  </a:lnTo>
                  <a:lnTo>
                    <a:pt x="55" y="223"/>
                  </a:lnTo>
                  <a:lnTo>
                    <a:pt x="73" y="236"/>
                  </a:lnTo>
                  <a:lnTo>
                    <a:pt x="87" y="236"/>
                  </a:lnTo>
                  <a:lnTo>
                    <a:pt x="96" y="241"/>
                  </a:lnTo>
                  <a:lnTo>
                    <a:pt x="110" y="246"/>
                  </a:lnTo>
                  <a:lnTo>
                    <a:pt x="123" y="246"/>
                  </a:lnTo>
                  <a:lnTo>
                    <a:pt x="132" y="246"/>
                  </a:lnTo>
                  <a:lnTo>
                    <a:pt x="146" y="241"/>
                  </a:lnTo>
                  <a:lnTo>
                    <a:pt x="160" y="236"/>
                  </a:lnTo>
                  <a:lnTo>
                    <a:pt x="169" y="236"/>
                  </a:lnTo>
                  <a:lnTo>
                    <a:pt x="192" y="223"/>
                  </a:lnTo>
                  <a:lnTo>
                    <a:pt x="210" y="209"/>
                  </a:lnTo>
                  <a:lnTo>
                    <a:pt x="224" y="191"/>
                  </a:lnTo>
                  <a:lnTo>
                    <a:pt x="233" y="168"/>
                  </a:lnTo>
                  <a:lnTo>
                    <a:pt x="237" y="159"/>
                  </a:lnTo>
                  <a:lnTo>
                    <a:pt x="242" y="145"/>
                  </a:lnTo>
                  <a:lnTo>
                    <a:pt x="242" y="136"/>
                  </a:lnTo>
                  <a:lnTo>
                    <a:pt x="242" y="123"/>
                  </a:lnTo>
                  <a:lnTo>
                    <a:pt x="242" y="109"/>
                  </a:lnTo>
                  <a:lnTo>
                    <a:pt x="242" y="100"/>
                  </a:lnTo>
                  <a:lnTo>
                    <a:pt x="237" y="86"/>
                  </a:lnTo>
                  <a:lnTo>
                    <a:pt x="233" y="77"/>
                  </a:lnTo>
                  <a:lnTo>
                    <a:pt x="224" y="54"/>
                  </a:lnTo>
                  <a:lnTo>
                    <a:pt x="210" y="36"/>
                  </a:lnTo>
                  <a:lnTo>
                    <a:pt x="192" y="22"/>
                  </a:lnTo>
                  <a:lnTo>
                    <a:pt x="169" y="9"/>
                  </a:lnTo>
                  <a:lnTo>
                    <a:pt x="160" y="9"/>
                  </a:lnTo>
                  <a:lnTo>
                    <a:pt x="146" y="4"/>
                  </a:lnTo>
                  <a:lnTo>
                    <a:pt x="132" y="0"/>
                  </a:lnTo>
                  <a:lnTo>
                    <a:pt x="123" y="0"/>
                  </a:lnTo>
                </a:path>
              </a:pathLst>
            </a:cu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" name="Rectangle 178">
              <a:extLst>
                <a:ext uri="{FF2B5EF4-FFF2-40B4-BE49-F238E27FC236}">
                  <a16:creationId xmlns:a16="http://schemas.microsoft.com/office/drawing/2014/main" id="{89FFB3A4-E6D7-C500-E5A6-B780D10D41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" y="2868"/>
              <a:ext cx="98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 b="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L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288" name="Rectangle 179">
              <a:extLst>
                <a:ext uri="{FF2B5EF4-FFF2-40B4-BE49-F238E27FC236}">
                  <a16:creationId xmlns:a16="http://schemas.microsoft.com/office/drawing/2014/main" id="{396008EE-1D35-611D-4EED-E43B70438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" y="2872"/>
              <a:ext cx="44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289" name="Line 180">
              <a:extLst>
                <a:ext uri="{FF2B5EF4-FFF2-40B4-BE49-F238E27FC236}">
                  <a16:creationId xmlns:a16="http://schemas.microsoft.com/office/drawing/2014/main" id="{49657514-F988-B362-901F-41914F2D30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36" y="3045"/>
              <a:ext cx="187" cy="18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0" name="Rectangle 181">
              <a:extLst>
                <a:ext uri="{FF2B5EF4-FFF2-40B4-BE49-F238E27FC236}">
                  <a16:creationId xmlns:a16="http://schemas.microsoft.com/office/drawing/2014/main" id="{A3AD56B6-0FA5-44E3-0E6C-8E09DDE243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" y="2905"/>
              <a:ext cx="108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 b="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291" name="Rectangle 182">
              <a:extLst>
                <a:ext uri="{FF2B5EF4-FFF2-40B4-BE49-F238E27FC236}">
                  <a16:creationId xmlns:a16="http://schemas.microsoft.com/office/drawing/2014/main" id="{162963FE-D38A-6F93-D0DC-195B2E4670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2" y="2905"/>
              <a:ext cx="44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 b="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292" name="Rectangle 183">
              <a:extLst>
                <a:ext uri="{FF2B5EF4-FFF2-40B4-BE49-F238E27FC236}">
                  <a16:creationId xmlns:a16="http://schemas.microsoft.com/office/drawing/2014/main" id="{2380BB08-FA49-50A1-20DB-EED20BDD60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" y="2905"/>
              <a:ext cx="11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 b="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293" name="Rectangle 184">
              <a:extLst>
                <a:ext uri="{FF2B5EF4-FFF2-40B4-BE49-F238E27FC236}">
                  <a16:creationId xmlns:a16="http://schemas.microsoft.com/office/drawing/2014/main" id="{80B3C6DA-A037-FA40-1A1C-08C25F862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2" y="2905"/>
              <a:ext cx="44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 b="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294" name="Rectangle 185">
              <a:extLst>
                <a:ext uri="{FF2B5EF4-FFF2-40B4-BE49-F238E27FC236}">
                  <a16:creationId xmlns:a16="http://schemas.microsoft.com/office/drawing/2014/main" id="{DC043119-14A1-EB0B-BB1B-A62B08EE56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0" y="3204"/>
              <a:ext cx="44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295" name="Freeform 186">
              <a:extLst>
                <a:ext uri="{FF2B5EF4-FFF2-40B4-BE49-F238E27FC236}">
                  <a16:creationId xmlns:a16="http://schemas.microsoft.com/office/drawing/2014/main" id="{404FA1CB-34F3-7051-8E27-EFA4B53B5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6" y="3660"/>
              <a:ext cx="556" cy="214"/>
            </a:xfrm>
            <a:custGeom>
              <a:avLst/>
              <a:gdLst>
                <a:gd name="T0" fmla="*/ 37 w 556"/>
                <a:gd name="T1" fmla="*/ 0 h 214"/>
                <a:gd name="T2" fmla="*/ 27 w 556"/>
                <a:gd name="T3" fmla="*/ 0 h 214"/>
                <a:gd name="T4" fmla="*/ 23 w 556"/>
                <a:gd name="T5" fmla="*/ 0 h 214"/>
                <a:gd name="T6" fmla="*/ 18 w 556"/>
                <a:gd name="T7" fmla="*/ 4 h 214"/>
                <a:gd name="T8" fmla="*/ 9 w 556"/>
                <a:gd name="T9" fmla="*/ 9 h 214"/>
                <a:gd name="T10" fmla="*/ 5 w 556"/>
                <a:gd name="T11" fmla="*/ 14 h 214"/>
                <a:gd name="T12" fmla="*/ 5 w 556"/>
                <a:gd name="T13" fmla="*/ 23 h 214"/>
                <a:gd name="T14" fmla="*/ 0 w 556"/>
                <a:gd name="T15" fmla="*/ 27 h 214"/>
                <a:gd name="T16" fmla="*/ 0 w 556"/>
                <a:gd name="T17" fmla="*/ 36 h 214"/>
                <a:gd name="T18" fmla="*/ 0 w 556"/>
                <a:gd name="T19" fmla="*/ 177 h 214"/>
                <a:gd name="T20" fmla="*/ 0 w 556"/>
                <a:gd name="T21" fmla="*/ 187 h 214"/>
                <a:gd name="T22" fmla="*/ 5 w 556"/>
                <a:gd name="T23" fmla="*/ 191 h 214"/>
                <a:gd name="T24" fmla="*/ 5 w 556"/>
                <a:gd name="T25" fmla="*/ 196 h 214"/>
                <a:gd name="T26" fmla="*/ 9 w 556"/>
                <a:gd name="T27" fmla="*/ 205 h 214"/>
                <a:gd name="T28" fmla="*/ 18 w 556"/>
                <a:gd name="T29" fmla="*/ 209 h 214"/>
                <a:gd name="T30" fmla="*/ 23 w 556"/>
                <a:gd name="T31" fmla="*/ 209 h 214"/>
                <a:gd name="T32" fmla="*/ 27 w 556"/>
                <a:gd name="T33" fmla="*/ 214 h 214"/>
                <a:gd name="T34" fmla="*/ 37 w 556"/>
                <a:gd name="T35" fmla="*/ 214 h 214"/>
                <a:gd name="T36" fmla="*/ 520 w 556"/>
                <a:gd name="T37" fmla="*/ 214 h 214"/>
                <a:gd name="T38" fmla="*/ 529 w 556"/>
                <a:gd name="T39" fmla="*/ 214 h 214"/>
                <a:gd name="T40" fmla="*/ 534 w 556"/>
                <a:gd name="T41" fmla="*/ 209 h 214"/>
                <a:gd name="T42" fmla="*/ 543 w 556"/>
                <a:gd name="T43" fmla="*/ 209 h 214"/>
                <a:gd name="T44" fmla="*/ 547 w 556"/>
                <a:gd name="T45" fmla="*/ 205 h 214"/>
                <a:gd name="T46" fmla="*/ 552 w 556"/>
                <a:gd name="T47" fmla="*/ 196 h 214"/>
                <a:gd name="T48" fmla="*/ 556 w 556"/>
                <a:gd name="T49" fmla="*/ 191 h 214"/>
                <a:gd name="T50" fmla="*/ 556 w 556"/>
                <a:gd name="T51" fmla="*/ 187 h 214"/>
                <a:gd name="T52" fmla="*/ 556 w 556"/>
                <a:gd name="T53" fmla="*/ 177 h 214"/>
                <a:gd name="T54" fmla="*/ 556 w 556"/>
                <a:gd name="T55" fmla="*/ 36 h 214"/>
                <a:gd name="T56" fmla="*/ 556 w 556"/>
                <a:gd name="T57" fmla="*/ 27 h 214"/>
                <a:gd name="T58" fmla="*/ 556 w 556"/>
                <a:gd name="T59" fmla="*/ 23 h 214"/>
                <a:gd name="T60" fmla="*/ 552 w 556"/>
                <a:gd name="T61" fmla="*/ 14 h 214"/>
                <a:gd name="T62" fmla="*/ 547 w 556"/>
                <a:gd name="T63" fmla="*/ 9 h 214"/>
                <a:gd name="T64" fmla="*/ 543 w 556"/>
                <a:gd name="T65" fmla="*/ 4 h 214"/>
                <a:gd name="T66" fmla="*/ 534 w 556"/>
                <a:gd name="T67" fmla="*/ 0 h 214"/>
                <a:gd name="T68" fmla="*/ 529 w 556"/>
                <a:gd name="T69" fmla="*/ 0 h 214"/>
                <a:gd name="T70" fmla="*/ 520 w 556"/>
                <a:gd name="T71" fmla="*/ 0 h 214"/>
                <a:gd name="T72" fmla="*/ 37 w 556"/>
                <a:gd name="T73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6" h="214">
                  <a:moveTo>
                    <a:pt x="37" y="0"/>
                  </a:moveTo>
                  <a:lnTo>
                    <a:pt x="27" y="0"/>
                  </a:lnTo>
                  <a:lnTo>
                    <a:pt x="23" y="0"/>
                  </a:lnTo>
                  <a:lnTo>
                    <a:pt x="18" y="4"/>
                  </a:lnTo>
                  <a:lnTo>
                    <a:pt x="9" y="9"/>
                  </a:lnTo>
                  <a:lnTo>
                    <a:pt x="5" y="14"/>
                  </a:lnTo>
                  <a:lnTo>
                    <a:pt x="5" y="23"/>
                  </a:lnTo>
                  <a:lnTo>
                    <a:pt x="0" y="27"/>
                  </a:lnTo>
                  <a:lnTo>
                    <a:pt x="0" y="36"/>
                  </a:lnTo>
                  <a:lnTo>
                    <a:pt x="0" y="177"/>
                  </a:lnTo>
                  <a:lnTo>
                    <a:pt x="0" y="187"/>
                  </a:lnTo>
                  <a:lnTo>
                    <a:pt x="5" y="191"/>
                  </a:lnTo>
                  <a:lnTo>
                    <a:pt x="5" y="196"/>
                  </a:lnTo>
                  <a:lnTo>
                    <a:pt x="9" y="205"/>
                  </a:lnTo>
                  <a:lnTo>
                    <a:pt x="18" y="209"/>
                  </a:lnTo>
                  <a:lnTo>
                    <a:pt x="23" y="209"/>
                  </a:lnTo>
                  <a:lnTo>
                    <a:pt x="27" y="214"/>
                  </a:lnTo>
                  <a:lnTo>
                    <a:pt x="37" y="214"/>
                  </a:lnTo>
                  <a:lnTo>
                    <a:pt x="520" y="214"/>
                  </a:lnTo>
                  <a:lnTo>
                    <a:pt x="529" y="214"/>
                  </a:lnTo>
                  <a:lnTo>
                    <a:pt x="534" y="209"/>
                  </a:lnTo>
                  <a:lnTo>
                    <a:pt x="543" y="209"/>
                  </a:lnTo>
                  <a:lnTo>
                    <a:pt x="547" y="205"/>
                  </a:lnTo>
                  <a:lnTo>
                    <a:pt x="552" y="196"/>
                  </a:lnTo>
                  <a:lnTo>
                    <a:pt x="556" y="191"/>
                  </a:lnTo>
                  <a:lnTo>
                    <a:pt x="556" y="187"/>
                  </a:lnTo>
                  <a:lnTo>
                    <a:pt x="556" y="177"/>
                  </a:lnTo>
                  <a:lnTo>
                    <a:pt x="556" y="36"/>
                  </a:lnTo>
                  <a:lnTo>
                    <a:pt x="556" y="27"/>
                  </a:lnTo>
                  <a:lnTo>
                    <a:pt x="556" y="23"/>
                  </a:lnTo>
                  <a:lnTo>
                    <a:pt x="552" y="14"/>
                  </a:lnTo>
                  <a:lnTo>
                    <a:pt x="547" y="9"/>
                  </a:lnTo>
                  <a:lnTo>
                    <a:pt x="543" y="4"/>
                  </a:lnTo>
                  <a:lnTo>
                    <a:pt x="534" y="0"/>
                  </a:lnTo>
                  <a:lnTo>
                    <a:pt x="529" y="0"/>
                  </a:lnTo>
                  <a:lnTo>
                    <a:pt x="520" y="0"/>
                  </a:lnTo>
                  <a:lnTo>
                    <a:pt x="37" y="0"/>
                  </a:lnTo>
                </a:path>
              </a:pathLst>
            </a:cu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6" name="Freeform 187">
              <a:extLst>
                <a:ext uri="{FF2B5EF4-FFF2-40B4-BE49-F238E27FC236}">
                  <a16:creationId xmlns:a16="http://schemas.microsoft.com/office/drawing/2014/main" id="{6DC5F835-1BE8-0C50-BB90-C3934F3F3A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5" y="3300"/>
              <a:ext cx="214" cy="556"/>
            </a:xfrm>
            <a:custGeom>
              <a:avLst/>
              <a:gdLst>
                <a:gd name="T0" fmla="*/ 0 w 214"/>
                <a:gd name="T1" fmla="*/ 519 h 556"/>
                <a:gd name="T2" fmla="*/ 0 w 214"/>
                <a:gd name="T3" fmla="*/ 524 h 556"/>
                <a:gd name="T4" fmla="*/ 4 w 214"/>
                <a:gd name="T5" fmla="*/ 533 h 556"/>
                <a:gd name="T6" fmla="*/ 9 w 214"/>
                <a:gd name="T7" fmla="*/ 537 h 556"/>
                <a:gd name="T8" fmla="*/ 9 w 214"/>
                <a:gd name="T9" fmla="*/ 542 h 556"/>
                <a:gd name="T10" fmla="*/ 18 w 214"/>
                <a:gd name="T11" fmla="*/ 547 h 556"/>
                <a:gd name="T12" fmla="*/ 23 w 214"/>
                <a:gd name="T13" fmla="*/ 551 h 556"/>
                <a:gd name="T14" fmla="*/ 27 w 214"/>
                <a:gd name="T15" fmla="*/ 551 h 556"/>
                <a:gd name="T16" fmla="*/ 36 w 214"/>
                <a:gd name="T17" fmla="*/ 556 h 556"/>
                <a:gd name="T18" fmla="*/ 178 w 214"/>
                <a:gd name="T19" fmla="*/ 556 h 556"/>
                <a:gd name="T20" fmla="*/ 187 w 214"/>
                <a:gd name="T21" fmla="*/ 551 h 556"/>
                <a:gd name="T22" fmla="*/ 191 w 214"/>
                <a:gd name="T23" fmla="*/ 551 h 556"/>
                <a:gd name="T24" fmla="*/ 201 w 214"/>
                <a:gd name="T25" fmla="*/ 547 h 556"/>
                <a:gd name="T26" fmla="*/ 205 w 214"/>
                <a:gd name="T27" fmla="*/ 542 h 556"/>
                <a:gd name="T28" fmla="*/ 210 w 214"/>
                <a:gd name="T29" fmla="*/ 537 h 556"/>
                <a:gd name="T30" fmla="*/ 214 w 214"/>
                <a:gd name="T31" fmla="*/ 533 h 556"/>
                <a:gd name="T32" fmla="*/ 214 w 214"/>
                <a:gd name="T33" fmla="*/ 524 h 556"/>
                <a:gd name="T34" fmla="*/ 214 w 214"/>
                <a:gd name="T35" fmla="*/ 519 h 556"/>
                <a:gd name="T36" fmla="*/ 214 w 214"/>
                <a:gd name="T37" fmla="*/ 32 h 556"/>
                <a:gd name="T38" fmla="*/ 214 w 214"/>
                <a:gd name="T39" fmla="*/ 28 h 556"/>
                <a:gd name="T40" fmla="*/ 214 w 214"/>
                <a:gd name="T41" fmla="*/ 19 h 556"/>
                <a:gd name="T42" fmla="*/ 210 w 214"/>
                <a:gd name="T43" fmla="*/ 14 h 556"/>
                <a:gd name="T44" fmla="*/ 205 w 214"/>
                <a:gd name="T45" fmla="*/ 9 h 556"/>
                <a:gd name="T46" fmla="*/ 201 w 214"/>
                <a:gd name="T47" fmla="*/ 5 h 556"/>
                <a:gd name="T48" fmla="*/ 191 w 214"/>
                <a:gd name="T49" fmla="*/ 0 h 556"/>
                <a:gd name="T50" fmla="*/ 187 w 214"/>
                <a:gd name="T51" fmla="*/ 0 h 556"/>
                <a:gd name="T52" fmla="*/ 178 w 214"/>
                <a:gd name="T53" fmla="*/ 0 h 556"/>
                <a:gd name="T54" fmla="*/ 36 w 214"/>
                <a:gd name="T55" fmla="*/ 0 h 556"/>
                <a:gd name="T56" fmla="*/ 27 w 214"/>
                <a:gd name="T57" fmla="*/ 0 h 556"/>
                <a:gd name="T58" fmla="*/ 23 w 214"/>
                <a:gd name="T59" fmla="*/ 0 h 556"/>
                <a:gd name="T60" fmla="*/ 18 w 214"/>
                <a:gd name="T61" fmla="*/ 5 h 556"/>
                <a:gd name="T62" fmla="*/ 9 w 214"/>
                <a:gd name="T63" fmla="*/ 9 h 556"/>
                <a:gd name="T64" fmla="*/ 9 w 214"/>
                <a:gd name="T65" fmla="*/ 14 h 556"/>
                <a:gd name="T66" fmla="*/ 4 w 214"/>
                <a:gd name="T67" fmla="*/ 19 h 556"/>
                <a:gd name="T68" fmla="*/ 0 w 214"/>
                <a:gd name="T69" fmla="*/ 28 h 556"/>
                <a:gd name="T70" fmla="*/ 0 w 214"/>
                <a:gd name="T71" fmla="*/ 32 h 556"/>
                <a:gd name="T72" fmla="*/ 0 w 214"/>
                <a:gd name="T73" fmla="*/ 519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4" h="556">
                  <a:moveTo>
                    <a:pt x="0" y="519"/>
                  </a:moveTo>
                  <a:lnTo>
                    <a:pt x="0" y="524"/>
                  </a:lnTo>
                  <a:lnTo>
                    <a:pt x="4" y="533"/>
                  </a:lnTo>
                  <a:lnTo>
                    <a:pt x="9" y="537"/>
                  </a:lnTo>
                  <a:lnTo>
                    <a:pt x="9" y="542"/>
                  </a:lnTo>
                  <a:lnTo>
                    <a:pt x="18" y="547"/>
                  </a:lnTo>
                  <a:lnTo>
                    <a:pt x="23" y="551"/>
                  </a:lnTo>
                  <a:lnTo>
                    <a:pt x="27" y="551"/>
                  </a:lnTo>
                  <a:lnTo>
                    <a:pt x="36" y="556"/>
                  </a:lnTo>
                  <a:lnTo>
                    <a:pt x="178" y="556"/>
                  </a:lnTo>
                  <a:lnTo>
                    <a:pt x="187" y="551"/>
                  </a:lnTo>
                  <a:lnTo>
                    <a:pt x="191" y="551"/>
                  </a:lnTo>
                  <a:lnTo>
                    <a:pt x="201" y="547"/>
                  </a:lnTo>
                  <a:lnTo>
                    <a:pt x="205" y="542"/>
                  </a:lnTo>
                  <a:lnTo>
                    <a:pt x="210" y="537"/>
                  </a:lnTo>
                  <a:lnTo>
                    <a:pt x="214" y="533"/>
                  </a:lnTo>
                  <a:lnTo>
                    <a:pt x="214" y="524"/>
                  </a:lnTo>
                  <a:lnTo>
                    <a:pt x="214" y="519"/>
                  </a:lnTo>
                  <a:lnTo>
                    <a:pt x="214" y="32"/>
                  </a:lnTo>
                  <a:lnTo>
                    <a:pt x="214" y="28"/>
                  </a:lnTo>
                  <a:lnTo>
                    <a:pt x="214" y="19"/>
                  </a:lnTo>
                  <a:lnTo>
                    <a:pt x="210" y="14"/>
                  </a:lnTo>
                  <a:lnTo>
                    <a:pt x="205" y="9"/>
                  </a:lnTo>
                  <a:lnTo>
                    <a:pt x="201" y="5"/>
                  </a:lnTo>
                  <a:lnTo>
                    <a:pt x="191" y="0"/>
                  </a:lnTo>
                  <a:lnTo>
                    <a:pt x="187" y="0"/>
                  </a:lnTo>
                  <a:lnTo>
                    <a:pt x="178" y="0"/>
                  </a:lnTo>
                  <a:lnTo>
                    <a:pt x="36" y="0"/>
                  </a:lnTo>
                  <a:lnTo>
                    <a:pt x="27" y="0"/>
                  </a:lnTo>
                  <a:lnTo>
                    <a:pt x="23" y="0"/>
                  </a:lnTo>
                  <a:lnTo>
                    <a:pt x="18" y="5"/>
                  </a:lnTo>
                  <a:lnTo>
                    <a:pt x="9" y="9"/>
                  </a:lnTo>
                  <a:lnTo>
                    <a:pt x="9" y="14"/>
                  </a:lnTo>
                  <a:lnTo>
                    <a:pt x="4" y="19"/>
                  </a:lnTo>
                  <a:lnTo>
                    <a:pt x="0" y="28"/>
                  </a:lnTo>
                  <a:lnTo>
                    <a:pt x="0" y="32"/>
                  </a:lnTo>
                  <a:lnTo>
                    <a:pt x="0" y="519"/>
                  </a:lnTo>
                </a:path>
              </a:pathLst>
            </a:cu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" name="Rectangle 188">
              <a:extLst>
                <a:ext uri="{FF2B5EF4-FFF2-40B4-BE49-F238E27FC236}">
                  <a16:creationId xmlns:a16="http://schemas.microsoft.com/office/drawing/2014/main" id="{E0F337F6-4F9F-EA7D-EE1D-6F28754AF7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1" y="4079"/>
              <a:ext cx="44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298" name="Line 189">
              <a:extLst>
                <a:ext uri="{FF2B5EF4-FFF2-40B4-BE49-F238E27FC236}">
                  <a16:creationId xmlns:a16="http://schemas.microsoft.com/office/drawing/2014/main" id="{B7E0415C-AB8D-3789-62DB-CBD698FAA9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65" y="3250"/>
              <a:ext cx="364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" name="Rectangle 190">
              <a:extLst>
                <a:ext uri="{FF2B5EF4-FFF2-40B4-BE49-F238E27FC236}">
                  <a16:creationId xmlns:a16="http://schemas.microsoft.com/office/drawing/2014/main" id="{51335CCF-0508-6234-E126-6DD000768F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1" y="3013"/>
              <a:ext cx="17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00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300" name="Rectangle 191">
              <a:extLst>
                <a:ext uri="{FF2B5EF4-FFF2-40B4-BE49-F238E27FC236}">
                  <a16:creationId xmlns:a16="http://schemas.microsoft.com/office/drawing/2014/main" id="{847A5E20-30E9-576F-7761-052A1F921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4" y="3013"/>
              <a:ext cx="1188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 b="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    01     11     10</a:t>
              </a:r>
              <a:endParaRPr lang="en-US" altLang="zh-CN" b="0" dirty="0">
                <a:latin typeface="Verdana" panose="020B0604030504040204" pitchFamily="34" charset="0"/>
              </a:endParaRPr>
            </a:p>
          </p:txBody>
        </p:sp>
        <p:sp>
          <p:nvSpPr>
            <p:cNvPr id="301" name="Rectangle 192">
              <a:extLst>
                <a:ext uri="{FF2B5EF4-FFF2-40B4-BE49-F238E27FC236}">
                  <a16:creationId xmlns:a16="http://schemas.microsoft.com/office/drawing/2014/main" id="{993D7089-675F-1D9F-53CE-A5D1E9300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4" y="3013"/>
              <a:ext cx="44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  <p:sp>
          <p:nvSpPr>
            <p:cNvPr id="302" name="Rectangle 193">
              <a:extLst>
                <a:ext uri="{FF2B5EF4-FFF2-40B4-BE49-F238E27FC236}">
                  <a16:creationId xmlns:a16="http://schemas.microsoft.com/office/drawing/2014/main" id="{1244D186-25EA-ED81-B4CF-691FCF308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1" y="3309"/>
              <a:ext cx="44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zh-CN" b="0">
                <a:latin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89698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C442-C871-2825-ACF7-327B035CF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DF81BCCE-EC72-4ECC-BE11-F68243EAAD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4328411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考点一：数制之间的转换</a:t>
            </a:r>
          </a:p>
        </p:txBody>
      </p:sp>
      <p:pic>
        <p:nvPicPr>
          <p:cNvPr id="10" name="Picture 5" descr="在这里插入图片描述">
            <a:extLst>
              <a:ext uri="{FF2B5EF4-FFF2-40B4-BE49-F238E27FC236}">
                <a16:creationId xmlns:a16="http://schemas.microsoft.com/office/drawing/2014/main" id="{3FCFD5DA-BC33-8808-8236-A58B794E4D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057" b="16908"/>
          <a:stretch/>
        </p:blipFill>
        <p:spPr bwMode="auto">
          <a:xfrm>
            <a:off x="2711607" y="1652923"/>
            <a:ext cx="7298819" cy="497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675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EEA9B-3B0D-C4BE-A87E-5DF325ADD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C6637211-8783-A6F2-645C-4ADBF4FAA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621193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典型组合逻辑电路放在最后进行说明</a:t>
            </a:r>
          </a:p>
        </p:txBody>
      </p:sp>
    </p:spTree>
    <p:extLst>
      <p:ext uri="{BB962C8B-B14F-4D97-AF65-F5344CB8AC3E}">
        <p14:creationId xmlns:p14="http://schemas.microsoft.com/office/powerpoint/2010/main" val="8979909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B4F27-510E-362F-3F79-AF5B4FB87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55F7E714-60FD-76ED-0BA0-561C6A02E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1691471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总结一下</a:t>
            </a:r>
          </a:p>
        </p:txBody>
      </p:sp>
      <p:sp>
        <p:nvSpPr>
          <p:cNvPr id="3" name="Text Box 31">
            <a:extLst>
              <a:ext uri="{FF2B5EF4-FFF2-40B4-BE49-F238E27FC236}">
                <a16:creationId xmlns:a16="http://schemas.microsoft.com/office/drawing/2014/main" id="{24282E77-1EB0-5D9F-27E8-B4DDE2ED35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9065" y="1713154"/>
            <a:ext cx="875749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第四大题：组合逻辑电路分析</a:t>
            </a:r>
            <a:endParaRPr lang="en-US" altLang="zh-CN" sz="2400" b="1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第五大题：组合电路应用设计</a:t>
            </a:r>
            <a:endParaRPr lang="en-US" altLang="zh-CN" sz="2400" b="1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方法很重要</a:t>
            </a:r>
          </a:p>
        </p:txBody>
      </p:sp>
    </p:spTree>
    <p:extLst>
      <p:ext uri="{BB962C8B-B14F-4D97-AF65-F5344CB8AC3E}">
        <p14:creationId xmlns:p14="http://schemas.microsoft.com/office/powerpoint/2010/main" val="4560419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78960-B8BB-66E1-1AEA-689D20242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>
            <a:extLst>
              <a:ext uri="{FF2B5EF4-FFF2-40B4-BE49-F238E27FC236}">
                <a16:creationId xmlns:a16="http://schemas.microsoft.com/office/drawing/2014/main" id="{5C2B4B8D-5582-324F-5AA6-9385E1A65227}"/>
              </a:ext>
            </a:extLst>
          </p:cNvPr>
          <p:cNvSpPr txBox="1"/>
          <p:nvPr/>
        </p:nvSpPr>
        <p:spPr>
          <a:xfrm>
            <a:off x="5948795" y="2826194"/>
            <a:ext cx="5819651" cy="748640"/>
          </a:xfrm>
          <a:prstGeom prst="rect">
            <a:avLst/>
          </a:prstGeom>
          <a:noFill/>
          <a:effectLst/>
        </p:spPr>
        <p:txBody>
          <a:bodyPr wrap="square" lIns="91413" tIns="45707" rIns="91413" bIns="45707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265" dirty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charset="-128"/>
                <a:ea typeface="Kozuka Gothic Pr6N H" panose="020B0800000000000000" charset="-128"/>
                <a:cs typeface="博洋行书 7000" panose="02000600000000000000" pitchFamily="2" charset="-122"/>
              </a:rPr>
              <a:t>锁存器与触发器</a:t>
            </a:r>
          </a:p>
        </p:txBody>
      </p:sp>
      <p:sp>
        <p:nvSpPr>
          <p:cNvPr id="7" name="Freeform 11">
            <a:extLst>
              <a:ext uri="{FF2B5EF4-FFF2-40B4-BE49-F238E27FC236}">
                <a16:creationId xmlns:a16="http://schemas.microsoft.com/office/drawing/2014/main" id="{EC64F54A-27D4-FD87-C582-BC9E0BD98CF9}"/>
              </a:ext>
            </a:extLst>
          </p:cNvPr>
          <p:cNvSpPr/>
          <p:nvPr/>
        </p:nvSpPr>
        <p:spPr bwMode="auto">
          <a:xfrm rot="10800000">
            <a:off x="4466670" y="2345541"/>
            <a:ext cx="1615555" cy="1709945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3" tIns="45707" rIns="91413" bIns="45707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66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">
            <a:extLst>
              <a:ext uri="{FF2B5EF4-FFF2-40B4-BE49-F238E27FC236}">
                <a16:creationId xmlns:a16="http://schemas.microsoft.com/office/drawing/2014/main" id="{90037A37-CB75-ADA8-F8BF-CB3FC2117678}"/>
              </a:ext>
            </a:extLst>
          </p:cNvPr>
          <p:cNvSpPr txBox="1"/>
          <p:nvPr/>
        </p:nvSpPr>
        <p:spPr>
          <a:xfrm>
            <a:off x="4811186" y="2498027"/>
            <a:ext cx="959810" cy="1404974"/>
          </a:xfrm>
          <a:prstGeom prst="rect">
            <a:avLst/>
          </a:prstGeom>
          <a:noFill/>
          <a:effectLst/>
        </p:spPr>
        <p:txBody>
          <a:bodyPr wrap="square" lIns="91413" tIns="45707" rIns="91413" bIns="45707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265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05</a:t>
            </a:r>
            <a:endParaRPr lang="en-GB" altLang="zh-CN" sz="4265" b="1" spc="60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09FD45-AF72-FA22-F495-F67F37593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2351" y="2353853"/>
            <a:ext cx="4469021" cy="456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12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3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2" presetClass="entr" presetSubtype="4" accel="72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 animBg="1"/>
      <p:bldP spid="7" grpId="1" animBg="1"/>
      <p:bldP spid="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AFE05-38D3-10C7-F2E3-31C039DF4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A2FAA021-14B7-F288-6F7D-47C5D92BBF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6005152" cy="995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第五章：锁存器与触发器（★★★）</a:t>
            </a:r>
          </a:p>
          <a:p>
            <a:pPr>
              <a:spcBef>
                <a:spcPct val="0"/>
              </a:spcBef>
              <a:buNone/>
            </a:pPr>
            <a:endParaRPr lang="zh-CN" altLang="en-US" sz="2935" b="1" dirty="0">
              <a:solidFill>
                <a:srgbClr val="202A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AEF1A96-0537-3EED-9DCB-CF40E7EF125C}"/>
              </a:ext>
            </a:extLst>
          </p:cNvPr>
          <p:cNvSpPr txBox="1"/>
          <p:nvPr/>
        </p:nvSpPr>
        <p:spPr>
          <a:xfrm>
            <a:off x="2449773" y="1684572"/>
            <a:ext cx="618243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● </a:t>
            </a:r>
            <a:r>
              <a:rPr lang="en-US" altLang="zh-CN" dirty="0"/>
              <a:t>5.1 </a:t>
            </a:r>
            <a:r>
              <a:rPr lang="zh-CN" altLang="en-US" dirty="0"/>
              <a:t>双稳态存储单元电路</a:t>
            </a:r>
          </a:p>
          <a:p>
            <a:r>
              <a:rPr lang="zh-CN" altLang="en-US" dirty="0"/>
              <a:t>● </a:t>
            </a:r>
            <a:r>
              <a:rPr lang="en-US" altLang="zh-CN" dirty="0"/>
              <a:t>5.2 </a:t>
            </a:r>
            <a:r>
              <a:rPr lang="zh-CN" altLang="en-US" dirty="0"/>
              <a:t>锁存器</a:t>
            </a:r>
          </a:p>
          <a:p>
            <a:r>
              <a:rPr lang="zh-CN" altLang="en-US" dirty="0"/>
              <a:t> </a:t>
            </a:r>
            <a:r>
              <a:rPr lang="en-US" altLang="zh-CN" dirty="0">
                <a:solidFill>
                  <a:srgbClr val="C00000"/>
                </a:solidFill>
              </a:rPr>
              <a:t>SR </a:t>
            </a:r>
            <a:r>
              <a:rPr lang="zh-CN" altLang="en-US" dirty="0">
                <a:solidFill>
                  <a:srgbClr val="C00000"/>
                </a:solidFill>
              </a:rPr>
              <a:t>、 </a:t>
            </a:r>
            <a:r>
              <a:rPr lang="en-US" altLang="zh-CN" dirty="0">
                <a:solidFill>
                  <a:srgbClr val="C00000"/>
                </a:solidFill>
              </a:rPr>
              <a:t>D </a:t>
            </a:r>
            <a:r>
              <a:rPr lang="zh-CN" altLang="en-US" dirty="0">
                <a:solidFill>
                  <a:srgbClr val="C00000"/>
                </a:solidFill>
              </a:rPr>
              <a:t>锁存器原理， </a:t>
            </a:r>
            <a:r>
              <a:rPr lang="en-US" altLang="zh-CN" dirty="0">
                <a:solidFill>
                  <a:srgbClr val="C00000"/>
                </a:solidFill>
              </a:rPr>
              <a:t>74HC373 </a:t>
            </a:r>
            <a:r>
              <a:rPr lang="zh-CN" altLang="en-US" dirty="0">
                <a:solidFill>
                  <a:srgbClr val="C00000"/>
                </a:solidFill>
              </a:rPr>
              <a:t>八 </a:t>
            </a:r>
            <a:r>
              <a:rPr lang="en-US" altLang="zh-CN" dirty="0">
                <a:solidFill>
                  <a:srgbClr val="C00000"/>
                </a:solidFill>
              </a:rPr>
              <a:t>D </a:t>
            </a:r>
            <a:r>
              <a:rPr lang="zh-CN" altLang="en-US" dirty="0">
                <a:solidFill>
                  <a:srgbClr val="C00000"/>
                </a:solidFill>
              </a:rPr>
              <a:t>锁存器</a:t>
            </a:r>
          </a:p>
          <a:p>
            <a:r>
              <a:rPr lang="zh-CN" altLang="en-US" dirty="0"/>
              <a:t>● </a:t>
            </a:r>
            <a:r>
              <a:rPr lang="en-US" altLang="zh-CN" dirty="0"/>
              <a:t>5.3 </a:t>
            </a:r>
            <a:r>
              <a:rPr lang="zh-CN" altLang="en-US" dirty="0"/>
              <a:t>触发器的电路结构和工作原理</a:t>
            </a:r>
          </a:p>
          <a:p>
            <a:r>
              <a:rPr lang="zh-CN" altLang="en-US" dirty="0"/>
              <a:t> </a:t>
            </a:r>
            <a:r>
              <a:rPr lang="en-US" altLang="zh-CN" dirty="0">
                <a:solidFill>
                  <a:srgbClr val="C00000"/>
                </a:solidFill>
              </a:rPr>
              <a:t>D </a:t>
            </a:r>
            <a:r>
              <a:rPr lang="zh-CN" altLang="en-US" dirty="0">
                <a:solidFill>
                  <a:srgbClr val="C00000"/>
                </a:solidFill>
              </a:rPr>
              <a:t>触发器原理， </a:t>
            </a:r>
            <a:r>
              <a:rPr lang="en-US" altLang="zh-CN" dirty="0">
                <a:solidFill>
                  <a:srgbClr val="C00000"/>
                </a:solidFill>
              </a:rPr>
              <a:t>74HC74 </a:t>
            </a:r>
            <a:r>
              <a:rPr lang="zh-CN" altLang="en-US" dirty="0">
                <a:solidFill>
                  <a:srgbClr val="C00000"/>
                </a:solidFill>
              </a:rPr>
              <a:t>双 </a:t>
            </a:r>
            <a:r>
              <a:rPr lang="en-US" altLang="zh-CN" dirty="0">
                <a:solidFill>
                  <a:srgbClr val="C00000"/>
                </a:solidFill>
              </a:rPr>
              <a:t>D </a:t>
            </a:r>
            <a:r>
              <a:rPr lang="zh-CN" altLang="en-US" dirty="0">
                <a:solidFill>
                  <a:srgbClr val="C00000"/>
                </a:solidFill>
              </a:rPr>
              <a:t>触发器</a:t>
            </a:r>
          </a:p>
          <a:p>
            <a:r>
              <a:rPr lang="zh-CN" altLang="en-US" dirty="0"/>
              <a:t>● </a:t>
            </a:r>
            <a:r>
              <a:rPr lang="en-US" altLang="zh-CN" dirty="0"/>
              <a:t>5.4 </a:t>
            </a:r>
            <a:r>
              <a:rPr lang="zh-CN" altLang="en-US" dirty="0"/>
              <a:t>触发器的逻辑功能 </a:t>
            </a:r>
          </a:p>
          <a:p>
            <a:r>
              <a:rPr lang="zh-CN" altLang="en-US" dirty="0"/>
              <a:t> </a:t>
            </a:r>
            <a:r>
              <a:rPr lang="en-US" altLang="zh-CN" dirty="0">
                <a:solidFill>
                  <a:srgbClr val="C00000"/>
                </a:solidFill>
              </a:rPr>
              <a:t>D </a:t>
            </a:r>
            <a:r>
              <a:rPr lang="zh-CN" altLang="en-US" dirty="0">
                <a:solidFill>
                  <a:srgbClr val="C00000"/>
                </a:solidFill>
              </a:rPr>
              <a:t>、 </a:t>
            </a:r>
            <a:r>
              <a:rPr lang="en-US" altLang="zh-CN" dirty="0">
                <a:solidFill>
                  <a:srgbClr val="C00000"/>
                </a:solidFill>
              </a:rPr>
              <a:t>T </a:t>
            </a:r>
            <a:r>
              <a:rPr lang="zh-CN" altLang="en-US" dirty="0">
                <a:solidFill>
                  <a:srgbClr val="C00000"/>
                </a:solidFill>
              </a:rPr>
              <a:t>、 </a:t>
            </a:r>
            <a:r>
              <a:rPr lang="en-US" altLang="zh-CN" dirty="0">
                <a:solidFill>
                  <a:srgbClr val="C00000"/>
                </a:solidFill>
              </a:rPr>
              <a:t>T' </a:t>
            </a:r>
            <a:r>
              <a:rPr lang="zh-CN" altLang="en-US" dirty="0">
                <a:solidFill>
                  <a:srgbClr val="C00000"/>
                </a:solidFill>
              </a:rPr>
              <a:t>、 </a:t>
            </a:r>
            <a:r>
              <a:rPr lang="en-US" altLang="zh-CN" dirty="0">
                <a:solidFill>
                  <a:srgbClr val="C00000"/>
                </a:solidFill>
              </a:rPr>
              <a:t>SR </a:t>
            </a:r>
            <a:r>
              <a:rPr lang="zh-CN" altLang="en-US" dirty="0">
                <a:solidFill>
                  <a:srgbClr val="C00000"/>
                </a:solidFill>
              </a:rPr>
              <a:t>、 </a:t>
            </a:r>
            <a:r>
              <a:rPr lang="en-US" altLang="zh-CN" dirty="0">
                <a:solidFill>
                  <a:srgbClr val="C00000"/>
                </a:solidFill>
              </a:rPr>
              <a:t>JK </a:t>
            </a:r>
            <a:r>
              <a:rPr lang="zh-CN" altLang="en-US" dirty="0">
                <a:solidFill>
                  <a:srgbClr val="C00000"/>
                </a:solidFill>
              </a:rPr>
              <a:t>功能表，特性方程</a:t>
            </a:r>
          </a:p>
          <a:p>
            <a:r>
              <a:rPr lang="zh-CN" altLang="en-US" dirty="0"/>
              <a:t> 功能转换</a:t>
            </a:r>
          </a:p>
        </p:txBody>
      </p:sp>
    </p:spTree>
    <p:extLst>
      <p:ext uri="{BB962C8B-B14F-4D97-AF65-F5344CB8AC3E}">
        <p14:creationId xmlns:p14="http://schemas.microsoft.com/office/powerpoint/2010/main" val="23745480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E0190-CA93-2D32-4B3F-6C4367CD0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5EFB29C8-F954-D9AA-8839-9812B5DA3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93805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特点</a:t>
            </a:r>
          </a:p>
        </p:txBody>
      </p:sp>
      <p:sp>
        <p:nvSpPr>
          <p:cNvPr id="3" name="Text Box 31">
            <a:extLst>
              <a:ext uri="{FF2B5EF4-FFF2-40B4-BE49-F238E27FC236}">
                <a16:creationId xmlns:a16="http://schemas.microsoft.com/office/drawing/2014/main" id="{E1F83D82-E870-8943-DB10-F3E7025B1C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1607" y="1859340"/>
            <a:ext cx="87574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第三大题画波形图常考</a:t>
            </a:r>
            <a:endParaRPr lang="en-US" altLang="zh-CN" sz="2400" b="1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在时序逻辑电路设计中会出现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0466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9579E-3766-7532-19F5-6A8778AD1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10B302F6-5916-B73B-ED5F-0AEF81961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2821588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考点一：锁存器</a:t>
            </a:r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8F14491E-2161-5DBD-18A7-EA7600B94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1608" y="1211693"/>
            <a:ext cx="7993224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SzPct val="85000"/>
              <a:buFont typeface="Wingdings" panose="05000000000000000000" pitchFamily="2" charset="2"/>
              <a:buChar char="p"/>
              <a:defRPr sz="26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800" dirty="0"/>
              <a:t>基本</a:t>
            </a:r>
            <a:r>
              <a:rPr lang="en-US" altLang="zh-CN" sz="2800" dirty="0"/>
              <a:t>SR</a:t>
            </a:r>
            <a:r>
              <a:rPr lang="zh-CN" altLang="en-US" sz="2800" dirty="0"/>
              <a:t>锁存器</a:t>
            </a:r>
            <a:endParaRPr lang="en-US" altLang="zh-CN" sz="2800" dirty="0">
              <a:cs typeface="Arial" panose="020B0604020202020204" pitchFamily="34" charset="0"/>
            </a:endParaRPr>
          </a:p>
        </p:txBody>
      </p:sp>
      <p:graphicFrame>
        <p:nvGraphicFramePr>
          <p:cNvPr id="4" name="Object 9">
            <a:extLst>
              <a:ext uri="{FF2B5EF4-FFF2-40B4-BE49-F238E27FC236}">
                <a16:creationId xmlns:a16="http://schemas.microsoft.com/office/drawing/2014/main" id="{0FC9B783-93AE-5152-3E8C-D78EAFFF50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4182808"/>
              </p:ext>
            </p:extLst>
          </p:nvPr>
        </p:nvGraphicFramePr>
        <p:xfrm>
          <a:off x="4230158" y="2991789"/>
          <a:ext cx="2663825" cy="160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图片" r:id="rId3" imgW="961920" imgH="514440" progId="Word.Picture.8">
                  <p:embed/>
                </p:oleObj>
              </mc:Choice>
              <mc:Fallback>
                <p:oleObj name="图片" r:id="rId3" imgW="961920" imgH="514440" progId="Word.Picture.8">
                  <p:embed/>
                  <p:pic>
                    <p:nvPicPr>
                      <p:cNvPr id="1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0158" y="2991789"/>
                        <a:ext cx="2663825" cy="1604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3399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0">
            <a:extLst>
              <a:ext uri="{FF2B5EF4-FFF2-40B4-BE49-F238E27FC236}">
                <a16:creationId xmlns:a16="http://schemas.microsoft.com/office/drawing/2014/main" id="{45F888AA-48BC-0A01-BE96-8B3F0D3BEA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3603" y="1905271"/>
            <a:ext cx="2339975" cy="476250"/>
          </a:xfrm>
          <a:prstGeom prst="rect">
            <a:avLst/>
          </a:prstGeom>
          <a:noFill/>
          <a:ln w="1905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b.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国标逻辑符号</a:t>
            </a: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9AC86309-A631-7112-2DD6-99DD3AC5B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5533" y="1905271"/>
            <a:ext cx="1341437" cy="466725"/>
          </a:xfrm>
          <a:prstGeom prst="rect">
            <a:avLst/>
          </a:prstGeom>
          <a:noFill/>
          <a:ln w="9525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a.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电路图</a:t>
            </a:r>
          </a:p>
        </p:txBody>
      </p:sp>
      <p:graphicFrame>
        <p:nvGraphicFramePr>
          <p:cNvPr id="7" name="Object 52">
            <a:extLst>
              <a:ext uri="{FF2B5EF4-FFF2-40B4-BE49-F238E27FC236}">
                <a16:creationId xmlns:a16="http://schemas.microsoft.com/office/drawing/2014/main" id="{13A82B88-509B-E878-310A-78ACCB8953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030302"/>
              </p:ext>
            </p:extLst>
          </p:nvPr>
        </p:nvGraphicFramePr>
        <p:xfrm>
          <a:off x="1861608" y="2592993"/>
          <a:ext cx="2368550" cy="269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图片" r:id="rId5" imgW="1676520" imgH="1914480" progId="Word.Picture.8">
                  <p:embed/>
                </p:oleObj>
              </mc:Choice>
              <mc:Fallback>
                <p:oleObj name="图片" r:id="rId5" imgW="1676520" imgH="1914480" progId="Word.Picture.8">
                  <p:embed/>
                  <p:pic>
                    <p:nvPicPr>
                      <p:cNvPr id="18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1608" y="2592993"/>
                        <a:ext cx="2368550" cy="269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3127FE21-CBF8-DAD1-4268-A02A7BE7A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5436" y="1487085"/>
            <a:ext cx="44021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indent="933450" algn="l">
              <a:tabLst>
                <a:tab pos="4770438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algn="l">
              <a:tabLst>
                <a:tab pos="4770438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l">
              <a:tabLst>
                <a:tab pos="4770438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l">
              <a:tabLst>
                <a:tab pos="4770438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l">
              <a:tabLst>
                <a:tab pos="4770438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770438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770438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770438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770438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770438" algn="l"/>
              </a:tabLst>
              <a:defRPr/>
            </a:pP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或非</a:t>
            </a:r>
            <a:r>
              <a:rPr lang="zh-CN" altLang="en-US" sz="2000" b="1" kern="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门</a:t>
            </a: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华文楷体" panose="02010600040101010101" pitchFamily="2" charset="-122"/>
                <a:cs typeface="Times New Roman" panose="02020603050405020304" pitchFamily="18" charset="0"/>
              </a:rPr>
              <a:t>构成的基本</a:t>
            </a:r>
            <a:r>
              <a:rPr kumimoji="1" lang="en-US" altLang="zh-CN" sz="2000" b="1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华文楷体" panose="02010600040101010101" pitchFamily="2" charset="-122"/>
                <a:cs typeface="Times New Roman" panose="02020603050405020304" pitchFamily="18" charset="0"/>
              </a:rPr>
              <a:t>SR</a:t>
            </a: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华文楷体" panose="02010600040101010101" pitchFamily="2" charset="-122"/>
                <a:cs typeface="Times New Roman" panose="02020603050405020304" pitchFamily="18" charset="0"/>
              </a:rPr>
              <a:t>锁存器的特性表</a:t>
            </a:r>
          </a:p>
        </p:txBody>
      </p:sp>
      <p:graphicFrame>
        <p:nvGraphicFramePr>
          <p:cNvPr id="9" name="Group 262">
            <a:extLst>
              <a:ext uri="{FF2B5EF4-FFF2-40B4-BE49-F238E27FC236}">
                <a16:creationId xmlns:a16="http://schemas.microsoft.com/office/drawing/2014/main" id="{EC191F48-5C91-51E5-EC25-4E634BD1CF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707562"/>
              </p:ext>
            </p:extLst>
          </p:nvPr>
        </p:nvGraphicFramePr>
        <p:xfrm>
          <a:off x="7399593" y="1950114"/>
          <a:ext cx="3933824" cy="3192780"/>
        </p:xfrm>
        <a:graphic>
          <a:graphicData uri="http://schemas.openxmlformats.org/drawingml/2006/table">
            <a:tbl>
              <a:tblPr/>
              <a:tblGrid>
                <a:gridCol w="576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42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01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556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91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1" lang="en-US" altLang="zh-CN" sz="2000" b="1" i="1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</a:t>
                      </a: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1" lang="en-US" altLang="zh-CN" sz="2000" b="1" i="1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n+1</a:t>
                      </a: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锁存器状态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93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保持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93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52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清零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52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52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置位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52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352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221288" algn="r"/>
                        </a:tabLst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221288" algn="r"/>
                        </a:tabLst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221288" algn="r"/>
                        </a:tabLst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221288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221288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221288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221288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221288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221288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221288" algn="r"/>
                        </a:tabLst>
                      </a:pPr>
                      <a:r>
                        <a:rPr kumimoji="1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不确定</a:t>
                      </a:r>
                      <a:endParaRPr kumimoji="1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11027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23378-8DF6-D82A-4CF6-B2D60CCFF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606FA52E-986A-33EC-3885-7CBE7AB363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1587276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锁存器</a:t>
            </a:r>
          </a:p>
        </p:txBody>
      </p:sp>
      <p:graphicFrame>
        <p:nvGraphicFramePr>
          <p:cNvPr id="3" name="Object 15">
            <a:extLst>
              <a:ext uri="{FF2B5EF4-FFF2-40B4-BE49-F238E27FC236}">
                <a16:creationId xmlns:a16="http://schemas.microsoft.com/office/drawing/2014/main" id="{664AE606-F04E-96C3-934F-C3CDE85B66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6173120"/>
              </p:ext>
            </p:extLst>
          </p:nvPr>
        </p:nvGraphicFramePr>
        <p:xfrm>
          <a:off x="2029498" y="1247775"/>
          <a:ext cx="5362575" cy="218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图片" r:id="rId3" imgW="2495341" imgH="999314" progId="Word.Picture.8">
                  <p:embed/>
                </p:oleObj>
              </mc:Choice>
              <mc:Fallback>
                <p:oleObj name="图片" r:id="rId3" imgW="2495341" imgH="999314" progId="Word.Picture.8">
                  <p:embed/>
                  <p:pic>
                    <p:nvPicPr>
                      <p:cNvPr id="68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9498" y="1247775"/>
                        <a:ext cx="5362575" cy="2181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17">
            <a:extLst>
              <a:ext uri="{FF2B5EF4-FFF2-40B4-BE49-F238E27FC236}">
                <a16:creationId xmlns:a16="http://schemas.microsoft.com/office/drawing/2014/main" id="{EE4B92EC-A0C1-6B19-98E9-44FCF4608C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2914915"/>
              </p:ext>
            </p:extLst>
          </p:nvPr>
        </p:nvGraphicFramePr>
        <p:xfrm>
          <a:off x="7881903" y="1484312"/>
          <a:ext cx="2763838" cy="170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图片" r:id="rId5" imgW="1341120" imgH="830580" progId="Word.Picture.8">
                  <p:embed/>
                </p:oleObj>
              </mc:Choice>
              <mc:Fallback>
                <p:oleObj name="图片" r:id="rId5" imgW="1341120" imgH="830580" progId="Word.Picture.8">
                  <p:embed/>
                  <p:pic>
                    <p:nvPicPr>
                      <p:cNvPr id="69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1903" y="1484312"/>
                        <a:ext cx="2763838" cy="1708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7">
            <a:extLst>
              <a:ext uri="{FF2B5EF4-FFF2-40B4-BE49-F238E27FC236}">
                <a16:creationId xmlns:a16="http://schemas.microsoft.com/office/drawing/2014/main" id="{81FF06F5-0CF8-F1F0-FBB4-48DD30C38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8116" y="3432176"/>
            <a:ext cx="2411412" cy="466725"/>
          </a:xfrm>
          <a:prstGeom prst="rect">
            <a:avLst/>
          </a:prstGeom>
          <a:noFill/>
          <a:ln w="9525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0066"/>
                </a:solidFill>
                <a:latin typeface="Tahoma" panose="020B0604030504040204" pitchFamily="34" charset="0"/>
                <a:ea typeface="楷体_GB2312" pitchFamily="49" charset="-122"/>
              </a:rPr>
              <a:t>  </a:t>
            </a:r>
            <a:r>
              <a:rPr lang="zh-CN" altLang="en-US" sz="2400" b="1" dirty="0">
                <a:solidFill>
                  <a:srgbClr val="000066"/>
                </a:solidFill>
                <a:latin typeface="Tahoma" panose="020B0604030504040204" pitchFamily="34" charset="0"/>
                <a:ea typeface="楷体_GB2312" pitchFamily="49" charset="-122"/>
              </a:rPr>
              <a:t>国标逻辑符号</a:t>
            </a:r>
          </a:p>
        </p:txBody>
      </p:sp>
      <p:graphicFrame>
        <p:nvGraphicFramePr>
          <p:cNvPr id="6" name="Group 262">
            <a:extLst>
              <a:ext uri="{FF2B5EF4-FFF2-40B4-BE49-F238E27FC236}">
                <a16:creationId xmlns:a16="http://schemas.microsoft.com/office/drawing/2014/main" id="{F301FB64-EC00-0135-A36C-8A0D205B9B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304896"/>
              </p:ext>
            </p:extLst>
          </p:nvPr>
        </p:nvGraphicFramePr>
        <p:xfrm>
          <a:off x="4492290" y="4157405"/>
          <a:ext cx="3389613" cy="2088232"/>
        </p:xfrm>
        <a:graphic>
          <a:graphicData uri="http://schemas.openxmlformats.org/drawingml/2006/table">
            <a:tbl>
              <a:tblPr/>
              <a:tblGrid>
                <a:gridCol w="576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0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56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205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1" lang="en-US" altLang="zh-CN" sz="2400" b="1" i="1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n+1</a:t>
                      </a:r>
                      <a:endParaRPr kumimoji="1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功能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05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1" lang="en-US" altLang="zh-CN" sz="2400" b="1" i="1" u="none" strike="noStrike" cap="none" normalizeH="0" baseline="30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</a:t>
                      </a:r>
                      <a:endParaRPr kumimoji="1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保持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205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置</a:t>
                      </a: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05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置</a:t>
                      </a: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1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49234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6DCE8-9558-6A01-CAE5-6D1115180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91213C96-7187-3BEF-C16C-C671A2C961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1314765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画波形</a:t>
            </a:r>
          </a:p>
        </p:txBody>
      </p:sp>
      <p:sp>
        <p:nvSpPr>
          <p:cNvPr id="6" name="Rectangle 27">
            <a:extLst>
              <a:ext uri="{FF2B5EF4-FFF2-40B4-BE49-F238E27FC236}">
                <a16:creationId xmlns:a16="http://schemas.microsoft.com/office/drawing/2014/main" id="{ACBDC7F5-F482-BB7B-FB72-FC1EE665D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4161" y="4298880"/>
            <a:ext cx="184150" cy="62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br>
              <a:rPr kumimoji="1" lang="en-US" altLang="zh-CN" sz="1100">
                <a:solidFill>
                  <a:srgbClr val="000000"/>
                </a:solidFill>
                <a:latin typeface="Arial Narrow" panose="020B0606020202030204" pitchFamily="34" charset="0"/>
              </a:rPr>
            </a:br>
            <a:endParaRPr kumimoji="1" lang="en-US" altLang="zh-CN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05B181D-705E-415F-89F1-F5E5ADFC41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1635" y="1512345"/>
            <a:ext cx="8251639" cy="1079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just" fontAlgn="base">
              <a:lnSpc>
                <a:spcPct val="13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kumimoji="1"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已知</a:t>
            </a:r>
            <a:r>
              <a:rPr kumimoji="1" lang="en-US" altLang="zh-CN" sz="2400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kumimoji="1"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和</a:t>
            </a:r>
            <a:r>
              <a:rPr kumimoji="1" lang="en-US" altLang="zh-CN" sz="2400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</a:t>
            </a:r>
            <a:r>
              <a:rPr kumimoji="1"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的波形，试画出</a:t>
            </a:r>
            <a:r>
              <a:rPr kumimoji="1" lang="en-US" altLang="zh-CN" sz="2400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Q</a:t>
            </a:r>
            <a:r>
              <a:rPr kumimoji="1"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和</a:t>
            </a:r>
            <a:r>
              <a:rPr kumimoji="1" lang="en-US" altLang="zh-CN" sz="2400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Q</a:t>
            </a:r>
            <a:r>
              <a:rPr kumimoji="1"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对应的波形（假设原始状态</a:t>
            </a:r>
            <a:r>
              <a:rPr kumimoji="1" lang="en-US" altLang="zh-CN" sz="2400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Q</a:t>
            </a:r>
            <a:r>
              <a:rPr kumimoji="1"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＝</a:t>
            </a:r>
            <a:r>
              <a:rPr kumimoji="1"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0 </a:t>
            </a:r>
            <a:r>
              <a:rPr kumimoji="1"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）。</a:t>
            </a:r>
          </a:p>
        </p:txBody>
      </p:sp>
      <p:graphicFrame>
        <p:nvGraphicFramePr>
          <p:cNvPr id="8" name="Object 36">
            <a:extLst>
              <a:ext uri="{FF2B5EF4-FFF2-40B4-BE49-F238E27FC236}">
                <a16:creationId xmlns:a16="http://schemas.microsoft.com/office/drawing/2014/main" id="{D5580EE8-2E75-80E1-2E68-6B8F1C7A9F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5187840"/>
              </p:ext>
            </p:extLst>
          </p:nvPr>
        </p:nvGraphicFramePr>
        <p:xfrm>
          <a:off x="2521635" y="3145176"/>
          <a:ext cx="2663825" cy="160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图片" r:id="rId3" imgW="961644" imgH="515112" progId="Word.Picture.8">
                  <p:embed/>
                </p:oleObj>
              </mc:Choice>
              <mc:Fallback>
                <p:oleObj name="图片" r:id="rId3" imgW="961644" imgH="515112" progId="Word.Picture.8">
                  <p:embed/>
                  <p:pic>
                    <p:nvPicPr>
                      <p:cNvPr id="14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1635" y="3145176"/>
                        <a:ext cx="2663825" cy="1604962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0">
            <a:extLst>
              <a:ext uri="{FF2B5EF4-FFF2-40B4-BE49-F238E27FC236}">
                <a16:creationId xmlns:a16="http://schemas.microsoft.com/office/drawing/2014/main" id="{A38329A8-65B1-F50A-D5C8-736376F8DC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013887"/>
              </p:ext>
            </p:extLst>
          </p:nvPr>
        </p:nvGraphicFramePr>
        <p:xfrm>
          <a:off x="5412445" y="2545486"/>
          <a:ext cx="5254625" cy="350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5" imgW="2467440" imgH="1495080" progId="Word.Picture.8">
                  <p:embed/>
                </p:oleObj>
              </mc:Choice>
              <mc:Fallback>
                <p:oleObj name="Picture" r:id="rId5" imgW="2467440" imgH="1495080" progId="Word.Picture.8">
                  <p:embed/>
                  <p:pic>
                    <p:nvPicPr>
                      <p:cNvPr id="16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2445" y="2545486"/>
                        <a:ext cx="5254625" cy="3506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Line 30">
            <a:extLst>
              <a:ext uri="{FF2B5EF4-FFF2-40B4-BE49-F238E27FC236}">
                <a16:creationId xmlns:a16="http://schemas.microsoft.com/office/drawing/2014/main" id="{57016A4C-A304-C9BE-00C7-E6DF2B4C4025}"/>
              </a:ext>
            </a:extLst>
          </p:cNvPr>
          <p:cNvSpPr>
            <a:spLocks noChangeShapeType="1"/>
          </p:cNvSpPr>
          <p:nvPr/>
        </p:nvSpPr>
        <p:spPr bwMode="auto">
          <a:xfrm>
            <a:off x="7032625" y="1653497"/>
            <a:ext cx="180000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11" name="Object 16">
            <a:extLst>
              <a:ext uri="{FF2B5EF4-FFF2-40B4-BE49-F238E27FC236}">
                <a16:creationId xmlns:a16="http://schemas.microsoft.com/office/drawing/2014/main" id="{534705FE-AD66-EA38-665D-E86C817E2E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144462"/>
              </p:ext>
            </p:extLst>
          </p:nvPr>
        </p:nvGraphicFramePr>
        <p:xfrm>
          <a:off x="5412445" y="2545486"/>
          <a:ext cx="5253038" cy="350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7" imgW="2467440" imgH="1495080" progId="Word.Picture.8">
                  <p:embed/>
                </p:oleObj>
              </mc:Choice>
              <mc:Fallback>
                <p:oleObj name="Picture" r:id="rId7" imgW="2467440" imgH="1495080" progId="Word.Picture.8">
                  <p:embed/>
                  <p:pic>
                    <p:nvPicPr>
                      <p:cNvPr id="11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2445" y="2545486"/>
                        <a:ext cx="5253038" cy="3506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12655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2363B-8BF8-53A8-1C96-8EDAD3C35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AE1AACA1-31E3-EE3F-B5D9-FAD99F5BB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1691471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画波形图</a:t>
            </a:r>
          </a:p>
        </p:txBody>
      </p:sp>
      <p:graphicFrame>
        <p:nvGraphicFramePr>
          <p:cNvPr id="3" name="Object 4">
            <a:extLst>
              <a:ext uri="{FF2B5EF4-FFF2-40B4-BE49-F238E27FC236}">
                <a16:creationId xmlns:a16="http://schemas.microsoft.com/office/drawing/2014/main" id="{9E48B815-7D7A-3203-9F49-1E1A21889E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4669090"/>
              </p:ext>
            </p:extLst>
          </p:nvPr>
        </p:nvGraphicFramePr>
        <p:xfrm>
          <a:off x="4693266" y="1585889"/>
          <a:ext cx="5981700" cy="432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图片" r:id="rId3" imgW="2790720" imgH="2009880" progId="Word.Picture.8">
                  <p:embed/>
                </p:oleObj>
              </mc:Choice>
              <mc:Fallback>
                <p:oleObj name="图片" r:id="rId3" imgW="2790720" imgH="2009880" progId="Word.Picture.8">
                  <p:embed/>
                  <p:pic>
                    <p:nvPicPr>
                      <p:cNvPr id="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3266" y="1585889"/>
                        <a:ext cx="5981700" cy="4321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>
            <a:extLst>
              <a:ext uri="{FF2B5EF4-FFF2-40B4-BE49-F238E27FC236}">
                <a16:creationId xmlns:a16="http://schemas.microsoft.com/office/drawing/2014/main" id="{A39D9256-FB1B-1FB4-D27E-7093E05781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1954750"/>
              </p:ext>
            </p:extLst>
          </p:nvPr>
        </p:nvGraphicFramePr>
        <p:xfrm>
          <a:off x="2086591" y="1776389"/>
          <a:ext cx="2478088" cy="153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图片" r:id="rId5" imgW="1341120" imgH="830580" progId="Word.Picture.8">
                  <p:embed/>
                </p:oleObj>
              </mc:Choice>
              <mc:Fallback>
                <p:oleObj name="图片" r:id="rId5" imgW="1341120" imgH="830580" progId="Word.Picture.8">
                  <p:embed/>
                  <p:pic>
                    <p:nvPicPr>
                      <p:cNvPr id="1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6591" y="1776389"/>
                        <a:ext cx="2478088" cy="1533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9">
            <a:extLst>
              <a:ext uri="{FF2B5EF4-FFF2-40B4-BE49-F238E27FC236}">
                <a16:creationId xmlns:a16="http://schemas.microsoft.com/office/drawing/2014/main" id="{BB6043C7-A92D-89CD-2B8F-3A9656FDFD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5635" y="3539640"/>
            <a:ext cx="15779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设初始状态为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Q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=1 </a:t>
            </a:r>
          </a:p>
        </p:txBody>
      </p:sp>
      <p:graphicFrame>
        <p:nvGraphicFramePr>
          <p:cNvPr id="6" name="Object 10">
            <a:extLst>
              <a:ext uri="{FF2B5EF4-FFF2-40B4-BE49-F238E27FC236}">
                <a16:creationId xmlns:a16="http://schemas.microsoft.com/office/drawing/2014/main" id="{3E5E91D6-798B-ED11-EEA1-73FED71A87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9450803"/>
              </p:ext>
            </p:extLst>
          </p:nvPr>
        </p:nvGraphicFramePr>
        <p:xfrm>
          <a:off x="4699616" y="1571602"/>
          <a:ext cx="5981700" cy="432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图片" r:id="rId7" imgW="2790720" imgH="2009880" progId="Word.Picture.8">
                  <p:embed/>
                </p:oleObj>
              </mc:Choice>
              <mc:Fallback>
                <p:oleObj name="图片" r:id="rId7" imgW="2790720" imgH="2009880" progId="Word.Picture.8">
                  <p:embed/>
                  <p:pic>
                    <p:nvPicPr>
                      <p:cNvPr id="1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9616" y="1571602"/>
                        <a:ext cx="5981700" cy="4321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87044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3ECFD-31FE-62AA-58AB-91CAF262B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D4E8875D-872D-81E1-C65B-188903034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2821588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考点二：触发器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56C12261-444E-C719-D1C6-6D3AC06142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9464" y="1753480"/>
            <a:ext cx="4517850" cy="1421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锁存器</a:t>
            </a:r>
            <a:r>
              <a:rPr lang="en-US" altLang="zh-CN" sz="2400" b="1" dirty="0">
                <a:solidFill>
                  <a:srgbClr val="0000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---</a:t>
            </a:r>
            <a:r>
              <a:rPr lang="zh-CN" altLang="en-US" sz="2400" b="1" dirty="0">
                <a:solidFill>
                  <a:srgbClr val="C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对脉冲电平敏感的</a:t>
            </a:r>
            <a:r>
              <a:rPr lang="zh-CN" altLang="en-US" sz="2400" b="1" dirty="0">
                <a:solidFill>
                  <a:srgbClr val="0000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存储电路，在特定输入脉冲电平作用下改变状态。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0258DBB7-90C1-457B-599C-266F78593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9464" y="3139293"/>
            <a:ext cx="4517850" cy="1421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0000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触发器</a:t>
            </a:r>
            <a:r>
              <a:rPr lang="en-US" altLang="zh-CN" sz="2400" b="1">
                <a:solidFill>
                  <a:srgbClr val="0000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---</a:t>
            </a:r>
            <a:r>
              <a:rPr lang="zh-CN" altLang="en-US" sz="2400" b="1">
                <a:solidFill>
                  <a:srgbClr val="C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对脉冲边沿敏感</a:t>
            </a:r>
            <a:r>
              <a:rPr lang="zh-CN" altLang="en-US" sz="2400" b="1">
                <a:solidFill>
                  <a:srgbClr val="0000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的存储电路，在时钟脉冲的上升沿或下降沿的变化瞬间改变状态。</a:t>
            </a:r>
          </a:p>
        </p:txBody>
      </p:sp>
      <p:grpSp>
        <p:nvGrpSpPr>
          <p:cNvPr id="5" name="Group 9">
            <a:extLst>
              <a:ext uri="{FF2B5EF4-FFF2-40B4-BE49-F238E27FC236}">
                <a16:creationId xmlns:a16="http://schemas.microsoft.com/office/drawing/2014/main" id="{A396B582-5AEB-091E-14CE-A81E7A751279}"/>
              </a:ext>
            </a:extLst>
          </p:cNvPr>
          <p:cNvGrpSpPr>
            <a:grpSpLocks/>
          </p:cNvGrpSpPr>
          <p:nvPr/>
        </p:nvGrpSpPr>
        <p:grpSpPr bwMode="auto">
          <a:xfrm>
            <a:off x="7025992" y="1843260"/>
            <a:ext cx="3306448" cy="1117600"/>
            <a:chOff x="3334" y="1902"/>
            <a:chExt cx="2268" cy="780"/>
          </a:xfrm>
        </p:grpSpPr>
        <p:graphicFrame>
          <p:nvGraphicFramePr>
            <p:cNvPr id="6" name="Object 10">
              <a:extLst>
                <a:ext uri="{FF2B5EF4-FFF2-40B4-BE49-F238E27FC236}">
                  <a16:creationId xmlns:a16="http://schemas.microsoft.com/office/drawing/2014/main" id="{C5C560FD-D638-AD6B-EDE1-CFB97FEFA09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34" y="2356"/>
            <a:ext cx="2245" cy="3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图片" r:id="rId3" imgW="1647720" imgH="237960" progId="Word.Picture.8">
                    <p:embed/>
                  </p:oleObj>
                </mc:Choice>
                <mc:Fallback>
                  <p:oleObj name="图片" r:id="rId3" imgW="1647720" imgH="237960" progId="Word.Picture.8">
                    <p:embed/>
                    <p:pic>
                      <p:nvPicPr>
                        <p:cNvPr id="158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34" y="2356"/>
                          <a:ext cx="2245" cy="32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11">
              <a:extLst>
                <a:ext uri="{FF2B5EF4-FFF2-40B4-BE49-F238E27FC236}">
                  <a16:creationId xmlns:a16="http://schemas.microsoft.com/office/drawing/2014/main" id="{0C06656C-5A03-1FCA-4606-F14E9EDAEF2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57" y="1902"/>
            <a:ext cx="2245" cy="3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图片" r:id="rId5" imgW="1647720" imgH="237960" progId="Word.Picture.8">
                    <p:embed/>
                  </p:oleObj>
                </mc:Choice>
                <mc:Fallback>
                  <p:oleObj name="图片" r:id="rId5" imgW="1647720" imgH="237960" progId="Word.Picture.8">
                    <p:embed/>
                    <p:pic>
                      <p:nvPicPr>
                        <p:cNvPr id="159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57" y="1902"/>
                          <a:ext cx="2245" cy="32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12">
            <a:extLst>
              <a:ext uri="{FF2B5EF4-FFF2-40B4-BE49-F238E27FC236}">
                <a16:creationId xmlns:a16="http://schemas.microsoft.com/office/drawing/2014/main" id="{5FB98EC5-F8E9-2701-D212-F4F4D44453FA}"/>
              </a:ext>
            </a:extLst>
          </p:cNvPr>
          <p:cNvGrpSpPr>
            <a:grpSpLocks/>
          </p:cNvGrpSpPr>
          <p:nvPr/>
        </p:nvGrpSpPr>
        <p:grpSpPr bwMode="auto">
          <a:xfrm>
            <a:off x="7060917" y="3248198"/>
            <a:ext cx="3110082" cy="1195387"/>
            <a:chOff x="3424" y="2898"/>
            <a:chExt cx="2154" cy="753"/>
          </a:xfrm>
        </p:grpSpPr>
        <p:sp>
          <p:nvSpPr>
            <p:cNvPr id="9" name="Rectangle 13">
              <a:extLst>
                <a:ext uri="{FF2B5EF4-FFF2-40B4-BE49-F238E27FC236}">
                  <a16:creationId xmlns:a16="http://schemas.microsoft.com/office/drawing/2014/main" id="{46BF0579-F918-33D3-0411-A054635D0A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" y="2918"/>
              <a:ext cx="44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zh-CN" sz="2400">
                <a:solidFill>
                  <a:srgbClr val="00000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44EF73D5-6DA6-0F22-38AD-B1D28750F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7" y="2898"/>
              <a:ext cx="1941" cy="259"/>
            </a:xfrm>
            <a:custGeom>
              <a:avLst/>
              <a:gdLst>
                <a:gd name="T0" fmla="*/ 0 w 1941"/>
                <a:gd name="T1" fmla="*/ 259 h 259"/>
                <a:gd name="T2" fmla="*/ 254 w 1941"/>
                <a:gd name="T3" fmla="*/ 259 h 259"/>
                <a:gd name="T4" fmla="*/ 254 w 1941"/>
                <a:gd name="T5" fmla="*/ 4 h 259"/>
                <a:gd name="T6" fmla="*/ 536 w 1941"/>
                <a:gd name="T7" fmla="*/ 4 h 259"/>
                <a:gd name="T8" fmla="*/ 536 w 1941"/>
                <a:gd name="T9" fmla="*/ 251 h 259"/>
                <a:gd name="T10" fmla="*/ 822 w 1941"/>
                <a:gd name="T11" fmla="*/ 251 h 259"/>
                <a:gd name="T12" fmla="*/ 822 w 1941"/>
                <a:gd name="T13" fmla="*/ 4 h 259"/>
                <a:gd name="T14" fmla="*/ 1095 w 1941"/>
                <a:gd name="T15" fmla="*/ 4 h 259"/>
                <a:gd name="T16" fmla="*/ 1095 w 1941"/>
                <a:gd name="T17" fmla="*/ 251 h 259"/>
                <a:gd name="T18" fmla="*/ 1377 w 1941"/>
                <a:gd name="T19" fmla="*/ 251 h 259"/>
                <a:gd name="T20" fmla="*/ 1377 w 1941"/>
                <a:gd name="T21" fmla="*/ 0 h 259"/>
                <a:gd name="T22" fmla="*/ 1655 w 1941"/>
                <a:gd name="T23" fmla="*/ 0 h 259"/>
                <a:gd name="T24" fmla="*/ 1655 w 1941"/>
                <a:gd name="T25" fmla="*/ 251 h 259"/>
                <a:gd name="T26" fmla="*/ 1941 w 1941"/>
                <a:gd name="T27" fmla="*/ 251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41" h="259">
                  <a:moveTo>
                    <a:pt x="0" y="259"/>
                  </a:moveTo>
                  <a:lnTo>
                    <a:pt x="254" y="259"/>
                  </a:lnTo>
                  <a:lnTo>
                    <a:pt x="254" y="4"/>
                  </a:lnTo>
                  <a:lnTo>
                    <a:pt x="536" y="4"/>
                  </a:lnTo>
                  <a:lnTo>
                    <a:pt x="536" y="251"/>
                  </a:lnTo>
                  <a:lnTo>
                    <a:pt x="822" y="251"/>
                  </a:lnTo>
                  <a:lnTo>
                    <a:pt x="822" y="4"/>
                  </a:lnTo>
                  <a:lnTo>
                    <a:pt x="1095" y="4"/>
                  </a:lnTo>
                  <a:lnTo>
                    <a:pt x="1095" y="251"/>
                  </a:lnTo>
                  <a:lnTo>
                    <a:pt x="1377" y="251"/>
                  </a:lnTo>
                  <a:lnTo>
                    <a:pt x="1377" y="0"/>
                  </a:lnTo>
                  <a:lnTo>
                    <a:pt x="1655" y="0"/>
                  </a:lnTo>
                  <a:lnTo>
                    <a:pt x="1655" y="251"/>
                  </a:lnTo>
                  <a:lnTo>
                    <a:pt x="1941" y="251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1" name="Freeform 15">
              <a:extLst>
                <a:ext uri="{FF2B5EF4-FFF2-40B4-BE49-F238E27FC236}">
                  <a16:creationId xmlns:a16="http://schemas.microsoft.com/office/drawing/2014/main" id="{B4D2DB5D-42E6-BCB6-5C16-8E304C4F0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1" y="2935"/>
              <a:ext cx="36" cy="121"/>
            </a:xfrm>
            <a:custGeom>
              <a:avLst/>
              <a:gdLst>
                <a:gd name="T0" fmla="*/ 16 w 36"/>
                <a:gd name="T1" fmla="*/ 0 h 121"/>
                <a:gd name="T2" fmla="*/ 0 w 36"/>
                <a:gd name="T3" fmla="*/ 121 h 121"/>
                <a:gd name="T4" fmla="*/ 36 w 36"/>
                <a:gd name="T5" fmla="*/ 121 h 121"/>
                <a:gd name="T6" fmla="*/ 16 w 36"/>
                <a:gd name="T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21">
                  <a:moveTo>
                    <a:pt x="16" y="0"/>
                  </a:moveTo>
                  <a:lnTo>
                    <a:pt x="0" y="121"/>
                  </a:lnTo>
                  <a:lnTo>
                    <a:pt x="36" y="121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843B7292-5F3D-531E-BB96-37F6ECD4A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1" y="2935"/>
              <a:ext cx="36" cy="121"/>
            </a:xfrm>
            <a:custGeom>
              <a:avLst/>
              <a:gdLst>
                <a:gd name="T0" fmla="*/ 16 w 36"/>
                <a:gd name="T1" fmla="*/ 0 h 121"/>
                <a:gd name="T2" fmla="*/ 0 w 36"/>
                <a:gd name="T3" fmla="*/ 121 h 121"/>
                <a:gd name="T4" fmla="*/ 36 w 36"/>
                <a:gd name="T5" fmla="*/ 121 h 121"/>
                <a:gd name="T6" fmla="*/ 16 w 36"/>
                <a:gd name="T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21">
                  <a:moveTo>
                    <a:pt x="16" y="0"/>
                  </a:moveTo>
                  <a:lnTo>
                    <a:pt x="0" y="121"/>
                  </a:lnTo>
                  <a:lnTo>
                    <a:pt x="36" y="121"/>
                  </a:lnTo>
                  <a:lnTo>
                    <a:pt x="16" y="0"/>
                  </a:lnTo>
                  <a:close/>
                </a:path>
              </a:pathLst>
            </a:custGeom>
            <a:noFill/>
            <a:ln w="19050">
              <a:solidFill>
                <a:srgbClr val="CC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3" name="Freeform 17">
              <a:extLst>
                <a:ext uri="{FF2B5EF4-FFF2-40B4-BE49-F238E27FC236}">
                  <a16:creationId xmlns:a16="http://schemas.microsoft.com/office/drawing/2014/main" id="{36C8BDC5-64A0-5F5B-BC2A-AA50EDAA0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9" y="2939"/>
              <a:ext cx="36" cy="117"/>
            </a:xfrm>
            <a:custGeom>
              <a:avLst/>
              <a:gdLst>
                <a:gd name="T0" fmla="*/ 20 w 36"/>
                <a:gd name="T1" fmla="*/ 0 h 117"/>
                <a:gd name="T2" fmla="*/ 0 w 36"/>
                <a:gd name="T3" fmla="*/ 117 h 117"/>
                <a:gd name="T4" fmla="*/ 36 w 36"/>
                <a:gd name="T5" fmla="*/ 117 h 117"/>
                <a:gd name="T6" fmla="*/ 20 w 36"/>
                <a:gd name="T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17">
                  <a:moveTo>
                    <a:pt x="20" y="0"/>
                  </a:moveTo>
                  <a:lnTo>
                    <a:pt x="0" y="117"/>
                  </a:lnTo>
                  <a:lnTo>
                    <a:pt x="36" y="117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4" name="Freeform 18">
              <a:extLst>
                <a:ext uri="{FF2B5EF4-FFF2-40B4-BE49-F238E27FC236}">
                  <a16:creationId xmlns:a16="http://schemas.microsoft.com/office/drawing/2014/main" id="{89249E3C-91DD-7CE9-9A90-0FFD864E6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9" y="2939"/>
              <a:ext cx="36" cy="117"/>
            </a:xfrm>
            <a:custGeom>
              <a:avLst/>
              <a:gdLst>
                <a:gd name="T0" fmla="*/ 20 w 36"/>
                <a:gd name="T1" fmla="*/ 0 h 117"/>
                <a:gd name="T2" fmla="*/ 0 w 36"/>
                <a:gd name="T3" fmla="*/ 117 h 117"/>
                <a:gd name="T4" fmla="*/ 36 w 36"/>
                <a:gd name="T5" fmla="*/ 117 h 117"/>
                <a:gd name="T6" fmla="*/ 20 w 36"/>
                <a:gd name="T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17">
                  <a:moveTo>
                    <a:pt x="20" y="0"/>
                  </a:moveTo>
                  <a:lnTo>
                    <a:pt x="0" y="117"/>
                  </a:lnTo>
                  <a:lnTo>
                    <a:pt x="36" y="117"/>
                  </a:lnTo>
                  <a:lnTo>
                    <a:pt x="20" y="0"/>
                  </a:lnTo>
                  <a:close/>
                </a:path>
              </a:pathLst>
            </a:custGeom>
            <a:noFill/>
            <a:ln w="19050">
              <a:solidFill>
                <a:srgbClr val="CC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5" name="Freeform 19">
              <a:extLst>
                <a:ext uri="{FF2B5EF4-FFF2-40B4-BE49-F238E27FC236}">
                  <a16:creationId xmlns:a16="http://schemas.microsoft.com/office/drawing/2014/main" id="{0F7B9745-0D96-D14E-60D2-6913D6FFF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4" y="2939"/>
              <a:ext cx="40" cy="117"/>
            </a:xfrm>
            <a:custGeom>
              <a:avLst/>
              <a:gdLst>
                <a:gd name="T0" fmla="*/ 20 w 40"/>
                <a:gd name="T1" fmla="*/ 0 h 117"/>
                <a:gd name="T2" fmla="*/ 0 w 40"/>
                <a:gd name="T3" fmla="*/ 117 h 117"/>
                <a:gd name="T4" fmla="*/ 40 w 40"/>
                <a:gd name="T5" fmla="*/ 117 h 117"/>
                <a:gd name="T6" fmla="*/ 20 w 40"/>
                <a:gd name="T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17">
                  <a:moveTo>
                    <a:pt x="20" y="0"/>
                  </a:moveTo>
                  <a:lnTo>
                    <a:pt x="0" y="117"/>
                  </a:lnTo>
                  <a:lnTo>
                    <a:pt x="40" y="117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Freeform 20">
              <a:extLst>
                <a:ext uri="{FF2B5EF4-FFF2-40B4-BE49-F238E27FC236}">
                  <a16:creationId xmlns:a16="http://schemas.microsoft.com/office/drawing/2014/main" id="{9C0612C0-A00D-D55C-7D6B-C8540AC0FF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4" y="2939"/>
              <a:ext cx="40" cy="117"/>
            </a:xfrm>
            <a:custGeom>
              <a:avLst/>
              <a:gdLst>
                <a:gd name="T0" fmla="*/ 20 w 40"/>
                <a:gd name="T1" fmla="*/ 0 h 117"/>
                <a:gd name="T2" fmla="*/ 0 w 40"/>
                <a:gd name="T3" fmla="*/ 117 h 117"/>
                <a:gd name="T4" fmla="*/ 40 w 40"/>
                <a:gd name="T5" fmla="*/ 117 h 117"/>
                <a:gd name="T6" fmla="*/ 20 w 40"/>
                <a:gd name="T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17">
                  <a:moveTo>
                    <a:pt x="20" y="0"/>
                  </a:moveTo>
                  <a:lnTo>
                    <a:pt x="0" y="117"/>
                  </a:lnTo>
                  <a:lnTo>
                    <a:pt x="40" y="117"/>
                  </a:lnTo>
                  <a:lnTo>
                    <a:pt x="20" y="0"/>
                  </a:lnTo>
                  <a:close/>
                </a:path>
              </a:pathLst>
            </a:custGeom>
            <a:noFill/>
            <a:ln w="19050">
              <a:solidFill>
                <a:srgbClr val="CC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7" name="Freeform 21">
              <a:extLst>
                <a:ext uri="{FF2B5EF4-FFF2-40B4-BE49-F238E27FC236}">
                  <a16:creationId xmlns:a16="http://schemas.microsoft.com/office/drawing/2014/main" id="{DCAD1145-9835-1502-F323-D28185797A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7" y="3385"/>
              <a:ext cx="1941" cy="259"/>
            </a:xfrm>
            <a:custGeom>
              <a:avLst/>
              <a:gdLst>
                <a:gd name="T0" fmla="*/ 0 w 1941"/>
                <a:gd name="T1" fmla="*/ 259 h 259"/>
                <a:gd name="T2" fmla="*/ 254 w 1941"/>
                <a:gd name="T3" fmla="*/ 259 h 259"/>
                <a:gd name="T4" fmla="*/ 254 w 1941"/>
                <a:gd name="T5" fmla="*/ 4 h 259"/>
                <a:gd name="T6" fmla="*/ 536 w 1941"/>
                <a:gd name="T7" fmla="*/ 4 h 259"/>
                <a:gd name="T8" fmla="*/ 536 w 1941"/>
                <a:gd name="T9" fmla="*/ 251 h 259"/>
                <a:gd name="T10" fmla="*/ 822 w 1941"/>
                <a:gd name="T11" fmla="*/ 251 h 259"/>
                <a:gd name="T12" fmla="*/ 822 w 1941"/>
                <a:gd name="T13" fmla="*/ 4 h 259"/>
                <a:gd name="T14" fmla="*/ 1095 w 1941"/>
                <a:gd name="T15" fmla="*/ 4 h 259"/>
                <a:gd name="T16" fmla="*/ 1095 w 1941"/>
                <a:gd name="T17" fmla="*/ 251 h 259"/>
                <a:gd name="T18" fmla="*/ 1377 w 1941"/>
                <a:gd name="T19" fmla="*/ 251 h 259"/>
                <a:gd name="T20" fmla="*/ 1377 w 1941"/>
                <a:gd name="T21" fmla="*/ 0 h 259"/>
                <a:gd name="T22" fmla="*/ 1655 w 1941"/>
                <a:gd name="T23" fmla="*/ 0 h 259"/>
                <a:gd name="T24" fmla="*/ 1655 w 1941"/>
                <a:gd name="T25" fmla="*/ 251 h 259"/>
                <a:gd name="T26" fmla="*/ 1941 w 1941"/>
                <a:gd name="T27" fmla="*/ 251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41" h="259">
                  <a:moveTo>
                    <a:pt x="0" y="259"/>
                  </a:moveTo>
                  <a:lnTo>
                    <a:pt x="254" y="259"/>
                  </a:lnTo>
                  <a:lnTo>
                    <a:pt x="254" y="4"/>
                  </a:lnTo>
                  <a:lnTo>
                    <a:pt x="536" y="4"/>
                  </a:lnTo>
                  <a:lnTo>
                    <a:pt x="536" y="251"/>
                  </a:lnTo>
                  <a:lnTo>
                    <a:pt x="822" y="251"/>
                  </a:lnTo>
                  <a:lnTo>
                    <a:pt x="822" y="4"/>
                  </a:lnTo>
                  <a:lnTo>
                    <a:pt x="1095" y="4"/>
                  </a:lnTo>
                  <a:lnTo>
                    <a:pt x="1095" y="251"/>
                  </a:lnTo>
                  <a:lnTo>
                    <a:pt x="1377" y="251"/>
                  </a:lnTo>
                  <a:lnTo>
                    <a:pt x="1377" y="0"/>
                  </a:lnTo>
                  <a:lnTo>
                    <a:pt x="1655" y="0"/>
                  </a:lnTo>
                  <a:lnTo>
                    <a:pt x="1655" y="251"/>
                  </a:lnTo>
                  <a:lnTo>
                    <a:pt x="1941" y="251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8" name="Freeform 22">
              <a:extLst>
                <a:ext uri="{FF2B5EF4-FFF2-40B4-BE49-F238E27FC236}">
                  <a16:creationId xmlns:a16="http://schemas.microsoft.com/office/drawing/2014/main" id="{74311F06-61B8-142A-44F8-9A3806474B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3" y="3478"/>
              <a:ext cx="40" cy="117"/>
            </a:xfrm>
            <a:custGeom>
              <a:avLst/>
              <a:gdLst>
                <a:gd name="T0" fmla="*/ 20 w 40"/>
                <a:gd name="T1" fmla="*/ 117 h 117"/>
                <a:gd name="T2" fmla="*/ 0 w 40"/>
                <a:gd name="T3" fmla="*/ 0 h 117"/>
                <a:gd name="T4" fmla="*/ 40 w 40"/>
                <a:gd name="T5" fmla="*/ 0 h 117"/>
                <a:gd name="T6" fmla="*/ 20 w 40"/>
                <a:gd name="T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17">
                  <a:moveTo>
                    <a:pt x="20" y="117"/>
                  </a:moveTo>
                  <a:lnTo>
                    <a:pt x="0" y="0"/>
                  </a:lnTo>
                  <a:lnTo>
                    <a:pt x="40" y="0"/>
                  </a:lnTo>
                  <a:lnTo>
                    <a:pt x="20" y="117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9" name="Freeform 23">
              <a:extLst>
                <a:ext uri="{FF2B5EF4-FFF2-40B4-BE49-F238E27FC236}">
                  <a16:creationId xmlns:a16="http://schemas.microsoft.com/office/drawing/2014/main" id="{B8E38894-CC24-842D-2896-03B629FFB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3" y="3478"/>
              <a:ext cx="40" cy="117"/>
            </a:xfrm>
            <a:custGeom>
              <a:avLst/>
              <a:gdLst>
                <a:gd name="T0" fmla="*/ 20 w 40"/>
                <a:gd name="T1" fmla="*/ 117 h 117"/>
                <a:gd name="T2" fmla="*/ 0 w 40"/>
                <a:gd name="T3" fmla="*/ 0 h 117"/>
                <a:gd name="T4" fmla="*/ 40 w 40"/>
                <a:gd name="T5" fmla="*/ 0 h 117"/>
                <a:gd name="T6" fmla="*/ 20 w 40"/>
                <a:gd name="T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17">
                  <a:moveTo>
                    <a:pt x="20" y="117"/>
                  </a:moveTo>
                  <a:lnTo>
                    <a:pt x="0" y="0"/>
                  </a:lnTo>
                  <a:lnTo>
                    <a:pt x="40" y="0"/>
                  </a:lnTo>
                  <a:lnTo>
                    <a:pt x="20" y="117"/>
                  </a:lnTo>
                  <a:close/>
                </a:path>
              </a:pathLst>
            </a:custGeom>
            <a:noFill/>
            <a:ln w="19050">
              <a:solidFill>
                <a:srgbClr val="CC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0" name="Freeform 24">
              <a:extLst>
                <a:ext uri="{FF2B5EF4-FFF2-40B4-BE49-F238E27FC236}">
                  <a16:creationId xmlns:a16="http://schemas.microsoft.com/office/drawing/2014/main" id="{0B9545D7-9BA2-2DB5-E393-7C5A57C1F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2" y="3478"/>
              <a:ext cx="37" cy="117"/>
            </a:xfrm>
            <a:custGeom>
              <a:avLst/>
              <a:gdLst>
                <a:gd name="T0" fmla="*/ 16 w 37"/>
                <a:gd name="T1" fmla="*/ 117 h 117"/>
                <a:gd name="T2" fmla="*/ 0 w 37"/>
                <a:gd name="T3" fmla="*/ 0 h 117"/>
                <a:gd name="T4" fmla="*/ 37 w 37"/>
                <a:gd name="T5" fmla="*/ 0 h 117"/>
                <a:gd name="T6" fmla="*/ 16 w 37"/>
                <a:gd name="T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117">
                  <a:moveTo>
                    <a:pt x="16" y="117"/>
                  </a:moveTo>
                  <a:lnTo>
                    <a:pt x="0" y="0"/>
                  </a:lnTo>
                  <a:lnTo>
                    <a:pt x="37" y="0"/>
                  </a:lnTo>
                  <a:lnTo>
                    <a:pt x="16" y="117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1" name="Freeform 25">
              <a:extLst>
                <a:ext uri="{FF2B5EF4-FFF2-40B4-BE49-F238E27FC236}">
                  <a16:creationId xmlns:a16="http://schemas.microsoft.com/office/drawing/2014/main" id="{F1436045-FF81-6EE7-9534-7E0A1EE22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2" y="3478"/>
              <a:ext cx="37" cy="117"/>
            </a:xfrm>
            <a:custGeom>
              <a:avLst/>
              <a:gdLst>
                <a:gd name="T0" fmla="*/ 16 w 37"/>
                <a:gd name="T1" fmla="*/ 117 h 117"/>
                <a:gd name="T2" fmla="*/ 0 w 37"/>
                <a:gd name="T3" fmla="*/ 0 h 117"/>
                <a:gd name="T4" fmla="*/ 37 w 37"/>
                <a:gd name="T5" fmla="*/ 0 h 117"/>
                <a:gd name="T6" fmla="*/ 16 w 37"/>
                <a:gd name="T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117">
                  <a:moveTo>
                    <a:pt x="16" y="117"/>
                  </a:moveTo>
                  <a:lnTo>
                    <a:pt x="0" y="0"/>
                  </a:lnTo>
                  <a:lnTo>
                    <a:pt x="37" y="0"/>
                  </a:lnTo>
                  <a:lnTo>
                    <a:pt x="16" y="117"/>
                  </a:lnTo>
                  <a:close/>
                </a:path>
              </a:pathLst>
            </a:custGeom>
            <a:noFill/>
            <a:ln w="19050">
              <a:solidFill>
                <a:srgbClr val="CC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2" name="Freeform 26">
              <a:extLst>
                <a:ext uri="{FF2B5EF4-FFF2-40B4-BE49-F238E27FC236}">
                  <a16:creationId xmlns:a16="http://schemas.microsoft.com/office/drawing/2014/main" id="{A7812F7B-D01E-AEAE-872E-8AADE880A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6" y="3478"/>
              <a:ext cx="36" cy="117"/>
            </a:xfrm>
            <a:custGeom>
              <a:avLst/>
              <a:gdLst>
                <a:gd name="T0" fmla="*/ 16 w 36"/>
                <a:gd name="T1" fmla="*/ 117 h 117"/>
                <a:gd name="T2" fmla="*/ 0 w 36"/>
                <a:gd name="T3" fmla="*/ 0 h 117"/>
                <a:gd name="T4" fmla="*/ 36 w 36"/>
                <a:gd name="T5" fmla="*/ 0 h 117"/>
                <a:gd name="T6" fmla="*/ 16 w 36"/>
                <a:gd name="T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17">
                  <a:moveTo>
                    <a:pt x="16" y="117"/>
                  </a:moveTo>
                  <a:lnTo>
                    <a:pt x="0" y="0"/>
                  </a:lnTo>
                  <a:lnTo>
                    <a:pt x="36" y="0"/>
                  </a:lnTo>
                  <a:lnTo>
                    <a:pt x="16" y="117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3" name="Freeform 27">
              <a:extLst>
                <a:ext uri="{FF2B5EF4-FFF2-40B4-BE49-F238E27FC236}">
                  <a16:creationId xmlns:a16="http://schemas.microsoft.com/office/drawing/2014/main" id="{91F7DBAC-861A-7234-D05E-C8BB2498D8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6" y="3478"/>
              <a:ext cx="36" cy="117"/>
            </a:xfrm>
            <a:custGeom>
              <a:avLst/>
              <a:gdLst>
                <a:gd name="T0" fmla="*/ 16 w 36"/>
                <a:gd name="T1" fmla="*/ 117 h 117"/>
                <a:gd name="T2" fmla="*/ 0 w 36"/>
                <a:gd name="T3" fmla="*/ 0 h 117"/>
                <a:gd name="T4" fmla="*/ 36 w 36"/>
                <a:gd name="T5" fmla="*/ 0 h 117"/>
                <a:gd name="T6" fmla="*/ 16 w 36"/>
                <a:gd name="T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17">
                  <a:moveTo>
                    <a:pt x="16" y="117"/>
                  </a:moveTo>
                  <a:lnTo>
                    <a:pt x="0" y="0"/>
                  </a:lnTo>
                  <a:lnTo>
                    <a:pt x="36" y="0"/>
                  </a:lnTo>
                  <a:lnTo>
                    <a:pt x="16" y="117"/>
                  </a:lnTo>
                  <a:close/>
                </a:path>
              </a:pathLst>
            </a:custGeom>
            <a:noFill/>
            <a:ln w="19050">
              <a:solidFill>
                <a:srgbClr val="CC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4" name="Rectangle 28">
              <a:extLst>
                <a:ext uri="{FF2B5EF4-FFF2-40B4-BE49-F238E27FC236}">
                  <a16:creationId xmlns:a16="http://schemas.microsoft.com/office/drawing/2014/main" id="{C627A58D-B45A-3343-B20A-60754F6A19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" y="2995"/>
              <a:ext cx="232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9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CP</a:t>
              </a:r>
              <a:r>
                <a:rPr lang="en-US" altLang="zh-CN" sz="19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zh-CN" sz="2400">
                <a:solidFill>
                  <a:srgbClr val="00000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25" name="Rectangle 29">
              <a:extLst>
                <a:ext uri="{FF2B5EF4-FFF2-40B4-BE49-F238E27FC236}">
                  <a16:creationId xmlns:a16="http://schemas.microsoft.com/office/drawing/2014/main" id="{9B213A34-73A2-E516-9056-982416516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6" y="2995"/>
              <a:ext cx="38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9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zh-CN" sz="2400">
                <a:solidFill>
                  <a:srgbClr val="00000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26" name="Rectangle 30">
              <a:extLst>
                <a:ext uri="{FF2B5EF4-FFF2-40B4-BE49-F238E27FC236}">
                  <a16:creationId xmlns:a16="http://schemas.microsoft.com/office/drawing/2014/main" id="{DE5DA1C9-F67E-893A-D6CB-35857B6DE2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" y="3469"/>
              <a:ext cx="232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9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CP</a:t>
              </a:r>
              <a:r>
                <a:rPr lang="en-US" altLang="zh-CN" sz="19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zh-CN" sz="2400">
                <a:solidFill>
                  <a:srgbClr val="00000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27" name="Rectangle 31">
              <a:extLst>
                <a:ext uri="{FF2B5EF4-FFF2-40B4-BE49-F238E27FC236}">
                  <a16:creationId xmlns:a16="http://schemas.microsoft.com/office/drawing/2014/main" id="{CBE5EB0D-5CC2-5D84-6010-24C5AB8656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6" y="3469"/>
              <a:ext cx="38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9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zh-CN" sz="2400">
                <a:solidFill>
                  <a:srgbClr val="00000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28" name="Line 32">
              <a:extLst>
                <a:ext uri="{FF2B5EF4-FFF2-40B4-BE49-F238E27FC236}">
                  <a16:creationId xmlns:a16="http://schemas.microsoft.com/office/drawing/2014/main" id="{C34185FE-E324-D32A-4208-E0E391F6E9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2" y="3462"/>
              <a:ext cx="157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0023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9DF19-3A62-4FC7-45CE-2D03A5643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33F7A81A-CC90-AA53-0AAC-596646F59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4328411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考点一：数制之间的转换</a:t>
            </a:r>
          </a:p>
        </p:txBody>
      </p:sp>
      <p:pic>
        <p:nvPicPr>
          <p:cNvPr id="10" name="Picture 5" descr="在这里插入图片描述">
            <a:extLst>
              <a:ext uri="{FF2B5EF4-FFF2-40B4-BE49-F238E27FC236}">
                <a16:creationId xmlns:a16="http://schemas.microsoft.com/office/drawing/2014/main" id="{1356E3B1-4D31-298B-CAC7-8BD451586F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057" b="16908"/>
          <a:stretch/>
        </p:blipFill>
        <p:spPr bwMode="auto">
          <a:xfrm>
            <a:off x="2711607" y="1652923"/>
            <a:ext cx="7298819" cy="497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5497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BA309-A53D-CB37-904D-6813B0DC2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76F9D23E-10BC-7AD4-CF3F-2DC0E699D9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8095468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触发器（重点是知道怎么工作，特性方程是啥）</a:t>
            </a:r>
          </a:p>
        </p:txBody>
      </p:sp>
      <p:sp>
        <p:nvSpPr>
          <p:cNvPr id="4" name="Text Box 9">
            <a:extLst>
              <a:ext uri="{FF2B5EF4-FFF2-40B4-BE49-F238E27FC236}">
                <a16:creationId xmlns:a16="http://schemas.microsoft.com/office/drawing/2014/main" id="{B928222A-DD0C-9334-EB0D-7BED8F2809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9405" y="1667052"/>
            <a:ext cx="7993224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SzPct val="85000"/>
              <a:buFont typeface="Wingdings" panose="05000000000000000000" pitchFamily="2" charset="2"/>
              <a:buChar char="p"/>
              <a:defRPr sz="26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D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触发器 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9">
            <a:extLst>
              <a:ext uri="{FF2B5EF4-FFF2-40B4-BE49-F238E27FC236}">
                <a16:creationId xmlns:a16="http://schemas.microsoft.com/office/drawing/2014/main" id="{363625EB-E1FF-F345-248F-8A64238C1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9405" y="2536303"/>
            <a:ext cx="7993224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SzPct val="85000"/>
              <a:buFont typeface="Wingdings" panose="05000000000000000000" pitchFamily="2" charset="2"/>
              <a:buChar char="p"/>
              <a:defRPr sz="26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JK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触发器 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Box 9">
            <a:extLst>
              <a:ext uri="{FF2B5EF4-FFF2-40B4-BE49-F238E27FC236}">
                <a16:creationId xmlns:a16="http://schemas.microsoft.com/office/drawing/2014/main" id="{64B95365-0BA5-0089-345F-3F18884F88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9405" y="3405554"/>
            <a:ext cx="7993224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SzPct val="85000"/>
              <a:buFont typeface="Wingdings" panose="05000000000000000000" pitchFamily="2" charset="2"/>
              <a:buChar char="p"/>
              <a:defRPr sz="26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T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触发器 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Box 9">
            <a:extLst>
              <a:ext uri="{FF2B5EF4-FFF2-40B4-BE49-F238E27FC236}">
                <a16:creationId xmlns:a16="http://schemas.microsoft.com/office/drawing/2014/main" id="{EE6B38D3-7B7A-86A1-60FC-084FE05BF5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9405" y="4274805"/>
            <a:ext cx="7993224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SzPct val="85000"/>
              <a:buFont typeface="Wingdings" panose="05000000000000000000" pitchFamily="2" charset="2"/>
              <a:buChar char="p"/>
              <a:defRPr sz="26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T′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触发器 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roup 50">
            <a:extLst>
              <a:ext uri="{FF2B5EF4-FFF2-40B4-BE49-F238E27FC236}">
                <a16:creationId xmlns:a16="http://schemas.microsoft.com/office/drawing/2014/main" id="{58394834-EB13-2C60-5735-9CF658464E6B}"/>
              </a:ext>
            </a:extLst>
          </p:cNvPr>
          <p:cNvGrpSpPr>
            <a:grpSpLocks/>
          </p:cNvGrpSpPr>
          <p:nvPr/>
        </p:nvGrpSpPr>
        <p:grpSpPr bwMode="auto">
          <a:xfrm>
            <a:off x="5355539" y="1667052"/>
            <a:ext cx="2268537" cy="2005013"/>
            <a:chOff x="975" y="1230"/>
            <a:chExt cx="1429" cy="1263"/>
          </a:xfrm>
        </p:grpSpPr>
        <p:graphicFrame>
          <p:nvGraphicFramePr>
            <p:cNvPr id="9" name="Object 41">
              <a:extLst>
                <a:ext uri="{FF2B5EF4-FFF2-40B4-BE49-F238E27FC236}">
                  <a16:creationId xmlns:a16="http://schemas.microsoft.com/office/drawing/2014/main" id="{368AD1D3-4AF4-5578-E5A1-CDA2406B597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75" y="1230"/>
            <a:ext cx="1429" cy="9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图片" r:id="rId3" imgW="1257480" imgH="695160" progId="Word.Picture.8">
                    <p:embed/>
                  </p:oleObj>
                </mc:Choice>
                <mc:Fallback>
                  <p:oleObj name="图片" r:id="rId3" imgW="1257480" imgH="695160" progId="Word.Picture.8">
                    <p:embed/>
                    <p:pic>
                      <p:nvPicPr>
                        <p:cNvPr id="54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75" y="1230"/>
                          <a:ext cx="1429" cy="922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CC3399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Rectangle 46">
              <a:extLst>
                <a:ext uri="{FF2B5EF4-FFF2-40B4-BE49-F238E27FC236}">
                  <a16:creationId xmlns:a16="http://schemas.microsoft.com/office/drawing/2014/main" id="{68F2E7FA-0DE5-DB64-20E7-57770ECD5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2205"/>
              <a:ext cx="87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1" u="none" strike="noStrike" kern="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D</a:t>
              </a:r>
              <a:r>
                <a: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 </a:t>
              </a: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Tahoma" panose="020B0604030504040204" pitchFamily="34" charset="0"/>
                  <a:ea typeface="楷体_GB2312" pitchFamily="49" charset="-122"/>
                </a:rPr>
                <a:t>触发器</a:t>
              </a:r>
            </a:p>
          </p:txBody>
        </p:sp>
      </p:grpSp>
      <p:grpSp>
        <p:nvGrpSpPr>
          <p:cNvPr id="11" name="Group 51">
            <a:extLst>
              <a:ext uri="{FF2B5EF4-FFF2-40B4-BE49-F238E27FC236}">
                <a16:creationId xmlns:a16="http://schemas.microsoft.com/office/drawing/2014/main" id="{C571064D-8D3F-AC23-FCD9-DA5D98206250}"/>
              </a:ext>
            </a:extLst>
          </p:cNvPr>
          <p:cNvGrpSpPr>
            <a:grpSpLocks/>
          </p:cNvGrpSpPr>
          <p:nvPr/>
        </p:nvGrpSpPr>
        <p:grpSpPr bwMode="auto">
          <a:xfrm>
            <a:off x="8955989" y="1667052"/>
            <a:ext cx="2160587" cy="2005013"/>
            <a:chOff x="3243" y="1230"/>
            <a:chExt cx="1361" cy="1263"/>
          </a:xfrm>
        </p:grpSpPr>
        <p:graphicFrame>
          <p:nvGraphicFramePr>
            <p:cNvPr id="12" name="Object 42">
              <a:extLst>
                <a:ext uri="{FF2B5EF4-FFF2-40B4-BE49-F238E27FC236}">
                  <a16:creationId xmlns:a16="http://schemas.microsoft.com/office/drawing/2014/main" id="{9ED106A3-94BF-629D-1ECA-712888C7DFD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43" y="1230"/>
            <a:ext cx="1361" cy="9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图片" r:id="rId5" imgW="1257480" imgH="695160" progId="Word.Picture.8">
                    <p:embed/>
                  </p:oleObj>
                </mc:Choice>
                <mc:Fallback>
                  <p:oleObj name="图片" r:id="rId5" imgW="1257480" imgH="695160" progId="Word.Picture.8">
                    <p:embed/>
                    <p:pic>
                      <p:nvPicPr>
                        <p:cNvPr id="57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43" y="1230"/>
                          <a:ext cx="1361" cy="921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CC3399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Rectangle 47">
              <a:extLst>
                <a:ext uri="{FF2B5EF4-FFF2-40B4-BE49-F238E27FC236}">
                  <a16:creationId xmlns:a16="http://schemas.microsoft.com/office/drawing/2014/main" id="{219BAE97-C481-35D1-6762-DEFF09ED9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9" y="2205"/>
              <a:ext cx="95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1" u="none" strike="noStrike" kern="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JK</a:t>
              </a:r>
              <a:r>
                <a: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 </a:t>
              </a: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Tahoma" panose="020B0604030504040204" pitchFamily="34" charset="0"/>
                  <a:ea typeface="楷体_GB2312" pitchFamily="49" charset="-122"/>
                </a:rPr>
                <a:t>触发器</a:t>
              </a:r>
            </a:p>
          </p:txBody>
        </p:sp>
      </p:grpSp>
      <p:grpSp>
        <p:nvGrpSpPr>
          <p:cNvPr id="14" name="Group 52">
            <a:extLst>
              <a:ext uri="{FF2B5EF4-FFF2-40B4-BE49-F238E27FC236}">
                <a16:creationId xmlns:a16="http://schemas.microsoft.com/office/drawing/2014/main" id="{CE6918D1-33A9-3241-CB3A-AFF8618EB4DC}"/>
              </a:ext>
            </a:extLst>
          </p:cNvPr>
          <p:cNvGrpSpPr>
            <a:grpSpLocks/>
          </p:cNvGrpSpPr>
          <p:nvPr/>
        </p:nvGrpSpPr>
        <p:grpSpPr bwMode="auto">
          <a:xfrm>
            <a:off x="5426976" y="3926065"/>
            <a:ext cx="2051050" cy="1979612"/>
            <a:chOff x="1020" y="2653"/>
            <a:chExt cx="1292" cy="1247"/>
          </a:xfrm>
        </p:grpSpPr>
        <p:graphicFrame>
          <p:nvGraphicFramePr>
            <p:cNvPr id="15" name="Object 43">
              <a:extLst>
                <a:ext uri="{FF2B5EF4-FFF2-40B4-BE49-F238E27FC236}">
                  <a16:creationId xmlns:a16="http://schemas.microsoft.com/office/drawing/2014/main" id="{2DDCD731-4BE8-CA4E-6A2F-A9F591365EC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0" y="2653"/>
            <a:ext cx="1292" cy="9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图片" r:id="rId7" imgW="1181160" imgH="695160" progId="Word.Picture.8">
                    <p:embed/>
                  </p:oleObj>
                </mc:Choice>
                <mc:Fallback>
                  <p:oleObj name="图片" r:id="rId7" imgW="1181160" imgH="695160" progId="Word.Picture.8">
                    <p:embed/>
                    <p:pic>
                      <p:nvPicPr>
                        <p:cNvPr id="60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0" y="2653"/>
                          <a:ext cx="1292" cy="913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CC3399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Rectangle 48">
              <a:extLst>
                <a:ext uri="{FF2B5EF4-FFF2-40B4-BE49-F238E27FC236}">
                  <a16:creationId xmlns:a16="http://schemas.microsoft.com/office/drawing/2014/main" id="{2267EF29-3261-78E3-1CEF-E684D3357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" y="3612"/>
              <a:ext cx="84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1" u="none" strike="noStrike" kern="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T</a:t>
              </a:r>
              <a:r>
                <a: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 </a:t>
              </a: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Tahoma" panose="020B0604030504040204" pitchFamily="34" charset="0"/>
                  <a:ea typeface="楷体_GB2312" pitchFamily="49" charset="-122"/>
                </a:rPr>
                <a:t>触发器</a:t>
              </a:r>
            </a:p>
          </p:txBody>
        </p:sp>
      </p:grpSp>
      <p:grpSp>
        <p:nvGrpSpPr>
          <p:cNvPr id="17" name="Group 53">
            <a:extLst>
              <a:ext uri="{FF2B5EF4-FFF2-40B4-BE49-F238E27FC236}">
                <a16:creationId xmlns:a16="http://schemas.microsoft.com/office/drawing/2014/main" id="{5CE45F07-2A4F-DFC1-EE52-F5B331D3040A}"/>
              </a:ext>
            </a:extLst>
          </p:cNvPr>
          <p:cNvGrpSpPr>
            <a:grpSpLocks/>
          </p:cNvGrpSpPr>
          <p:nvPr/>
        </p:nvGrpSpPr>
        <p:grpSpPr bwMode="auto">
          <a:xfrm>
            <a:off x="8957576" y="3889552"/>
            <a:ext cx="2159000" cy="1943100"/>
            <a:chOff x="3244" y="2630"/>
            <a:chExt cx="1360" cy="1224"/>
          </a:xfrm>
        </p:grpSpPr>
        <p:graphicFrame>
          <p:nvGraphicFramePr>
            <p:cNvPr id="18" name="Object 44">
              <a:extLst>
                <a:ext uri="{FF2B5EF4-FFF2-40B4-BE49-F238E27FC236}">
                  <a16:creationId xmlns:a16="http://schemas.microsoft.com/office/drawing/2014/main" id="{32747D03-4A81-BC44-983E-5E2AACBF321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44" y="2630"/>
            <a:ext cx="1360" cy="9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图片" r:id="rId9" imgW="1123920" imgH="676440" progId="Word.Picture.8">
                    <p:embed/>
                  </p:oleObj>
                </mc:Choice>
                <mc:Fallback>
                  <p:oleObj name="图片" r:id="rId9" imgW="1123920" imgH="676440" progId="Word.Picture.8">
                    <p:embed/>
                    <p:pic>
                      <p:nvPicPr>
                        <p:cNvPr id="63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44" y="2630"/>
                          <a:ext cx="1360" cy="909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CC3399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Rectangle 49">
              <a:extLst>
                <a:ext uri="{FF2B5EF4-FFF2-40B4-BE49-F238E27FC236}">
                  <a16:creationId xmlns:a16="http://schemas.microsoft.com/office/drawing/2014/main" id="{CF3B5400-087B-6689-58BE-D9FEBB030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9" y="3566"/>
              <a:ext cx="95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1" u="none" strike="noStrike" kern="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RS </a:t>
              </a: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Tahoma" panose="020B0604030504040204" pitchFamily="34" charset="0"/>
                  <a:ea typeface="楷体_GB2312" pitchFamily="49" charset="-122"/>
                </a:rPr>
                <a:t>触发器</a:t>
              </a:r>
            </a:p>
          </p:txBody>
        </p:sp>
      </p:grpSp>
      <p:sp>
        <p:nvSpPr>
          <p:cNvPr id="20" name="Text Box 9">
            <a:extLst>
              <a:ext uri="{FF2B5EF4-FFF2-40B4-BE49-F238E27FC236}">
                <a16:creationId xmlns:a16="http://schemas.microsoft.com/office/drawing/2014/main" id="{04CFB71B-EF9B-0237-0282-8FEBC016F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9405" y="5148855"/>
            <a:ext cx="7993224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SzPct val="85000"/>
              <a:buFont typeface="Wingdings" panose="05000000000000000000" pitchFamily="2" charset="2"/>
              <a:buChar char="p"/>
              <a:defRPr sz="26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SR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触发器 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4085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33ED1-F118-E662-D2F2-FA60B7FBD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BE54CD4F-20D4-C09F-0463-24A5252BE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1587276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触发器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7DE7C0C5-7685-B7C6-9AE6-A33E63C89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9587" y="3429718"/>
            <a:ext cx="22320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）特性表</a:t>
            </a:r>
            <a:r>
              <a:rPr lang="zh-CN" altLang="en-US" sz="32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endParaRPr lang="zh-CN" altLang="en-US" sz="3200" b="1" dirty="0">
              <a:solidFill>
                <a:srgbClr val="000066"/>
              </a:solidFill>
              <a:latin typeface="Tahoma" panose="020B0604030504040204" pitchFamily="34" charset="0"/>
              <a:ea typeface="楷体_GB2312" pitchFamily="49" charset="-122"/>
            </a:endParaRPr>
          </a:p>
        </p:txBody>
      </p:sp>
      <p:graphicFrame>
        <p:nvGraphicFramePr>
          <p:cNvPr id="4" name="Group 108">
            <a:extLst>
              <a:ext uri="{FF2B5EF4-FFF2-40B4-BE49-F238E27FC236}">
                <a16:creationId xmlns:a16="http://schemas.microsoft.com/office/drawing/2014/main" id="{813DAB5E-3605-0766-7ACF-FC2084CB68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856262"/>
              </p:ext>
            </p:extLst>
          </p:nvPr>
        </p:nvGraphicFramePr>
        <p:xfrm>
          <a:off x="3120585" y="4056576"/>
          <a:ext cx="2305050" cy="2286000"/>
        </p:xfrm>
        <a:graphic>
          <a:graphicData uri="http://schemas.openxmlformats.org/drawingml/2006/table">
            <a:tbl>
              <a:tblPr/>
              <a:tblGrid>
                <a:gridCol w="7047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9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68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130800" algn="r"/>
                        </a:tabLst>
                      </a:pPr>
                      <a:r>
                        <a:rPr kumimoji="1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130800" algn="r"/>
                        </a:tabLst>
                      </a:pPr>
                      <a:r>
                        <a:rPr kumimoji="1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1" lang="en-US" altLang="zh-CN" sz="2400" b="0" i="1" u="none" strike="noStrike" cap="none" normalizeH="0" baseline="30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kumimoji="1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endParaRPr kumimoji="1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130800" algn="r"/>
                        </a:tabLst>
                      </a:pPr>
                      <a:r>
                        <a:rPr kumimoji="1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1" lang="en-US" altLang="zh-CN" sz="2400" b="0" i="1" u="none" strike="noStrike" cap="none" normalizeH="0" baseline="30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kumimoji="1" lang="en-US" altLang="zh-CN" sz="2400" b="1" i="1" u="none" strike="noStrike" cap="none" normalizeH="0" baseline="30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kumimoji="1" lang="en-US" altLang="zh-CN" sz="2400" b="1" i="0" u="none" strike="noStrike" cap="none" normalizeH="0" baseline="30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130800" algn="r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130800" algn="r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130800" algn="r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227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130800" algn="r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130800" algn="r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130800" algn="r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130800" algn="r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130800" algn="r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130800" algn="r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130800" algn="r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130800" algn="r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6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4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5130800" algn="r"/>
                        </a:tabLst>
                        <a:defRPr sz="2000" b="1" kern="12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130800" algn="r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Rectangle 101">
            <a:extLst>
              <a:ext uri="{FF2B5EF4-FFF2-40B4-BE49-F238E27FC236}">
                <a16:creationId xmlns:a16="http://schemas.microsoft.com/office/drawing/2014/main" id="{EB149A4F-ED22-7896-D3A0-E5DBE13085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2901" y="3429000"/>
            <a:ext cx="24495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tabLst>
                <a:tab pos="513080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algn="l">
              <a:tabLst>
                <a:tab pos="513080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l">
              <a:tabLst>
                <a:tab pos="513080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l">
              <a:tabLst>
                <a:tab pos="513080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l">
              <a:tabLst>
                <a:tab pos="513080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13080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13080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13080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13080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000066"/>
                </a:solidFill>
                <a:ea typeface="楷体_GB2312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solidFill>
                  <a:srgbClr val="000066"/>
                </a:solidFill>
                <a:ea typeface="楷体_GB2312" pitchFamily="49" charset="-122"/>
                <a:cs typeface="Times New Roman" panose="02020603050405020304" pitchFamily="18" charset="0"/>
              </a:rPr>
              <a:t>）特性方程</a:t>
            </a:r>
          </a:p>
        </p:txBody>
      </p:sp>
      <p:sp>
        <p:nvSpPr>
          <p:cNvPr id="6" name="Rectangle 103">
            <a:extLst>
              <a:ext uri="{FF2B5EF4-FFF2-40B4-BE49-F238E27FC236}">
                <a16:creationId xmlns:a16="http://schemas.microsoft.com/office/drawing/2014/main" id="{E64C9853-9F71-CEDD-4F0D-7B431D079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1816" y="3988640"/>
            <a:ext cx="1346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i="1" dirty="0">
                <a:solidFill>
                  <a:srgbClr val="000066"/>
                </a:solidFill>
                <a:latin typeface="Times New Roman" panose="02020603050405020304" pitchFamily="18" charset="0"/>
              </a:rPr>
              <a:t>Q</a:t>
            </a:r>
            <a:r>
              <a:rPr kumimoji="1" lang="en-US" altLang="zh-CN" sz="2400" i="1" baseline="30000" dirty="0">
                <a:solidFill>
                  <a:srgbClr val="000066"/>
                </a:solidFill>
                <a:latin typeface="Times New Roman" panose="02020603050405020304" pitchFamily="18" charset="0"/>
              </a:rPr>
              <a:t>n</a:t>
            </a:r>
            <a:r>
              <a:rPr kumimoji="1" lang="en-US" altLang="zh-CN" sz="2400" b="1" baseline="30000" dirty="0">
                <a:solidFill>
                  <a:srgbClr val="000066"/>
                </a:solidFill>
                <a:latin typeface="Times New Roman" panose="02020603050405020304" pitchFamily="18" charset="0"/>
              </a:rPr>
              <a:t>+1</a:t>
            </a:r>
            <a:r>
              <a:rPr kumimoji="1"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</a:rPr>
              <a:t> = </a:t>
            </a:r>
            <a:r>
              <a:rPr kumimoji="1" lang="en-US" altLang="zh-CN" sz="2400" i="1" dirty="0">
                <a:solidFill>
                  <a:srgbClr val="000066"/>
                </a:solidFill>
                <a:latin typeface="Times New Roman" panose="02020603050405020304" pitchFamily="18" charset="0"/>
              </a:rPr>
              <a:t>D</a:t>
            </a:r>
            <a:r>
              <a:rPr kumimoji="1"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7" name="Object 41">
            <a:extLst>
              <a:ext uri="{FF2B5EF4-FFF2-40B4-BE49-F238E27FC236}">
                <a16:creationId xmlns:a16="http://schemas.microsoft.com/office/drawing/2014/main" id="{07F3F0DC-41AF-0845-23EF-BED35E023B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6467601"/>
              </p:ext>
            </p:extLst>
          </p:nvPr>
        </p:nvGraphicFramePr>
        <p:xfrm>
          <a:off x="2711607" y="1512727"/>
          <a:ext cx="2268537" cy="146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图片" r:id="rId3" imgW="1257480" imgH="695160" progId="Word.Picture.8">
                  <p:embed/>
                </p:oleObj>
              </mc:Choice>
              <mc:Fallback>
                <p:oleObj name="图片" r:id="rId3" imgW="1257480" imgH="695160" progId="Word.Picture.8">
                  <p:embed/>
                  <p:pic>
                    <p:nvPicPr>
                      <p:cNvPr id="59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1607" y="1512727"/>
                        <a:ext cx="2268537" cy="14636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18849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 autoUpdateAnimBg="0"/>
      <p:bldP spid="6" grpId="0" autoUpdateAnimBg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665A2-115A-1BFE-63AB-4ECD5D327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428849AE-BFD3-7DD6-D57B-1B70D83C3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179726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JK</a:t>
            </a: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触发器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C74FB22-3945-1CBB-FE23-B74615BB594F}"/>
              </a:ext>
            </a:extLst>
          </p:cNvPr>
          <p:cNvGrpSpPr>
            <a:grpSpLocks/>
          </p:cNvGrpSpPr>
          <p:nvPr/>
        </p:nvGrpSpPr>
        <p:grpSpPr bwMode="auto">
          <a:xfrm>
            <a:off x="2196120" y="2537394"/>
            <a:ext cx="4233862" cy="4171950"/>
            <a:chOff x="128" y="947"/>
            <a:chExt cx="2667" cy="2628"/>
          </a:xfrm>
          <a:noFill/>
        </p:grpSpPr>
        <p:sp>
          <p:nvSpPr>
            <p:cNvPr id="4" name="Rectangle 43">
              <a:extLst>
                <a:ext uri="{FF2B5EF4-FFF2-40B4-BE49-F238E27FC236}">
                  <a16:creationId xmlns:a16="http://schemas.microsoft.com/office/drawing/2014/main" id="{49C21619-3ED2-88C2-E6F4-6BA0B615E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" y="1602"/>
              <a:ext cx="1406" cy="19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5" name="Rectangle 44">
              <a:extLst>
                <a:ext uri="{FF2B5EF4-FFF2-40B4-BE49-F238E27FC236}">
                  <a16:creationId xmlns:a16="http://schemas.microsoft.com/office/drawing/2014/main" id="{206B5E42-A575-04EB-F229-C65FDF195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" y="3272"/>
              <a:ext cx="1406" cy="2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6" name="Rectangle 45">
              <a:extLst>
                <a:ext uri="{FF2B5EF4-FFF2-40B4-BE49-F238E27FC236}">
                  <a16:creationId xmlns:a16="http://schemas.microsoft.com/office/drawing/2014/main" id="{289F444C-E865-F38F-7761-9B79941C5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" y="2818"/>
              <a:ext cx="1406" cy="22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7" name="Rectangle 46">
              <a:extLst>
                <a:ext uri="{FF2B5EF4-FFF2-40B4-BE49-F238E27FC236}">
                  <a16:creationId xmlns:a16="http://schemas.microsoft.com/office/drawing/2014/main" id="{641C61F5-EA54-13C8-7090-60833B7D3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" y="3073"/>
              <a:ext cx="1406" cy="2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8" name="Rectangle 47">
              <a:extLst>
                <a:ext uri="{FF2B5EF4-FFF2-40B4-BE49-F238E27FC236}">
                  <a16:creationId xmlns:a16="http://schemas.microsoft.com/office/drawing/2014/main" id="{9EBEDE6A-0996-FA69-F6EB-1F18F976C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" y="1797"/>
              <a:ext cx="1406" cy="199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9" name="Rectangle 48">
              <a:extLst>
                <a:ext uri="{FF2B5EF4-FFF2-40B4-BE49-F238E27FC236}">
                  <a16:creationId xmlns:a16="http://schemas.microsoft.com/office/drawing/2014/main" id="{2654E4F5-F901-DE54-1296-53952BE230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" y="2308"/>
              <a:ext cx="1380" cy="19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10" name="Rectangle 49">
              <a:extLst>
                <a:ext uri="{FF2B5EF4-FFF2-40B4-BE49-F238E27FC236}">
                  <a16:creationId xmlns:a16="http://schemas.microsoft.com/office/drawing/2014/main" id="{4955BD60-7054-1C5F-030A-1A0916B9FE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" y="2081"/>
              <a:ext cx="1406" cy="19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11" name="Rectangle 50">
              <a:extLst>
                <a:ext uri="{FF2B5EF4-FFF2-40B4-BE49-F238E27FC236}">
                  <a16:creationId xmlns:a16="http://schemas.microsoft.com/office/drawing/2014/main" id="{B558A51D-6485-0913-AF6D-865882BE3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" y="2563"/>
              <a:ext cx="1405" cy="22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grpSp>
          <p:nvGrpSpPr>
            <p:cNvPr id="12" name="Group 4">
              <a:extLst>
                <a:ext uri="{FF2B5EF4-FFF2-40B4-BE49-F238E27FC236}">
                  <a16:creationId xmlns:a16="http://schemas.microsoft.com/office/drawing/2014/main" id="{3F41C9FF-114A-C2C6-A352-A32AA21AD1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8" y="1307"/>
              <a:ext cx="2637" cy="2268"/>
              <a:chOff x="195" y="1148"/>
              <a:chExt cx="2637" cy="2268"/>
            </a:xfrm>
            <a:grpFill/>
          </p:grpSpPr>
          <p:sp>
            <p:nvSpPr>
              <p:cNvPr id="14" name="Rectangle 5">
                <a:extLst>
                  <a:ext uri="{FF2B5EF4-FFF2-40B4-BE49-F238E27FC236}">
                    <a16:creationId xmlns:a16="http://schemas.microsoft.com/office/drawing/2014/main" id="{950A2B04-4CD4-9440-8336-A9C5967AEC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" y="1148"/>
                <a:ext cx="2621" cy="2268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</a:endParaRPr>
              </a:p>
            </p:txBody>
          </p:sp>
          <p:sp>
            <p:nvSpPr>
              <p:cNvPr id="15" name="Rectangle 6">
                <a:extLst>
                  <a:ext uri="{FF2B5EF4-FFF2-40B4-BE49-F238E27FC236}">
                    <a16:creationId xmlns:a16="http://schemas.microsoft.com/office/drawing/2014/main" id="{E37C0936-5E1F-A204-DAFB-2FDFA36F7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6" y="2900"/>
                <a:ext cx="976" cy="479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marL="469900" indent="-469900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 algn="l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marL="469900" marR="0" lvl="0" indent="-469900" algn="l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  <a:tabLst>
                    <a:tab pos="5130800" algn="r"/>
                  </a:tabLst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  </a:t>
                </a:r>
                <a:r>
                  <a:rPr kumimoji="0" lang="zh-CN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翻  转</a:t>
                </a:r>
                <a:endParaRPr kumimoji="0" lang="zh-CN" altLang="en-US" sz="35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16" name="Rectangle 7">
                <a:extLst>
                  <a:ext uri="{FF2B5EF4-FFF2-40B4-BE49-F238E27FC236}">
                    <a16:creationId xmlns:a16="http://schemas.microsoft.com/office/drawing/2014/main" id="{1281A6D7-A7C9-F075-BC2B-27DBEDB657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1" y="2900"/>
                <a:ext cx="415" cy="479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marL="469900" indent="-469900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 algn="l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marL="469900" marR="0" lvl="0" indent="-469900" algn="l" defTabSz="91440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  <a:tabLst>
                    <a:tab pos="5130800" algn="r"/>
                  </a:tabLst>
                  <a:defRPr/>
                </a:pPr>
                <a:r>
                  <a:rPr kumimoji="0" lang="en-US" altLang="zh-CN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1</a:t>
                </a:r>
              </a:p>
              <a:p>
                <a:pPr marL="469900" marR="0" lvl="0" indent="-469900" algn="l" defTabSz="91440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  <a:tabLst>
                    <a:tab pos="5130800" algn="r"/>
                  </a:tabLst>
                  <a:defRPr/>
                </a:pPr>
                <a:r>
                  <a:rPr kumimoji="0" lang="en-US" altLang="zh-CN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0</a:t>
                </a:r>
                <a:endParaRPr kumimoji="0" lang="en-GB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Rectangle 8">
                <a:extLst>
                  <a:ext uri="{FF2B5EF4-FFF2-40B4-BE49-F238E27FC236}">
                    <a16:creationId xmlns:a16="http://schemas.microsoft.com/office/drawing/2014/main" id="{B2FFBBD1-03F5-C907-0FF0-73FB022FD2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5" y="2900"/>
                <a:ext cx="416" cy="479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marL="469900" indent="-469900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 algn="l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marL="469900" marR="0" lvl="0" indent="-46990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  <a:tabLst>
                    <a:tab pos="5130800" algn="r"/>
                  </a:tabLst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0</a:t>
                </a:r>
                <a:endPara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  <a:ea typeface="楷体_GB2312" pitchFamily="49" charset="-122"/>
                  <a:cs typeface="Times New Roman" panose="02020603050405020304" pitchFamily="18" charset="0"/>
                </a:endParaRPr>
              </a:p>
              <a:p>
                <a:pPr marL="469900" marR="0" lvl="0" indent="-46990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  <a:tabLst>
                    <a:tab pos="5130800" algn="r"/>
                  </a:tabLst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1</a:t>
                </a:r>
                <a:endParaRPr kumimoji="0" lang="en-US" altLang="zh-CN" sz="35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18" name="Rectangle 9">
                <a:extLst>
                  <a:ext uri="{FF2B5EF4-FFF2-40B4-BE49-F238E27FC236}">
                    <a16:creationId xmlns:a16="http://schemas.microsoft.com/office/drawing/2014/main" id="{A7437BC2-9BCE-10E0-7FF9-022016E4C6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900"/>
                <a:ext cx="413" cy="479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marL="469900" indent="-469900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 algn="l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marL="469900" marR="0" lvl="0" indent="-46990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  <a:tabLst>
                    <a:tab pos="5130800" algn="r"/>
                  </a:tabLst>
                  <a:defRPr/>
                </a:pPr>
                <a:r>
                  <a:rPr kumimoji="0" lang="en-US" altLang="zh-CN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1</a:t>
                </a:r>
                <a:endPara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  <a:ea typeface="楷体_GB2312" pitchFamily="49" charset="-122"/>
                  <a:cs typeface="Times New Roman" panose="02020603050405020304" pitchFamily="18" charset="0"/>
                </a:endParaRPr>
              </a:p>
              <a:p>
                <a:pPr marL="469900" marR="0" lvl="0" indent="-46990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  <a:tabLst>
                    <a:tab pos="5130800" algn="r"/>
                  </a:tabLst>
                  <a:defRPr/>
                </a:pPr>
                <a:r>
                  <a:rPr kumimoji="0" lang="en-US" altLang="zh-CN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1</a:t>
                </a:r>
                <a:endParaRPr kumimoji="0" lang="en-US" altLang="zh-CN" sz="35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19" name="Rectangle 10">
                <a:extLst>
                  <a:ext uri="{FF2B5EF4-FFF2-40B4-BE49-F238E27FC236}">
                    <a16:creationId xmlns:a16="http://schemas.microsoft.com/office/drawing/2014/main" id="{E79ADC4C-EAB0-C628-0728-4758ADE4D5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" y="2900"/>
                <a:ext cx="416" cy="479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marL="469900" indent="-469900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 algn="l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marL="469900" marR="0" lvl="0" indent="-46990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  <a:tabLst>
                    <a:tab pos="5130800" algn="r"/>
                  </a:tabLst>
                  <a:defRPr/>
                </a:pPr>
                <a:r>
                  <a:rPr kumimoji="0" lang="en-US" altLang="zh-CN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1</a:t>
                </a:r>
                <a:endPara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  <a:ea typeface="楷体_GB2312" pitchFamily="49" charset="-122"/>
                  <a:cs typeface="Times New Roman" panose="02020603050405020304" pitchFamily="18" charset="0"/>
                </a:endParaRPr>
              </a:p>
              <a:p>
                <a:pPr marL="469900" marR="0" lvl="0" indent="-46990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  <a:tabLst>
                    <a:tab pos="5130800" algn="r"/>
                  </a:tabLst>
                  <a:defRPr/>
                </a:pPr>
                <a:r>
                  <a:rPr kumimoji="0" lang="en-US" altLang="zh-CN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1</a:t>
                </a:r>
                <a:endParaRPr kumimoji="0" lang="en-US" altLang="zh-CN" sz="35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20" name="Rectangle 11">
                <a:extLst>
                  <a:ext uri="{FF2B5EF4-FFF2-40B4-BE49-F238E27FC236}">
                    <a16:creationId xmlns:a16="http://schemas.microsoft.com/office/drawing/2014/main" id="{6EFEA0F4-6044-30C7-1FD2-5B84A2F127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6" y="2421"/>
                <a:ext cx="976" cy="479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marL="469900" indent="-469900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 algn="l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marL="469900" marR="0" lvl="0" indent="-469900" algn="l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  <a:tabLst>
                    <a:tab pos="5130800" algn="r"/>
                  </a:tabLst>
                  <a:defRPr/>
                </a:pPr>
                <a:r>
                  <a:rPr kumimoji="0" lang="en-US" altLang="zh-CN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  </a:t>
                </a:r>
                <a:r>
                  <a:rPr kumimoji="0" lang="zh-CN" altLang="en-US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置   </a:t>
                </a:r>
                <a:r>
                  <a:rPr kumimoji="0" lang="en-US" altLang="zh-CN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1</a:t>
                </a:r>
                <a:endParaRPr kumimoji="0" lang="en-US" altLang="zh-CN" sz="20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Rectangle 12">
                <a:extLst>
                  <a:ext uri="{FF2B5EF4-FFF2-40B4-BE49-F238E27FC236}">
                    <a16:creationId xmlns:a16="http://schemas.microsoft.com/office/drawing/2014/main" id="{8E89FABF-EFFB-F3BB-CA7A-02D8E2057A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1" y="2421"/>
                <a:ext cx="415" cy="479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indent="14288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indent="-4763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indent="-65088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indent="-133350" algn="l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1</a:t>
                </a:r>
              </a:p>
              <a:p>
                <a:pPr marL="0" marR="0" lvl="0" indent="0" algn="l" defTabSz="91440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1</a:t>
                </a:r>
                <a:endParaRPr kumimoji="0" lang="en-GB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Rectangle 13">
                <a:extLst>
                  <a:ext uri="{FF2B5EF4-FFF2-40B4-BE49-F238E27FC236}">
                    <a16:creationId xmlns:a16="http://schemas.microsoft.com/office/drawing/2014/main" id="{C8A1003C-8200-3465-7DE6-075FCDB2CD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5" y="2421"/>
                <a:ext cx="416" cy="479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marL="469900" indent="-469900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 algn="l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marL="469900" marR="0" lvl="0" indent="-46990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  <a:tabLst>
                    <a:tab pos="5130800" algn="r"/>
                  </a:tabLst>
                  <a:defRPr/>
                </a:pPr>
                <a:r>
                  <a:rPr kumimoji="0" lang="en-US" altLang="zh-CN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0</a:t>
                </a:r>
                <a:endPara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  <a:ea typeface="楷体_GB2312" pitchFamily="49" charset="-122"/>
                  <a:cs typeface="Times New Roman" panose="02020603050405020304" pitchFamily="18" charset="0"/>
                </a:endParaRPr>
              </a:p>
              <a:p>
                <a:pPr marL="469900" marR="0" lvl="0" indent="-46990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  <a:tabLst>
                    <a:tab pos="5130800" algn="r"/>
                  </a:tabLst>
                  <a:defRPr/>
                </a:pPr>
                <a:r>
                  <a:rPr kumimoji="0" lang="en-US" altLang="zh-CN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1</a:t>
                </a:r>
                <a:endParaRPr kumimoji="0" lang="en-US" altLang="zh-CN" sz="35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23" name="Rectangle 14">
                <a:extLst>
                  <a:ext uri="{FF2B5EF4-FFF2-40B4-BE49-F238E27FC236}">
                    <a16:creationId xmlns:a16="http://schemas.microsoft.com/office/drawing/2014/main" id="{D5B5F722-5703-17F3-B8A4-2AE030D4E7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421"/>
                <a:ext cx="413" cy="479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marL="469900" indent="-469900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 algn="l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marL="469900" marR="0" lvl="0" indent="-46990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  <a:tabLst>
                    <a:tab pos="5130800" algn="r"/>
                  </a:tabLst>
                  <a:defRPr/>
                </a:pPr>
                <a:r>
                  <a:rPr kumimoji="0" lang="en-US" altLang="zh-CN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0</a:t>
                </a:r>
                <a:endPara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  <a:ea typeface="楷体_GB2312" pitchFamily="49" charset="-122"/>
                  <a:cs typeface="Times New Roman" panose="02020603050405020304" pitchFamily="18" charset="0"/>
                </a:endParaRPr>
              </a:p>
              <a:p>
                <a:pPr marL="469900" marR="0" lvl="0" indent="-46990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  <a:tabLst>
                    <a:tab pos="5130800" algn="r"/>
                  </a:tabLst>
                  <a:defRPr/>
                </a:pPr>
                <a:r>
                  <a:rPr kumimoji="0" lang="en-US" altLang="zh-CN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0</a:t>
                </a:r>
                <a:endParaRPr kumimoji="0" lang="en-US" altLang="zh-CN" sz="35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24" name="Rectangle 15">
                <a:extLst>
                  <a:ext uri="{FF2B5EF4-FFF2-40B4-BE49-F238E27FC236}">
                    <a16:creationId xmlns:a16="http://schemas.microsoft.com/office/drawing/2014/main" id="{40B99708-190C-A4BC-2B62-32CDA06E79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" y="2421"/>
                <a:ext cx="416" cy="479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marL="469900" indent="-469900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 algn="l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marL="469900" marR="0" lvl="0" indent="-46990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  <a:tabLst>
                    <a:tab pos="5130800" algn="r"/>
                  </a:tabLst>
                  <a:defRPr/>
                </a:pPr>
                <a:r>
                  <a:rPr kumimoji="0" lang="en-US" altLang="zh-CN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1</a:t>
                </a:r>
                <a:endPara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  <a:ea typeface="楷体_GB2312" pitchFamily="49" charset="-122"/>
                  <a:cs typeface="Times New Roman" panose="02020603050405020304" pitchFamily="18" charset="0"/>
                </a:endParaRPr>
              </a:p>
              <a:p>
                <a:pPr marL="469900" marR="0" lvl="0" indent="-46990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  <a:tabLst>
                    <a:tab pos="5130800" algn="r"/>
                  </a:tabLst>
                  <a:defRPr/>
                </a:pPr>
                <a:r>
                  <a:rPr kumimoji="0" lang="en-US" altLang="zh-CN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1</a:t>
                </a:r>
                <a:endParaRPr kumimoji="0" lang="en-US" altLang="zh-CN" sz="35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25" name="Rectangle 16">
                <a:extLst>
                  <a:ext uri="{FF2B5EF4-FFF2-40B4-BE49-F238E27FC236}">
                    <a16:creationId xmlns:a16="http://schemas.microsoft.com/office/drawing/2014/main" id="{CBD2D020-DFE7-7CF9-6094-868A2C72DD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6" y="1942"/>
                <a:ext cx="976" cy="479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marL="469900" indent="-469900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 algn="l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marL="469900" marR="0" lvl="0" indent="-469900" algn="l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  <a:tabLst>
                    <a:tab pos="5130800" algn="r"/>
                  </a:tabLst>
                  <a:defRPr/>
                </a:pPr>
                <a:r>
                  <a:rPr kumimoji="0" lang="en-US" altLang="zh-CN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  </a:t>
                </a:r>
                <a:r>
                  <a:rPr kumimoji="0" lang="zh-CN" altLang="en-US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置    </a:t>
                </a:r>
                <a:r>
                  <a:rPr kumimoji="0" lang="en-US" altLang="zh-CN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26" name="Rectangle 17">
                <a:extLst>
                  <a:ext uri="{FF2B5EF4-FFF2-40B4-BE49-F238E27FC236}">
                    <a16:creationId xmlns:a16="http://schemas.microsoft.com/office/drawing/2014/main" id="{5A34C026-0BA2-BF7B-9C64-6365917455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1" y="1942"/>
                <a:ext cx="415" cy="479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indent="14288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indent="-4763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indent="-65088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indent="-133350" algn="l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0</a:t>
                </a:r>
              </a:p>
              <a:p>
                <a:pPr marL="0" marR="0" lvl="0" indent="0" algn="l" defTabSz="91440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0</a:t>
                </a:r>
                <a:endParaRPr kumimoji="0" lang="en-GB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Rectangle 18">
                <a:extLst>
                  <a:ext uri="{FF2B5EF4-FFF2-40B4-BE49-F238E27FC236}">
                    <a16:creationId xmlns:a16="http://schemas.microsoft.com/office/drawing/2014/main" id="{D649360A-F9DA-5A63-D54E-27CCDE1BFE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5" y="1942"/>
                <a:ext cx="416" cy="479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marL="469900" indent="-469900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 algn="l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marL="469900" marR="0" lvl="0" indent="-46990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  <a:tabLst>
                    <a:tab pos="5130800" algn="r"/>
                  </a:tabLst>
                  <a:defRPr/>
                </a:pPr>
                <a:r>
                  <a:rPr kumimoji="0" lang="en-US" altLang="zh-CN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0</a:t>
                </a:r>
                <a:endPara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  <a:ea typeface="楷体_GB2312" pitchFamily="49" charset="-122"/>
                  <a:cs typeface="Times New Roman" panose="02020603050405020304" pitchFamily="18" charset="0"/>
                </a:endParaRPr>
              </a:p>
              <a:p>
                <a:pPr marL="469900" marR="0" lvl="0" indent="-46990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  <a:tabLst>
                    <a:tab pos="5130800" algn="r"/>
                  </a:tabLst>
                  <a:defRPr/>
                </a:pPr>
                <a:r>
                  <a:rPr kumimoji="0" lang="en-US" altLang="zh-CN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1</a:t>
                </a:r>
                <a:endParaRPr kumimoji="0" lang="en-US" altLang="zh-CN" sz="35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28" name="Rectangle 19">
                <a:extLst>
                  <a:ext uri="{FF2B5EF4-FFF2-40B4-BE49-F238E27FC236}">
                    <a16:creationId xmlns:a16="http://schemas.microsoft.com/office/drawing/2014/main" id="{E6FDF0A2-F633-37E4-B21A-1113F5D1E1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1942"/>
                <a:ext cx="413" cy="479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marL="469900" indent="-469900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 algn="l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marL="469900" marR="0" lvl="0" indent="-46990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  <a:tabLst>
                    <a:tab pos="5130800" algn="r"/>
                  </a:tabLst>
                  <a:defRPr/>
                </a:pPr>
                <a:r>
                  <a:rPr kumimoji="0" lang="en-US" altLang="zh-CN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1</a:t>
                </a:r>
                <a:endPara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  <a:ea typeface="楷体_GB2312" pitchFamily="49" charset="-122"/>
                  <a:cs typeface="Times New Roman" panose="02020603050405020304" pitchFamily="18" charset="0"/>
                </a:endParaRPr>
              </a:p>
              <a:p>
                <a:pPr marL="469900" marR="0" lvl="0" indent="-46990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  <a:tabLst>
                    <a:tab pos="5130800" algn="r"/>
                  </a:tabLst>
                  <a:defRPr/>
                </a:pPr>
                <a:r>
                  <a:rPr kumimoji="0" lang="en-US" altLang="zh-CN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1</a:t>
                </a:r>
                <a:endParaRPr kumimoji="0" lang="en-US" altLang="zh-CN" sz="35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29" name="Rectangle 20">
                <a:extLst>
                  <a:ext uri="{FF2B5EF4-FFF2-40B4-BE49-F238E27FC236}">
                    <a16:creationId xmlns:a16="http://schemas.microsoft.com/office/drawing/2014/main" id="{30A6A195-D255-0247-FC38-81FDA1499A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" y="1942"/>
                <a:ext cx="416" cy="479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marL="469900" indent="-469900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 algn="l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marL="469900" marR="0" lvl="0" indent="-46990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  <a:tabLst>
                    <a:tab pos="5130800" algn="r"/>
                  </a:tabLst>
                  <a:defRPr/>
                </a:pPr>
                <a:r>
                  <a:rPr kumimoji="0" lang="en-US" altLang="zh-CN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0</a:t>
                </a:r>
                <a:endPara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  <a:ea typeface="楷体_GB2312" pitchFamily="49" charset="-122"/>
                  <a:cs typeface="Times New Roman" panose="02020603050405020304" pitchFamily="18" charset="0"/>
                </a:endParaRPr>
              </a:p>
              <a:p>
                <a:pPr marL="469900" marR="0" lvl="0" indent="-46990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  <a:tabLst>
                    <a:tab pos="5130800" algn="r"/>
                  </a:tabLst>
                  <a:defRPr/>
                </a:pPr>
                <a:r>
                  <a:rPr kumimoji="0" lang="en-US" altLang="zh-CN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0</a:t>
                </a:r>
                <a:endParaRPr kumimoji="0" lang="en-US" altLang="zh-CN" sz="35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30" name="Rectangle 21">
                <a:extLst>
                  <a:ext uri="{FF2B5EF4-FFF2-40B4-BE49-F238E27FC236}">
                    <a16:creationId xmlns:a16="http://schemas.microsoft.com/office/drawing/2014/main" id="{70FCA4DF-29FF-9E93-6536-B42BD48E7D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6" y="1397"/>
                <a:ext cx="976" cy="545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marL="469900" indent="-469900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 algn="l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marL="469900" marR="0" lvl="0" indent="-469900" algn="l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  <a:tabLst>
                    <a:tab pos="5130800" algn="r"/>
                  </a:tabLst>
                  <a:defRPr/>
                </a:pPr>
                <a:r>
                  <a:rPr kumimoji="0" lang="zh-CN" altLang="en-US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状态不变</a:t>
                </a:r>
                <a:endParaRPr kumimoji="0" lang="zh-CN" altLang="en-US" sz="35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31" name="Rectangle 22">
                <a:extLst>
                  <a:ext uri="{FF2B5EF4-FFF2-40B4-BE49-F238E27FC236}">
                    <a16:creationId xmlns:a16="http://schemas.microsoft.com/office/drawing/2014/main" id="{89854DC6-1784-1083-4E08-8B1C14697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1" y="1397"/>
                <a:ext cx="415" cy="545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indent="14288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indent="-4763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indent="-65088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indent="-133350" algn="l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0</a:t>
                </a:r>
              </a:p>
              <a:p>
                <a:pPr marL="0" marR="0" lvl="0" indent="0" algn="l" defTabSz="91440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1</a:t>
                </a:r>
                <a:endParaRPr kumimoji="0" lang="en-GB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Rectangle 23">
                <a:extLst>
                  <a:ext uri="{FF2B5EF4-FFF2-40B4-BE49-F238E27FC236}">
                    <a16:creationId xmlns:a16="http://schemas.microsoft.com/office/drawing/2014/main" id="{DDAEEB9D-FFDD-575B-9119-7F83A28D25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5" y="1397"/>
                <a:ext cx="416" cy="545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marL="469900" indent="-469900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 algn="l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marL="469900" marR="0" lvl="0" indent="-46990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  <a:tabLst>
                    <a:tab pos="5130800" algn="r"/>
                  </a:tabLst>
                  <a:defRPr/>
                </a:pPr>
                <a:r>
                  <a:rPr kumimoji="0" lang="en-US" altLang="zh-CN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0</a:t>
                </a:r>
                <a:endPara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  <a:ea typeface="楷体_GB2312" pitchFamily="49" charset="-122"/>
                  <a:cs typeface="Times New Roman" panose="02020603050405020304" pitchFamily="18" charset="0"/>
                </a:endParaRPr>
              </a:p>
              <a:p>
                <a:pPr marL="469900" marR="0" lvl="0" indent="-46990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  <a:tabLst>
                    <a:tab pos="5130800" algn="r"/>
                  </a:tabLst>
                  <a:defRPr/>
                </a:pPr>
                <a:r>
                  <a:rPr kumimoji="0" lang="en-US" altLang="zh-CN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1</a:t>
                </a:r>
                <a:endParaRPr kumimoji="0" lang="en-US" altLang="zh-CN" sz="35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33" name="Rectangle 24">
                <a:extLst>
                  <a:ext uri="{FF2B5EF4-FFF2-40B4-BE49-F238E27FC236}">
                    <a16:creationId xmlns:a16="http://schemas.microsoft.com/office/drawing/2014/main" id="{F9F41C4F-1146-2CBC-7608-D0E92FADFB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1397"/>
                <a:ext cx="413" cy="545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marL="469900" indent="-469900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 algn="l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marL="469900" marR="0" lvl="0" indent="-46990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  <a:tabLst>
                    <a:tab pos="5130800" algn="r"/>
                  </a:tabLst>
                  <a:defRPr/>
                </a:pPr>
                <a:r>
                  <a:rPr kumimoji="0" lang="en-US" altLang="zh-CN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0</a:t>
                </a:r>
                <a:endPara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  <a:ea typeface="楷体_GB2312" pitchFamily="49" charset="-122"/>
                  <a:cs typeface="Times New Roman" panose="02020603050405020304" pitchFamily="18" charset="0"/>
                </a:endParaRPr>
              </a:p>
              <a:p>
                <a:pPr marL="469900" marR="0" lvl="0" indent="-46990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  <a:tabLst>
                    <a:tab pos="5130800" algn="r"/>
                  </a:tabLst>
                  <a:defRPr/>
                </a:pPr>
                <a:r>
                  <a:rPr kumimoji="0" lang="en-US" altLang="zh-CN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0</a:t>
                </a:r>
                <a:endParaRPr kumimoji="0" lang="en-US" altLang="zh-CN" sz="35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34" name="Rectangle 25">
                <a:extLst>
                  <a:ext uri="{FF2B5EF4-FFF2-40B4-BE49-F238E27FC236}">
                    <a16:creationId xmlns:a16="http://schemas.microsoft.com/office/drawing/2014/main" id="{33DAE1CC-0164-70AB-6D6F-3EE1FC6110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" y="1397"/>
                <a:ext cx="416" cy="545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marL="469900" indent="-469900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 algn="l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marL="469900" marR="0" lvl="0" indent="-46990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  <a:tabLst>
                    <a:tab pos="5130800" algn="r"/>
                  </a:tabLst>
                  <a:defRPr/>
                </a:pPr>
                <a:r>
                  <a:rPr kumimoji="0" lang="en-US" altLang="zh-CN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0</a:t>
                </a:r>
                <a:endPara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  <a:ea typeface="楷体_GB2312" pitchFamily="49" charset="-122"/>
                  <a:cs typeface="Times New Roman" panose="02020603050405020304" pitchFamily="18" charset="0"/>
                </a:endParaRPr>
              </a:p>
              <a:p>
                <a:pPr marL="469900" marR="0" lvl="0" indent="-46990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  <a:tabLst>
                    <a:tab pos="5130800" algn="r"/>
                  </a:tabLst>
                  <a:defRPr/>
                </a:pPr>
                <a:r>
                  <a:rPr kumimoji="0" lang="en-US" altLang="zh-CN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0</a:t>
                </a:r>
                <a:endParaRPr kumimoji="0" lang="en-US" altLang="zh-CN" sz="35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35" name="Rectangle 26">
                <a:extLst>
                  <a:ext uri="{FF2B5EF4-FFF2-40B4-BE49-F238E27FC236}">
                    <a16:creationId xmlns:a16="http://schemas.microsoft.com/office/drawing/2014/main" id="{2DB9DCA8-3CB8-48C1-3224-9146B6604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6" y="1148"/>
                <a:ext cx="976" cy="249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469900" indent="-469900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 algn="l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marL="469900" marR="0" lvl="0" indent="-469900" algn="l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  <a:tabLst>
                    <a:tab pos="5130800" algn="r"/>
                  </a:tabLst>
                  <a:defRPr/>
                </a:pPr>
                <a:r>
                  <a:rPr kumimoji="0" lang="en-US" altLang="zh-CN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    </a:t>
                </a:r>
                <a:r>
                  <a:rPr kumimoji="0" lang="zh-CN" altLang="en-US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说  明</a:t>
                </a:r>
                <a:endParaRPr kumimoji="0" lang="zh-CN" altLang="en-US" sz="35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36" name="Rectangle 27">
                <a:extLst>
                  <a:ext uri="{FF2B5EF4-FFF2-40B4-BE49-F238E27FC236}">
                    <a16:creationId xmlns:a16="http://schemas.microsoft.com/office/drawing/2014/main" id="{F1AF665D-9AF2-4C0F-0CB5-6FF57BD1E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1" y="1148"/>
                <a:ext cx="415" cy="249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469900" indent="-469900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 algn="l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marL="469900" marR="0" lvl="0" indent="-46990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  <a:tabLst>
                    <a:tab pos="5130800" algn="r"/>
                  </a:tabLst>
                  <a:defRPr/>
                </a:pPr>
                <a:r>
                  <a:rPr kumimoji="0" lang="en-US" altLang="zh-CN" sz="2000" b="1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Q</a:t>
                </a:r>
                <a:r>
                  <a:rPr kumimoji="0" lang="en-US" altLang="zh-CN" sz="2000" b="1" i="1" u="none" strike="noStrike" kern="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n</a:t>
                </a:r>
                <a:r>
                  <a:rPr kumimoji="0" lang="en-US" altLang="zh-CN" sz="2000" b="1" i="0" u="none" strike="noStrike" kern="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+1</a:t>
                </a:r>
                <a:endParaRPr kumimoji="0" lang="en-US" altLang="zh-CN" sz="35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37" name="Rectangle 28">
                <a:extLst>
                  <a:ext uri="{FF2B5EF4-FFF2-40B4-BE49-F238E27FC236}">
                    <a16:creationId xmlns:a16="http://schemas.microsoft.com/office/drawing/2014/main" id="{01229FC7-1A31-2646-2ED5-EB04800DBF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5" y="1148"/>
                <a:ext cx="416" cy="249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469900" indent="-469900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 algn="l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marL="469900" marR="0" lvl="0" indent="-46990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  <a:tabLst>
                    <a:tab pos="5130800" algn="r"/>
                  </a:tabLst>
                  <a:defRPr/>
                </a:pPr>
                <a:r>
                  <a:rPr kumimoji="0" lang="en-US" altLang="zh-CN" sz="2000" b="1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Q</a:t>
                </a:r>
                <a:r>
                  <a:rPr kumimoji="0" lang="en-US" altLang="zh-CN" sz="2000" b="1" i="1" u="none" strike="noStrike" kern="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n</a:t>
                </a:r>
                <a:endParaRPr kumimoji="0" lang="en-US" altLang="zh-CN" sz="35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38" name="Rectangle 29">
                <a:extLst>
                  <a:ext uri="{FF2B5EF4-FFF2-40B4-BE49-F238E27FC236}">
                    <a16:creationId xmlns:a16="http://schemas.microsoft.com/office/drawing/2014/main" id="{A94A84F3-B6B6-863C-1DDE-CBA2CA8C60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1148"/>
                <a:ext cx="413" cy="249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469900" indent="-469900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 algn="l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marL="469900" marR="0" lvl="0" indent="-46990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  <a:tabLst>
                    <a:tab pos="5130800" algn="r"/>
                  </a:tabLst>
                  <a:defRPr/>
                </a:pPr>
                <a:r>
                  <a:rPr kumimoji="0" lang="en-US" altLang="zh-CN" sz="2000" b="1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K</a:t>
                </a:r>
                <a:endParaRPr kumimoji="0" lang="en-US" altLang="zh-CN" sz="35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39" name="Rectangle 30">
                <a:extLst>
                  <a:ext uri="{FF2B5EF4-FFF2-40B4-BE49-F238E27FC236}">
                    <a16:creationId xmlns:a16="http://schemas.microsoft.com/office/drawing/2014/main" id="{6C62F7E9-A2CD-C09F-B013-D77F1D1264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" y="1148"/>
                <a:ext cx="416" cy="249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469900" indent="-469900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5130800" algn="r"/>
                  </a:tabLst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 algn="l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5130800" algn="r"/>
                  </a:tabLst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marL="469900" marR="0" lvl="0" indent="-46990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  <a:tabLst>
                    <a:tab pos="5130800" algn="r"/>
                  </a:tabLst>
                  <a:defRPr/>
                </a:pPr>
                <a:r>
                  <a:rPr kumimoji="0" lang="en-US" altLang="zh-CN" sz="2000" b="1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J</a:t>
                </a:r>
                <a:endParaRPr kumimoji="0" lang="en-US" altLang="zh-CN" sz="35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40" name="Line 31">
                <a:extLst>
                  <a:ext uri="{FF2B5EF4-FFF2-40B4-BE49-F238E27FC236}">
                    <a16:creationId xmlns:a16="http://schemas.microsoft.com/office/drawing/2014/main" id="{BD059DF8-F31E-B7FB-D1E5-F9D0B7691C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6" y="1148"/>
                <a:ext cx="2636" cy="0"/>
              </a:xfrm>
              <a:prstGeom prst="line">
                <a:avLst/>
              </a:prstGeom>
              <a:grpFill/>
              <a:ln w="25400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</a:endParaRPr>
              </a:p>
            </p:txBody>
          </p:sp>
          <p:sp>
            <p:nvSpPr>
              <p:cNvPr id="41" name="Line 32">
                <a:extLst>
                  <a:ext uri="{FF2B5EF4-FFF2-40B4-BE49-F238E27FC236}">
                    <a16:creationId xmlns:a16="http://schemas.microsoft.com/office/drawing/2014/main" id="{A176323F-DADA-569C-349D-CB519FB473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6" y="3379"/>
                <a:ext cx="2636" cy="0"/>
              </a:xfrm>
              <a:prstGeom prst="line">
                <a:avLst/>
              </a:prstGeom>
              <a:grpFill/>
              <a:ln w="25400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</a:endParaRPr>
              </a:p>
            </p:txBody>
          </p:sp>
          <p:sp>
            <p:nvSpPr>
              <p:cNvPr id="42" name="Line 33">
                <a:extLst>
                  <a:ext uri="{FF2B5EF4-FFF2-40B4-BE49-F238E27FC236}">
                    <a16:creationId xmlns:a16="http://schemas.microsoft.com/office/drawing/2014/main" id="{7A0F5095-F04D-A249-AEC7-E9A1E55C3D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6" y="1148"/>
                <a:ext cx="0" cy="2231"/>
              </a:xfrm>
              <a:prstGeom prst="line">
                <a:avLst/>
              </a:prstGeom>
              <a:grpFill/>
              <a:ln w="38100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</a:endParaRPr>
              </a:p>
            </p:txBody>
          </p:sp>
          <p:sp>
            <p:nvSpPr>
              <p:cNvPr id="43" name="Line 34">
                <a:extLst>
                  <a:ext uri="{FF2B5EF4-FFF2-40B4-BE49-F238E27FC236}">
                    <a16:creationId xmlns:a16="http://schemas.microsoft.com/office/drawing/2014/main" id="{F3CBC981-38D0-8FC0-E6B7-B1B8D113F6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32" y="1148"/>
                <a:ext cx="0" cy="2231"/>
              </a:xfrm>
              <a:prstGeom prst="line">
                <a:avLst/>
              </a:prstGeom>
              <a:grpFill/>
              <a:ln w="38100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</a:endParaRPr>
              </a:p>
            </p:txBody>
          </p:sp>
          <p:sp>
            <p:nvSpPr>
              <p:cNvPr id="44" name="Line 35">
                <a:extLst>
                  <a:ext uri="{FF2B5EF4-FFF2-40B4-BE49-F238E27FC236}">
                    <a16:creationId xmlns:a16="http://schemas.microsoft.com/office/drawing/2014/main" id="{E6D95435-6DA9-9AA8-3DF8-B534796BB0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6" y="1397"/>
                <a:ext cx="2636" cy="0"/>
              </a:xfrm>
              <a:prstGeom prst="line">
                <a:avLst/>
              </a:prstGeom>
              <a:grpFill/>
              <a:ln w="12700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</a:endParaRPr>
              </a:p>
            </p:txBody>
          </p:sp>
          <p:sp>
            <p:nvSpPr>
              <p:cNvPr id="45" name="Line 36">
                <a:extLst>
                  <a:ext uri="{FF2B5EF4-FFF2-40B4-BE49-F238E27FC236}">
                    <a16:creationId xmlns:a16="http://schemas.microsoft.com/office/drawing/2014/main" id="{53C8F6B3-88AA-5D8E-A0D6-3C05BCA85F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2" y="1148"/>
                <a:ext cx="0" cy="2231"/>
              </a:xfrm>
              <a:prstGeom prst="line">
                <a:avLst/>
              </a:prstGeom>
              <a:grpFill/>
              <a:ln w="12700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</a:endParaRPr>
              </a:p>
            </p:txBody>
          </p:sp>
          <p:sp>
            <p:nvSpPr>
              <p:cNvPr id="46" name="Line 37">
                <a:extLst>
                  <a:ext uri="{FF2B5EF4-FFF2-40B4-BE49-F238E27FC236}">
                    <a16:creationId xmlns:a16="http://schemas.microsoft.com/office/drawing/2014/main" id="{75AF9C1D-603D-1097-A15F-92FF622D05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25" y="1148"/>
                <a:ext cx="0" cy="2231"/>
              </a:xfrm>
              <a:prstGeom prst="line">
                <a:avLst/>
              </a:prstGeom>
              <a:grpFill/>
              <a:ln w="12700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</a:endParaRPr>
              </a:p>
            </p:txBody>
          </p:sp>
          <p:sp>
            <p:nvSpPr>
              <p:cNvPr id="47" name="Line 38">
                <a:extLst>
                  <a:ext uri="{FF2B5EF4-FFF2-40B4-BE49-F238E27FC236}">
                    <a16:creationId xmlns:a16="http://schemas.microsoft.com/office/drawing/2014/main" id="{0BEBC0F6-9D83-B61A-E622-A8479C9EAA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1" y="1148"/>
                <a:ext cx="0" cy="2231"/>
              </a:xfrm>
              <a:prstGeom prst="line">
                <a:avLst/>
              </a:prstGeom>
              <a:grpFill/>
              <a:ln w="12700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</a:endParaRPr>
              </a:p>
            </p:txBody>
          </p:sp>
          <p:sp>
            <p:nvSpPr>
              <p:cNvPr id="48" name="Line 39">
                <a:extLst>
                  <a:ext uri="{FF2B5EF4-FFF2-40B4-BE49-F238E27FC236}">
                    <a16:creationId xmlns:a16="http://schemas.microsoft.com/office/drawing/2014/main" id="{E689BC12-DB5F-7F6C-E628-3794107972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6" y="1148"/>
                <a:ext cx="0" cy="2231"/>
              </a:xfrm>
              <a:prstGeom prst="line">
                <a:avLst/>
              </a:prstGeom>
              <a:grpFill/>
              <a:ln w="12700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</a:endParaRPr>
              </a:p>
            </p:txBody>
          </p:sp>
          <p:sp>
            <p:nvSpPr>
              <p:cNvPr id="49" name="Line 40">
                <a:extLst>
                  <a:ext uri="{FF2B5EF4-FFF2-40B4-BE49-F238E27FC236}">
                    <a16:creationId xmlns:a16="http://schemas.microsoft.com/office/drawing/2014/main" id="{6BA94795-2D53-B460-A544-036F91CB89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6" y="1942"/>
                <a:ext cx="2636" cy="0"/>
              </a:xfrm>
              <a:prstGeom prst="line">
                <a:avLst/>
              </a:prstGeom>
              <a:grpFill/>
              <a:ln w="38100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</a:endParaRPr>
              </a:p>
            </p:txBody>
          </p:sp>
          <p:sp>
            <p:nvSpPr>
              <p:cNvPr id="50" name="Line 41">
                <a:extLst>
                  <a:ext uri="{FF2B5EF4-FFF2-40B4-BE49-F238E27FC236}">
                    <a16:creationId xmlns:a16="http://schemas.microsoft.com/office/drawing/2014/main" id="{3FCFFB88-D084-0362-F27F-CC474918AF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6" y="2421"/>
                <a:ext cx="2636" cy="0"/>
              </a:xfrm>
              <a:prstGeom prst="line">
                <a:avLst/>
              </a:prstGeom>
              <a:grpFill/>
              <a:ln w="38100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</a:endParaRPr>
              </a:p>
            </p:txBody>
          </p:sp>
          <p:sp>
            <p:nvSpPr>
              <p:cNvPr id="51" name="Line 42">
                <a:extLst>
                  <a:ext uri="{FF2B5EF4-FFF2-40B4-BE49-F238E27FC236}">
                    <a16:creationId xmlns:a16="http://schemas.microsoft.com/office/drawing/2014/main" id="{CE76B23A-35C1-BFEB-C1DD-6AEDE2EFBA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6" y="2900"/>
                <a:ext cx="2636" cy="0"/>
              </a:xfrm>
              <a:prstGeom prst="line">
                <a:avLst/>
              </a:prstGeom>
              <a:grpFill/>
              <a:ln w="38100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</a:endParaRPr>
              </a:p>
            </p:txBody>
          </p:sp>
        </p:grpSp>
        <p:sp>
          <p:nvSpPr>
            <p:cNvPr id="13" name="Rectangle 51">
              <a:extLst>
                <a:ext uri="{FF2B5EF4-FFF2-40B4-BE49-F238E27FC236}">
                  <a16:creationId xmlns:a16="http://schemas.microsoft.com/office/drawing/2014/main" id="{C116905B-880D-727D-A35D-8F8DACA2C3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" y="947"/>
              <a:ext cx="1276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2</a:t>
              </a: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）</a:t>
              </a: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楷体_GB2312" pitchFamily="49" charset="-122"/>
                  <a:ea typeface="楷体_GB2312" pitchFamily="49" charset="-122"/>
                </a:rPr>
                <a:t>特性表 </a:t>
              </a:r>
            </a:p>
          </p:txBody>
        </p:sp>
      </p:grpSp>
      <p:graphicFrame>
        <p:nvGraphicFramePr>
          <p:cNvPr id="52" name="对象 51">
            <a:extLst>
              <a:ext uri="{FF2B5EF4-FFF2-40B4-BE49-F238E27FC236}">
                <a16:creationId xmlns:a16="http://schemas.microsoft.com/office/drawing/2014/main" id="{35621229-56C7-C4F4-5C9C-B945D76D80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2968785"/>
              </p:ext>
            </p:extLst>
          </p:nvPr>
        </p:nvGraphicFramePr>
        <p:xfrm>
          <a:off x="3680310" y="1298469"/>
          <a:ext cx="2400543" cy="1602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3" imgW="1091156" imgH="728290" progId="Word.Picture.8">
                  <p:embed/>
                </p:oleObj>
              </mc:Choice>
              <mc:Fallback>
                <p:oleObj name="Picture" r:id="rId3" imgW="1091156" imgH="728290" progId="Word.Picture.8">
                  <p:embed/>
                  <p:pic>
                    <p:nvPicPr>
                      <p:cNvPr id="346" name="对象 3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0310" y="1298469"/>
                        <a:ext cx="2400543" cy="1602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83">
            <a:extLst>
              <a:ext uri="{FF2B5EF4-FFF2-40B4-BE49-F238E27FC236}">
                <a16:creationId xmlns:a16="http://schemas.microsoft.com/office/drawing/2014/main" id="{F2B26395-749D-42BD-4F7B-6A383F2300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491967"/>
              </p:ext>
            </p:extLst>
          </p:nvPr>
        </p:nvGraphicFramePr>
        <p:xfrm>
          <a:off x="7826625" y="5228397"/>
          <a:ext cx="2844800" cy="63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43000" imgH="253800" progId="Equation.DSMT4">
                  <p:embed/>
                </p:oleObj>
              </mc:Choice>
              <mc:Fallback>
                <p:oleObj name="Equation" r:id="rId5" imgW="1143000" imgH="253800" progId="Equation.DSMT4">
                  <p:embed/>
                  <p:pic>
                    <p:nvPicPr>
                      <p:cNvPr id="30" name="Object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6625" y="5228397"/>
                        <a:ext cx="2844800" cy="633412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Rectangle 84">
            <a:extLst>
              <a:ext uri="{FF2B5EF4-FFF2-40B4-BE49-F238E27FC236}">
                <a16:creationId xmlns:a16="http://schemas.microsoft.com/office/drawing/2014/main" id="{DCBE114B-6CFB-4A01-52F6-E7E483418D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9318" y="4542597"/>
            <a:ext cx="22463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特性方程</a:t>
            </a:r>
          </a:p>
        </p:txBody>
      </p:sp>
      <p:grpSp>
        <p:nvGrpSpPr>
          <p:cNvPr id="55" name="Group 15">
            <a:extLst>
              <a:ext uri="{FF2B5EF4-FFF2-40B4-BE49-F238E27FC236}">
                <a16:creationId xmlns:a16="http://schemas.microsoft.com/office/drawing/2014/main" id="{5813153C-1DFF-5C58-61D7-3CB450BAE369}"/>
              </a:ext>
            </a:extLst>
          </p:cNvPr>
          <p:cNvGrpSpPr>
            <a:grpSpLocks/>
          </p:cNvGrpSpPr>
          <p:nvPr/>
        </p:nvGrpSpPr>
        <p:grpSpPr bwMode="auto">
          <a:xfrm>
            <a:off x="7733693" y="1458687"/>
            <a:ext cx="3105150" cy="2586038"/>
            <a:chOff x="4398" y="-235"/>
            <a:chExt cx="1956" cy="1629"/>
          </a:xfrm>
        </p:grpSpPr>
        <p:sp>
          <p:nvSpPr>
            <p:cNvPr id="56" name="AutoShape 16">
              <a:extLst>
                <a:ext uri="{FF2B5EF4-FFF2-40B4-BE49-F238E27FC236}">
                  <a16:creationId xmlns:a16="http://schemas.microsoft.com/office/drawing/2014/main" id="{B2982421-2A3C-E6C0-0591-D885A0BB6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221"/>
              <a:ext cx="1799" cy="161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grpSp>
          <p:nvGrpSpPr>
            <p:cNvPr id="57" name="Group 17">
              <a:extLst>
                <a:ext uri="{FF2B5EF4-FFF2-40B4-BE49-F238E27FC236}">
                  <a16:creationId xmlns:a16="http://schemas.microsoft.com/office/drawing/2014/main" id="{1C71A5C4-FBA7-A4B4-7587-D8BCF0967B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83" y="-235"/>
              <a:ext cx="1871" cy="1621"/>
              <a:chOff x="385" y="2940"/>
              <a:chExt cx="1871" cy="1621"/>
            </a:xfrm>
          </p:grpSpPr>
          <p:sp>
            <p:nvSpPr>
              <p:cNvPr id="61" name="Text Box 18">
                <a:extLst>
                  <a:ext uri="{FF2B5EF4-FFF2-40B4-BE49-F238E27FC236}">
                    <a16:creationId xmlns:a16="http://schemas.microsoft.com/office/drawing/2014/main" id="{07B73BB6-3C19-16E9-C964-95C4E460687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5" y="3237"/>
                <a:ext cx="1871" cy="1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  </a:t>
                </a:r>
                <a:r>
                  <a:rPr kumimoji="1" lang="en-US" altLang="zh-CN" sz="2400" b="0" i="1" u="none" strike="noStrike" kern="0" cap="none" spc="0" normalizeH="0" baseline="0" noProof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J</a:t>
                </a:r>
                <a:r>
                  <a:rPr kumimoji="1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	</a:t>
                </a:r>
                <a:r>
                  <a:rPr kumimoji="1" lang="en-US" altLang="zh-CN" sz="2400" b="0" i="1" u="none" strike="noStrike" kern="0" cap="none" spc="0" normalizeH="0" baseline="0" noProof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K</a:t>
                </a:r>
                <a:r>
                  <a:rPr kumimoji="1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	</a:t>
                </a:r>
                <a:r>
                  <a:rPr kumimoji="1" lang="en-US" altLang="zh-CN" sz="2400" b="0" i="1" u="none" strike="noStrike" kern="0" cap="none" spc="0" normalizeH="0" baseline="0" noProof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Q</a:t>
                </a:r>
                <a:r>
                  <a:rPr kumimoji="1" lang="en-US" altLang="zh-CN" sz="2400" b="0" i="1" u="none" strike="noStrike" kern="0" cap="none" spc="0" normalizeH="0" baseline="30000" noProof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n</a:t>
                </a:r>
                <a:r>
                  <a:rPr kumimoji="1" lang="en-US" altLang="zh-CN" sz="2400" b="1" i="0" u="none" strike="noStrike" kern="0" cap="none" spc="0" normalizeH="0" baseline="30000" noProof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+1</a:t>
                </a:r>
                <a:r>
                  <a:rPr kumimoji="1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	</a:t>
                </a:r>
              </a:p>
              <a:p>
                <a:pPr marL="0" marR="0" lvl="0" indent="0" algn="ctr" defTabSz="914400" eaLnBrk="1" fontAlgn="base" latinLnBrk="0" hangingPunct="1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  0	0	</a:t>
                </a:r>
                <a:r>
                  <a:rPr kumimoji="1" lang="en-US" altLang="zh-CN" sz="2400" b="0" i="1" u="none" strike="noStrike" kern="0" cap="none" spc="0" normalizeH="0" baseline="0" noProof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Q</a:t>
                </a:r>
                <a:r>
                  <a:rPr kumimoji="1" lang="en-US" altLang="zh-CN" sz="2400" b="0" i="1" u="none" strike="noStrike" kern="0" cap="none" spc="0" normalizeH="0" baseline="30000" noProof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n</a:t>
                </a:r>
                <a:r>
                  <a:rPr kumimoji="1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	</a:t>
                </a: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  0	1	 0	</a:t>
                </a: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  1	0	 1	</a:t>
                </a: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  1	1	</a:t>
                </a:r>
                <a:r>
                  <a:rPr kumimoji="1" lang="en-US" altLang="zh-CN" sz="2400" b="0" i="1" u="none" strike="noStrike" kern="0" cap="none" spc="0" normalizeH="0" baseline="0" noProof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宋体" panose="02010600030101010101" pitchFamily="2" charset="-122"/>
                  </a:rPr>
                  <a:t>Q</a:t>
                </a:r>
                <a:r>
                  <a:rPr kumimoji="1" lang="en-US" altLang="zh-CN" sz="2400" b="0" i="1" u="none" strike="noStrike" kern="0" cap="none" spc="0" normalizeH="0" baseline="30000" noProof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宋体" panose="02010600030101010101" pitchFamily="2" charset="-122"/>
                  </a:rPr>
                  <a:t>n</a:t>
                </a:r>
                <a:r>
                  <a:rPr kumimoji="1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</a:rPr>
                  <a:t> </a:t>
                </a:r>
                <a:r>
                  <a:rPr kumimoji="1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	</a:t>
                </a:r>
              </a:p>
            </p:txBody>
          </p:sp>
          <p:sp>
            <p:nvSpPr>
              <p:cNvPr id="62" name="Text Box 19">
                <a:extLst>
                  <a:ext uri="{FF2B5EF4-FFF2-40B4-BE49-F238E27FC236}">
                    <a16:creationId xmlns:a16="http://schemas.microsoft.com/office/drawing/2014/main" id="{5EDE8E4D-6242-CDE1-F61C-DE7E90D91DE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" y="2940"/>
                <a:ext cx="1488" cy="291"/>
              </a:xfrm>
              <a:prstGeom prst="rect">
                <a:avLst/>
              </a:prstGeom>
              <a:noFill/>
              <a:ln w="2857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JK</a:t>
                </a:r>
                <a:r>
                  <a:rPr kumimoji="1" lang="zh-CN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触发器真值表</a:t>
                </a:r>
              </a:p>
            </p:txBody>
          </p:sp>
        </p:grpSp>
        <p:sp>
          <p:nvSpPr>
            <p:cNvPr id="58" name="Line 20">
              <a:extLst>
                <a:ext uri="{FF2B5EF4-FFF2-40B4-BE49-F238E27FC236}">
                  <a16:creationId xmlns:a16="http://schemas.microsoft.com/office/drawing/2014/main" id="{3457211C-2635-0DC8-00F5-61C7F12563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9" y="402"/>
              <a:ext cx="1587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59" name="Line 21">
              <a:extLst>
                <a:ext uri="{FF2B5EF4-FFF2-40B4-BE49-F238E27FC236}">
                  <a16:creationId xmlns:a16="http://schemas.microsoft.com/office/drawing/2014/main" id="{D0CA00D8-36C9-B58E-0743-CB33B91826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04" y="204"/>
              <a:ext cx="0" cy="110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60" name="Line 22">
              <a:extLst>
                <a:ext uri="{FF2B5EF4-FFF2-40B4-BE49-F238E27FC236}">
                  <a16:creationId xmlns:a16="http://schemas.microsoft.com/office/drawing/2014/main" id="{A9BA7322-EDDD-79C5-2BDD-738DFDABA1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88" y="1139"/>
              <a:ext cx="153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828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4" grpId="0" autoUpdateAnimBg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A2CA0-6B18-D35A-C908-B9ACFF31A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3B220AE3-6C48-D890-9F3A-4631AA5D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1543994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触发器</a:t>
            </a: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AD390CD7-1EC8-F6BA-8262-DF3229397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0622" y="3550173"/>
            <a:ext cx="2074863" cy="495300"/>
          </a:xfrm>
          <a:prstGeom prst="rect">
            <a:avLst/>
          </a:prstGeom>
          <a:noFill/>
          <a:ln w="3810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tabLst>
                <a:tab pos="513080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algn="l">
              <a:tabLst>
                <a:tab pos="513080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l">
              <a:tabLst>
                <a:tab pos="513080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l">
              <a:tabLst>
                <a:tab pos="513080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l">
              <a:tabLst>
                <a:tab pos="513080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13080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13080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13080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13080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30800" algn="r"/>
              </a:tabLst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rPr>
              <a:t>特性方程</a:t>
            </a:r>
          </a:p>
        </p:txBody>
      </p:sp>
      <p:graphicFrame>
        <p:nvGraphicFramePr>
          <p:cNvPr id="4" name="Object 47">
            <a:extLst>
              <a:ext uri="{FF2B5EF4-FFF2-40B4-BE49-F238E27FC236}">
                <a16:creationId xmlns:a16="http://schemas.microsoft.com/office/drawing/2014/main" id="{464F7907-ECDB-DA9A-ABC8-559303F533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7940133"/>
              </p:ext>
            </p:extLst>
          </p:nvPr>
        </p:nvGraphicFramePr>
        <p:xfrm>
          <a:off x="7077597" y="4197873"/>
          <a:ext cx="2987675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" imgW="1129810" imgH="266584" progId="Equation.3">
                  <p:embed/>
                </p:oleObj>
              </mc:Choice>
              <mc:Fallback>
                <p:oleObj name="公式" r:id="rId3" imgW="1129810" imgH="266584" progId="Equation.3">
                  <p:embed/>
                  <p:pic>
                    <p:nvPicPr>
                      <p:cNvPr id="58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7597" y="4197873"/>
                        <a:ext cx="2987675" cy="709612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组合 4">
            <a:extLst>
              <a:ext uri="{FF2B5EF4-FFF2-40B4-BE49-F238E27FC236}">
                <a16:creationId xmlns:a16="http://schemas.microsoft.com/office/drawing/2014/main" id="{BF022982-A002-3E92-D944-78F83B6F2685}"/>
              </a:ext>
            </a:extLst>
          </p:cNvPr>
          <p:cNvGrpSpPr/>
          <p:nvPr/>
        </p:nvGrpSpPr>
        <p:grpSpPr>
          <a:xfrm>
            <a:off x="2248404" y="1172353"/>
            <a:ext cx="2866000" cy="2377820"/>
            <a:chOff x="5508104" y="955675"/>
            <a:chExt cx="2866000" cy="2377820"/>
          </a:xfrm>
        </p:grpSpPr>
        <p:graphicFrame>
          <p:nvGraphicFramePr>
            <p:cNvPr id="6" name="对象 5">
              <a:extLst>
                <a:ext uri="{FF2B5EF4-FFF2-40B4-BE49-F238E27FC236}">
                  <a16:creationId xmlns:a16="http://schemas.microsoft.com/office/drawing/2014/main" id="{A01F71FE-27B3-66A8-4ECC-4A77F22B13A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73299856"/>
                </p:ext>
              </p:extLst>
            </p:nvPr>
          </p:nvGraphicFramePr>
          <p:xfrm>
            <a:off x="5508104" y="1593850"/>
            <a:ext cx="2866000" cy="17396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icture" r:id="rId5" imgW="1146400" imgH="695858" progId="Word.Picture.8">
                    <p:embed/>
                  </p:oleObj>
                </mc:Choice>
                <mc:Fallback>
                  <p:oleObj name="Picture" r:id="rId5" imgW="1146400" imgH="695858" progId="Word.Picture.8">
                    <p:embed/>
                    <p:pic>
                      <p:nvPicPr>
                        <p:cNvPr id="69" name="对象 6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8104" y="1593850"/>
                          <a:ext cx="2866000" cy="173964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Rectangle 57">
              <a:extLst>
                <a:ext uri="{FF2B5EF4-FFF2-40B4-BE49-F238E27FC236}">
                  <a16:creationId xmlns:a16="http://schemas.microsoft.com/office/drawing/2014/main" id="{1F4BC822-6788-FC64-85D8-2D7AC52E2E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3913" y="955675"/>
              <a:ext cx="1514475" cy="485775"/>
            </a:xfrm>
            <a:prstGeom prst="rect">
              <a:avLst/>
            </a:prstGeom>
            <a:noFill/>
            <a:ln w="2857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逻辑符号 </a:t>
              </a:r>
            </a:p>
          </p:txBody>
        </p:sp>
      </p:grpSp>
      <p:grpSp>
        <p:nvGrpSpPr>
          <p:cNvPr id="8" name="Group 5">
            <a:extLst>
              <a:ext uri="{FF2B5EF4-FFF2-40B4-BE49-F238E27FC236}">
                <a16:creationId xmlns:a16="http://schemas.microsoft.com/office/drawing/2014/main" id="{54B646A8-C2E8-0792-345E-F216AA3DC258}"/>
              </a:ext>
            </a:extLst>
          </p:cNvPr>
          <p:cNvGrpSpPr>
            <a:grpSpLocks/>
          </p:cNvGrpSpPr>
          <p:nvPr/>
        </p:nvGrpSpPr>
        <p:grpSpPr bwMode="auto">
          <a:xfrm>
            <a:off x="2558529" y="3568301"/>
            <a:ext cx="2555875" cy="2741613"/>
            <a:chOff x="1043" y="2542"/>
            <a:chExt cx="1610" cy="1727"/>
          </a:xfrm>
        </p:grpSpPr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F95BC20B-0765-E187-4BA5-4149A2FC47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1" y="2542"/>
              <a:ext cx="952" cy="291"/>
            </a:xfrm>
            <a:prstGeom prst="rect">
              <a:avLst/>
            </a:prstGeom>
            <a:noFill/>
            <a:ln w="38100" algn="ctr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99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特性表</a:t>
              </a:r>
            </a:p>
          </p:txBody>
        </p:sp>
        <p:grpSp>
          <p:nvGrpSpPr>
            <p:cNvPr id="10" name="Group 7">
              <a:extLst>
                <a:ext uri="{FF2B5EF4-FFF2-40B4-BE49-F238E27FC236}">
                  <a16:creationId xmlns:a16="http://schemas.microsoft.com/office/drawing/2014/main" id="{B7BCE162-28C9-AE1F-97EA-41F110DCE1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3" y="2811"/>
              <a:ext cx="1610" cy="1458"/>
              <a:chOff x="363" y="2296"/>
              <a:chExt cx="1610" cy="1458"/>
            </a:xfrm>
          </p:grpSpPr>
          <p:graphicFrame>
            <p:nvGraphicFramePr>
              <p:cNvPr id="11" name="Object 8">
                <a:extLst>
                  <a:ext uri="{FF2B5EF4-FFF2-40B4-BE49-F238E27FC236}">
                    <a16:creationId xmlns:a16="http://schemas.microsoft.com/office/drawing/2014/main" id="{2ECF2540-B412-287D-2D69-62C47E86681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6" y="2296"/>
              <a:ext cx="322" cy="31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7" imgW="215640" imgH="228600" progId="Equation.3">
                      <p:embed/>
                    </p:oleObj>
                  </mc:Choice>
                  <mc:Fallback>
                    <p:oleObj name="Equation" r:id="rId7" imgW="215640" imgH="228600" progId="Equation.3">
                      <p:embed/>
                      <p:pic>
                        <p:nvPicPr>
                          <p:cNvPr id="66" name="Object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16" y="2296"/>
                            <a:ext cx="322" cy="31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" name="Object 9">
                <a:extLst>
                  <a:ext uri="{FF2B5EF4-FFF2-40B4-BE49-F238E27FC236}">
                    <a16:creationId xmlns:a16="http://schemas.microsoft.com/office/drawing/2014/main" id="{612B03D1-7C07-693C-4825-3CE2B328C73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360" y="2296"/>
              <a:ext cx="487" cy="3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9" imgW="317160" imgH="228600" progId="Equation.3">
                      <p:embed/>
                    </p:oleObj>
                  </mc:Choice>
                  <mc:Fallback>
                    <p:oleObj name="Equation" r:id="rId9" imgW="317160" imgH="228600" progId="Equation.3">
                      <p:embed/>
                      <p:pic>
                        <p:nvPicPr>
                          <p:cNvPr id="67" name="Object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60" y="2296"/>
                            <a:ext cx="487" cy="34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" name="Rectangle 10">
                <a:extLst>
                  <a:ext uri="{FF2B5EF4-FFF2-40B4-BE49-F238E27FC236}">
                    <a16:creationId xmlns:a16="http://schemas.microsoft.com/office/drawing/2014/main" id="{26761F5D-4311-A2F1-3A98-39AADD001B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5" y="3467"/>
                <a:ext cx="698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99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indent="14288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indent="-4763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indent="-65088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indent="-133350" algn="l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200" i="0" u="none" strike="noStrike" kern="0" cap="none" spc="0" normalizeH="0" baseline="0" noProof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14" name="Rectangle 11">
                <a:extLst>
                  <a:ext uri="{FF2B5EF4-FFF2-40B4-BE49-F238E27FC236}">
                    <a16:creationId xmlns:a16="http://schemas.microsoft.com/office/drawing/2014/main" id="{1CFB1375-5313-BECC-2E52-A80A004005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0" y="3467"/>
                <a:ext cx="515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99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indent="14288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indent="-4763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indent="-65088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indent="-133350" algn="l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2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15" name="Rectangle 12">
                <a:extLst>
                  <a:ext uri="{FF2B5EF4-FFF2-40B4-BE49-F238E27FC236}">
                    <a16:creationId xmlns:a16="http://schemas.microsoft.com/office/drawing/2014/main" id="{F676FCC2-A714-E7E9-BD12-F59E1E09C7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" y="3467"/>
                <a:ext cx="375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99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indent="14288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indent="-4763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indent="-65088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indent="-133350" algn="l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200" i="0" u="none" strike="noStrike" kern="0" cap="none" spc="0" normalizeH="0" baseline="0" noProof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16" name="Rectangle 13">
                <a:extLst>
                  <a:ext uri="{FF2B5EF4-FFF2-40B4-BE49-F238E27FC236}">
                    <a16:creationId xmlns:a16="http://schemas.microsoft.com/office/drawing/2014/main" id="{0001A372-C13F-FBC0-A17F-178A8D6B15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5" y="3180"/>
                <a:ext cx="698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99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indent="14288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indent="-4763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indent="-65088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indent="-133350" algn="l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2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17" name="Rectangle 14">
                <a:extLst>
                  <a:ext uri="{FF2B5EF4-FFF2-40B4-BE49-F238E27FC236}">
                    <a16:creationId xmlns:a16="http://schemas.microsoft.com/office/drawing/2014/main" id="{45B8ACE3-6C3D-D693-37A1-C3934AD7E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0" y="3180"/>
                <a:ext cx="515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99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indent="14288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indent="-4763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indent="-65088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indent="-133350" algn="l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200" i="0" u="none" strike="noStrike" kern="0" cap="none" spc="0" normalizeH="0" baseline="0" noProof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18" name="Rectangle 15">
                <a:extLst>
                  <a:ext uri="{FF2B5EF4-FFF2-40B4-BE49-F238E27FC236}">
                    <a16:creationId xmlns:a16="http://schemas.microsoft.com/office/drawing/2014/main" id="{1EEC2833-A9A8-EA72-3DD3-F968DAEF0C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" y="3180"/>
                <a:ext cx="375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99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indent="14288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indent="-4763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indent="-65088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indent="-133350" algn="l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200" i="0" u="none" strike="noStrike" kern="0" cap="none" spc="0" normalizeH="0" baseline="0" noProof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19" name="Rectangle 16">
                <a:extLst>
                  <a:ext uri="{FF2B5EF4-FFF2-40B4-BE49-F238E27FC236}">
                    <a16:creationId xmlns:a16="http://schemas.microsoft.com/office/drawing/2014/main" id="{FDC43776-B536-4041-AD12-69C4D5DAD6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5" y="2893"/>
                <a:ext cx="698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99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indent="14288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indent="-4763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indent="-65088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indent="-133350" algn="l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200" i="0" u="none" strike="noStrike" kern="0" cap="none" spc="0" normalizeH="0" baseline="0" noProof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20" name="Rectangle 17">
                <a:extLst>
                  <a:ext uri="{FF2B5EF4-FFF2-40B4-BE49-F238E27FC236}">
                    <a16:creationId xmlns:a16="http://schemas.microsoft.com/office/drawing/2014/main" id="{09866D86-494B-AFA9-FE53-5EA466865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0" y="2893"/>
                <a:ext cx="515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99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indent="14288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indent="-4763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indent="-65088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indent="-133350" algn="l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200" i="0" u="none" strike="noStrike" kern="0" cap="none" spc="0" normalizeH="0" baseline="0" noProof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21" name="Rectangle 18">
                <a:extLst>
                  <a:ext uri="{FF2B5EF4-FFF2-40B4-BE49-F238E27FC236}">
                    <a16:creationId xmlns:a16="http://schemas.microsoft.com/office/drawing/2014/main" id="{A84B864C-586A-79DC-8BB9-201724ED61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" y="2893"/>
                <a:ext cx="375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99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indent="14288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indent="-4763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indent="-65088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indent="-133350" algn="l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200" i="0" u="none" strike="noStrike" kern="0" cap="none" spc="0" normalizeH="0" baseline="0" noProof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22" name="Rectangle 19">
                <a:extLst>
                  <a:ext uri="{FF2B5EF4-FFF2-40B4-BE49-F238E27FC236}">
                    <a16:creationId xmlns:a16="http://schemas.microsoft.com/office/drawing/2014/main" id="{912F9CFC-224C-99CE-88CC-99BA06E4B2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5" y="2606"/>
                <a:ext cx="698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99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indent="14288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indent="-4763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indent="-65088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indent="-133350" algn="l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200" i="0" u="none" strike="noStrike" kern="0" cap="none" spc="0" normalizeH="0" baseline="0" noProof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23" name="Rectangle 20">
                <a:extLst>
                  <a:ext uri="{FF2B5EF4-FFF2-40B4-BE49-F238E27FC236}">
                    <a16:creationId xmlns:a16="http://schemas.microsoft.com/office/drawing/2014/main" id="{B2B69AC2-E1DD-4989-B1CC-5E816632FF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0" y="2606"/>
                <a:ext cx="515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99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indent="14288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indent="-4763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indent="-65088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indent="-133350" algn="l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200" i="0" u="none" strike="noStrike" kern="0" cap="none" spc="0" normalizeH="0" baseline="0" noProof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24" name="Rectangle 21">
                <a:extLst>
                  <a:ext uri="{FF2B5EF4-FFF2-40B4-BE49-F238E27FC236}">
                    <a16:creationId xmlns:a16="http://schemas.microsoft.com/office/drawing/2014/main" id="{D36BEE33-C4A0-9938-E7F8-5EC6DCF5C2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" y="2606"/>
                <a:ext cx="375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99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indent="14288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indent="-4763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indent="-65088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indent="-133350" algn="l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200" i="0" u="none" strike="noStrike" kern="0" cap="none" spc="0" normalizeH="0" baseline="0" noProof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25" name="Rectangle 22">
                <a:extLst>
                  <a:ext uri="{FF2B5EF4-FFF2-40B4-BE49-F238E27FC236}">
                    <a16:creationId xmlns:a16="http://schemas.microsoft.com/office/drawing/2014/main" id="{83968652-41B3-425B-34EB-EA007CA171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5" y="2319"/>
                <a:ext cx="698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99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indent="14288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indent="-4763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indent="-65088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indent="-133350" algn="l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endParaRPr kumimoji="0" lang="en-GB" altLang="zh-CN" sz="2200" i="0" u="none" strike="noStrike" kern="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26" name="Rectangle 23">
                <a:extLst>
                  <a:ext uri="{FF2B5EF4-FFF2-40B4-BE49-F238E27FC236}">
                    <a16:creationId xmlns:a16="http://schemas.microsoft.com/office/drawing/2014/main" id="{A3E3EA40-442F-C6C6-B3C1-57BFB372CC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0" y="2319"/>
                <a:ext cx="515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99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indent="14288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indent="-4763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indent="-65088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indent="-133350" algn="l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endParaRPr kumimoji="0" lang="en-GB" altLang="zh-CN" sz="2200" i="0" u="none" strike="noStrike" kern="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27" name="Rectangle 24">
                <a:extLst>
                  <a:ext uri="{FF2B5EF4-FFF2-40B4-BE49-F238E27FC236}">
                    <a16:creationId xmlns:a16="http://schemas.microsoft.com/office/drawing/2014/main" id="{72C98AFB-73DF-29EE-E7B8-9E0D51B78A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" y="2319"/>
                <a:ext cx="375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99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indent="14288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indent="-4763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6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indent="-65088" algn="l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indent="-133350" algn="l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indent="-13335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200" i="1" u="none" strike="noStrike" kern="0" cap="none" spc="0" normalizeH="0" baseline="0" noProof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T</a:t>
                </a:r>
                <a:endParaRPr kumimoji="0" lang="en-US" altLang="zh-CN" sz="2200" i="0" u="none" strike="noStrike" kern="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Line 25">
                <a:extLst>
                  <a:ext uri="{FF2B5EF4-FFF2-40B4-BE49-F238E27FC236}">
                    <a16:creationId xmlns:a16="http://schemas.microsoft.com/office/drawing/2014/main" id="{CEBE675C-8257-31F0-DE9A-436E3D100C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5" y="2319"/>
                <a:ext cx="1588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</a:endParaRPr>
              </a:p>
            </p:txBody>
          </p:sp>
          <p:sp>
            <p:nvSpPr>
              <p:cNvPr id="29" name="Line 26">
                <a:extLst>
                  <a:ext uri="{FF2B5EF4-FFF2-40B4-BE49-F238E27FC236}">
                    <a16:creationId xmlns:a16="http://schemas.microsoft.com/office/drawing/2014/main" id="{3613FB43-C165-2C9A-78A0-8E702B5EFF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5" y="3754"/>
                <a:ext cx="1588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</a:endParaRPr>
              </a:p>
            </p:txBody>
          </p:sp>
          <p:sp>
            <p:nvSpPr>
              <p:cNvPr id="30" name="Line 27">
                <a:extLst>
                  <a:ext uri="{FF2B5EF4-FFF2-40B4-BE49-F238E27FC236}">
                    <a16:creationId xmlns:a16="http://schemas.microsoft.com/office/drawing/2014/main" id="{724A9164-C2A2-16D4-0A42-73A4D2950F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5" y="2319"/>
                <a:ext cx="0" cy="287"/>
              </a:xfrm>
              <a:prstGeom prst="lin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</a:endParaRPr>
              </a:p>
            </p:txBody>
          </p:sp>
          <p:sp>
            <p:nvSpPr>
              <p:cNvPr id="31" name="Line 28">
                <a:extLst>
                  <a:ext uri="{FF2B5EF4-FFF2-40B4-BE49-F238E27FC236}">
                    <a16:creationId xmlns:a16="http://schemas.microsoft.com/office/drawing/2014/main" id="{0B30133F-8291-A580-D76B-1E8C56A18D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73" y="2319"/>
                <a:ext cx="0" cy="287"/>
              </a:xfrm>
              <a:prstGeom prst="lin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</a:endParaRPr>
              </a:p>
            </p:txBody>
          </p:sp>
          <p:sp>
            <p:nvSpPr>
              <p:cNvPr id="32" name="Line 29">
                <a:extLst>
                  <a:ext uri="{FF2B5EF4-FFF2-40B4-BE49-F238E27FC236}">
                    <a16:creationId xmlns:a16="http://schemas.microsoft.com/office/drawing/2014/main" id="{E0C0A8E0-0D61-6D5C-79DA-DEE4281B62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75" y="2319"/>
                <a:ext cx="0" cy="143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</a:endParaRPr>
              </a:p>
            </p:txBody>
          </p:sp>
          <p:sp>
            <p:nvSpPr>
              <p:cNvPr id="33" name="Line 30">
                <a:extLst>
                  <a:ext uri="{FF2B5EF4-FFF2-40B4-BE49-F238E27FC236}">
                    <a16:creationId xmlns:a16="http://schemas.microsoft.com/office/drawing/2014/main" id="{2D26F18F-DEC2-03A6-CF34-0BECBE7F1D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5" y="2606"/>
                <a:ext cx="0" cy="287"/>
              </a:xfrm>
              <a:prstGeom prst="lin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</a:endParaRPr>
              </a:p>
            </p:txBody>
          </p:sp>
          <p:sp>
            <p:nvSpPr>
              <p:cNvPr id="34" name="Line 31">
                <a:extLst>
                  <a:ext uri="{FF2B5EF4-FFF2-40B4-BE49-F238E27FC236}">
                    <a16:creationId xmlns:a16="http://schemas.microsoft.com/office/drawing/2014/main" id="{D5D33D53-523B-8BB5-5930-B9256902DC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0" y="2319"/>
                <a:ext cx="0" cy="143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</a:endParaRPr>
              </a:p>
            </p:txBody>
          </p:sp>
          <p:sp>
            <p:nvSpPr>
              <p:cNvPr id="35" name="Line 32">
                <a:extLst>
                  <a:ext uri="{FF2B5EF4-FFF2-40B4-BE49-F238E27FC236}">
                    <a16:creationId xmlns:a16="http://schemas.microsoft.com/office/drawing/2014/main" id="{F434F78D-72BE-1767-5530-72F0B31A11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73" y="2606"/>
                <a:ext cx="0" cy="287"/>
              </a:xfrm>
              <a:prstGeom prst="lin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</a:endParaRPr>
              </a:p>
            </p:txBody>
          </p:sp>
          <p:sp>
            <p:nvSpPr>
              <p:cNvPr id="36" name="Line 33">
                <a:extLst>
                  <a:ext uri="{FF2B5EF4-FFF2-40B4-BE49-F238E27FC236}">
                    <a16:creationId xmlns:a16="http://schemas.microsoft.com/office/drawing/2014/main" id="{C4A5F0B6-DD31-1120-A583-0CFE682D73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5" y="2893"/>
                <a:ext cx="0" cy="287"/>
              </a:xfrm>
              <a:prstGeom prst="lin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</a:endParaRPr>
              </a:p>
            </p:txBody>
          </p:sp>
          <p:sp>
            <p:nvSpPr>
              <p:cNvPr id="37" name="Line 34">
                <a:extLst>
                  <a:ext uri="{FF2B5EF4-FFF2-40B4-BE49-F238E27FC236}">
                    <a16:creationId xmlns:a16="http://schemas.microsoft.com/office/drawing/2014/main" id="{4F3BFA9C-CED7-E993-5D8A-40D0CE27CA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73" y="2893"/>
                <a:ext cx="0" cy="287"/>
              </a:xfrm>
              <a:prstGeom prst="lin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</a:endParaRPr>
              </a:p>
            </p:txBody>
          </p:sp>
          <p:sp>
            <p:nvSpPr>
              <p:cNvPr id="38" name="Line 35">
                <a:extLst>
                  <a:ext uri="{FF2B5EF4-FFF2-40B4-BE49-F238E27FC236}">
                    <a16:creationId xmlns:a16="http://schemas.microsoft.com/office/drawing/2014/main" id="{22B450B9-9129-0039-DADA-604AE0AB12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5" y="3180"/>
                <a:ext cx="0" cy="287"/>
              </a:xfrm>
              <a:prstGeom prst="lin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</a:endParaRPr>
              </a:p>
            </p:txBody>
          </p:sp>
          <p:sp>
            <p:nvSpPr>
              <p:cNvPr id="39" name="Line 36">
                <a:extLst>
                  <a:ext uri="{FF2B5EF4-FFF2-40B4-BE49-F238E27FC236}">
                    <a16:creationId xmlns:a16="http://schemas.microsoft.com/office/drawing/2014/main" id="{93822460-3BC1-B4EC-EB3F-EFAE7AB12E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73" y="3180"/>
                <a:ext cx="0" cy="287"/>
              </a:xfrm>
              <a:prstGeom prst="lin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</a:endParaRPr>
              </a:p>
            </p:txBody>
          </p:sp>
          <p:sp>
            <p:nvSpPr>
              <p:cNvPr id="40" name="Line 37">
                <a:extLst>
                  <a:ext uri="{FF2B5EF4-FFF2-40B4-BE49-F238E27FC236}">
                    <a16:creationId xmlns:a16="http://schemas.microsoft.com/office/drawing/2014/main" id="{48D4B670-E948-C117-3BB6-14A8C1B037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5" y="3467"/>
                <a:ext cx="0" cy="287"/>
              </a:xfrm>
              <a:prstGeom prst="lin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</a:endParaRPr>
              </a:p>
            </p:txBody>
          </p:sp>
          <p:sp>
            <p:nvSpPr>
              <p:cNvPr id="41" name="Line 38">
                <a:extLst>
                  <a:ext uri="{FF2B5EF4-FFF2-40B4-BE49-F238E27FC236}">
                    <a16:creationId xmlns:a16="http://schemas.microsoft.com/office/drawing/2014/main" id="{618FB82F-9B2C-7548-1285-49A799DCB2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73" y="3467"/>
                <a:ext cx="0" cy="287"/>
              </a:xfrm>
              <a:prstGeom prst="lin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</a:endParaRPr>
              </a:p>
            </p:txBody>
          </p:sp>
          <p:sp>
            <p:nvSpPr>
              <p:cNvPr id="42" name="Line 39">
                <a:extLst>
                  <a:ext uri="{FF2B5EF4-FFF2-40B4-BE49-F238E27FC236}">
                    <a16:creationId xmlns:a16="http://schemas.microsoft.com/office/drawing/2014/main" id="{4B8969A1-AD5F-90F0-9855-DBD4AD11D8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3" y="2636"/>
                <a:ext cx="158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218013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81189-93DA-8E23-2DAF-1F6C25FA3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0D4CDAF3-DC5C-798C-A379-412354092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1737958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T′</a:t>
            </a: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触发器 </a:t>
            </a:r>
          </a:p>
        </p:txBody>
      </p:sp>
      <p:graphicFrame>
        <p:nvGraphicFramePr>
          <p:cNvPr id="3" name="Object 10">
            <a:extLst>
              <a:ext uri="{FF2B5EF4-FFF2-40B4-BE49-F238E27FC236}">
                <a16:creationId xmlns:a16="http://schemas.microsoft.com/office/drawing/2014/main" id="{209E4FF4-10D3-FD33-074C-D16F632CD5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6672664"/>
              </p:ext>
            </p:extLst>
          </p:nvPr>
        </p:nvGraphicFramePr>
        <p:xfrm>
          <a:off x="5437188" y="1916113"/>
          <a:ext cx="2762100" cy="157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图片" r:id="rId3" imgW="1104840" imgH="628560" progId="Word.Picture.8">
                  <p:embed/>
                </p:oleObj>
              </mc:Choice>
              <mc:Fallback>
                <p:oleObj name="图片" r:id="rId3" imgW="1104840" imgH="628560" progId="Word.Picture.8">
                  <p:embed/>
                  <p:pic>
                    <p:nvPicPr>
                      <p:cNvPr id="15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7188" y="1916113"/>
                        <a:ext cx="2762100" cy="1571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11">
            <a:extLst>
              <a:ext uri="{FF2B5EF4-FFF2-40B4-BE49-F238E27FC236}">
                <a16:creationId xmlns:a16="http://schemas.microsoft.com/office/drawing/2014/main" id="{22B5483E-49B7-9996-80D8-40D615FE70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144" y="1268864"/>
            <a:ext cx="171072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0000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逻辑符号 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1BA189D-3E58-69BF-5050-FF4313ABAEE3}"/>
              </a:ext>
            </a:extLst>
          </p:cNvPr>
          <p:cNvGrpSpPr/>
          <p:nvPr/>
        </p:nvGrpSpPr>
        <p:grpSpPr>
          <a:xfrm>
            <a:off x="5120079" y="4501207"/>
            <a:ext cx="5749926" cy="732507"/>
            <a:chOff x="1585764" y="4063916"/>
            <a:chExt cx="5749926" cy="732507"/>
          </a:xfrm>
        </p:grpSpPr>
        <p:grpSp>
          <p:nvGrpSpPr>
            <p:cNvPr id="6" name="Group 12">
              <a:extLst>
                <a:ext uri="{FF2B5EF4-FFF2-40B4-BE49-F238E27FC236}">
                  <a16:creationId xmlns:a16="http://schemas.microsoft.com/office/drawing/2014/main" id="{C35818D0-88F7-FE5A-91BB-D291954636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85764" y="4063916"/>
              <a:ext cx="5749926" cy="730250"/>
              <a:chOff x="863" y="3542"/>
              <a:chExt cx="3622" cy="460"/>
            </a:xfrm>
          </p:grpSpPr>
          <p:sp>
            <p:nvSpPr>
              <p:cNvPr id="8" name="Rectangle 13">
                <a:extLst>
                  <a:ext uri="{FF2B5EF4-FFF2-40B4-BE49-F238E27FC236}">
                    <a16:creationId xmlns:a16="http://schemas.microsoft.com/office/drawing/2014/main" id="{2DDCB14D-FB9D-FEF8-21AB-0FC7EE681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3" y="3640"/>
                <a:ext cx="1055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99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>
                <a:lvl1pPr algn="l">
                  <a:tabLst>
                    <a:tab pos="5130800" algn="r"/>
                  </a:tabLs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algn="l">
                  <a:tabLst>
                    <a:tab pos="5130800" algn="r"/>
                  </a:tabLs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algn="l">
                  <a:tabLst>
                    <a:tab pos="5130800" algn="r"/>
                  </a:tabLs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algn="l">
                  <a:tabLst>
                    <a:tab pos="5130800" algn="r"/>
                  </a:tabLs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algn="l">
                  <a:tabLst>
                    <a:tab pos="5130800" algn="r"/>
                  </a:tabLs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tabLst>
                    <a:tab pos="5130800" algn="r"/>
                  </a:tabLs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tabLst>
                    <a:tab pos="5130800" algn="r"/>
                  </a:tabLs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tabLst>
                    <a:tab pos="5130800" algn="r"/>
                  </a:tabLs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tabLst>
                    <a:tab pos="5130800" algn="r"/>
                  </a:tabLs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5130800" algn="r"/>
                  </a:tabLst>
                  <a:defRPr/>
                </a:pPr>
                <a:r>
                  <a: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特性方程</a:t>
                </a:r>
              </a:p>
            </p:txBody>
          </p:sp>
          <p:graphicFrame>
            <p:nvGraphicFramePr>
              <p:cNvPr id="9" name="Object 14">
                <a:extLst>
                  <a:ext uri="{FF2B5EF4-FFF2-40B4-BE49-F238E27FC236}">
                    <a16:creationId xmlns:a16="http://schemas.microsoft.com/office/drawing/2014/main" id="{B3C45BDB-B327-29FF-C110-B5BDBBAC8DB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53706571"/>
                  </p:ext>
                </p:extLst>
              </p:nvPr>
            </p:nvGraphicFramePr>
            <p:xfrm>
              <a:off x="3397" y="3542"/>
              <a:ext cx="1088" cy="4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5" imgW="660113" imgH="266584" progId="Equation.3">
                      <p:embed/>
                    </p:oleObj>
                  </mc:Choice>
                  <mc:Fallback>
                    <p:oleObj name="公式" r:id="rId5" imgW="660113" imgH="266584" progId="Equation.3">
                      <p:embed/>
                      <p:pic>
                        <p:nvPicPr>
                          <p:cNvPr id="19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97" y="3542"/>
                            <a:ext cx="1088" cy="46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7" name="Object 40">
              <a:extLst>
                <a:ext uri="{FF2B5EF4-FFF2-40B4-BE49-F238E27FC236}">
                  <a16:creationId xmlns:a16="http://schemas.microsoft.com/office/drawing/2014/main" id="{D2860B67-B7F7-899B-7294-202BB40AB4E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6871746"/>
                </p:ext>
              </p:extLst>
            </p:nvPr>
          </p:nvGraphicFramePr>
          <p:xfrm>
            <a:off x="3484414" y="4086811"/>
            <a:ext cx="2987675" cy="7096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7" imgW="1129810" imgH="266584" progId="Equation.3">
                    <p:embed/>
                  </p:oleObj>
                </mc:Choice>
                <mc:Fallback>
                  <p:oleObj name="公式" r:id="rId7" imgW="1129810" imgH="266584" progId="Equation.3">
                    <p:embed/>
                    <p:pic>
                      <p:nvPicPr>
                        <p:cNvPr id="23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84414" y="4086811"/>
                          <a:ext cx="2987675" cy="709612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8899292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D0BB0-0465-7665-5DE6-93FA7DC6B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3F54D012-DB47-6C40-BBFF-4A79ED462E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1838947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</a:t>
            </a: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触发器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FD2629-8777-9CCB-82A6-169C71495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893" y="1999506"/>
            <a:ext cx="3084798" cy="434307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3F3220F-5C26-229C-2CD5-97067A55C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9227" y="1999506"/>
            <a:ext cx="4570770" cy="147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40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F4380-7421-FDA1-0D81-E22DCD57C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17178C15-106C-739C-7DC9-9EE20F981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1691471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总结一下</a:t>
            </a:r>
          </a:p>
        </p:txBody>
      </p:sp>
      <p:sp>
        <p:nvSpPr>
          <p:cNvPr id="3" name="Text Box 31">
            <a:extLst>
              <a:ext uri="{FF2B5EF4-FFF2-40B4-BE49-F238E27FC236}">
                <a16:creationId xmlns:a16="http://schemas.microsoft.com/office/drawing/2014/main" id="{324293BC-7BF8-4F2B-0C9B-093969A900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9065" y="1713154"/>
            <a:ext cx="87574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每种触发器的原理和特性表要清楚</a:t>
            </a:r>
            <a:endParaRPr lang="en-US" altLang="zh-CN" sz="2400" b="1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重点是画波形图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4654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91F15-5926-3B30-C96C-0A9683890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DFBF2370-1064-0A20-9993-F235F0CA54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93805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例题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0170C1-E265-9593-BDE0-C9A69F35A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086" y="1430642"/>
            <a:ext cx="9943070" cy="433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519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5C72-EBCC-8BB3-C872-C4FC153AB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5C11B78B-C07B-0DEB-8B18-E51F42264A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93805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例题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769E88-7BF0-D662-5C07-BEFFEA8A0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389" y="1466935"/>
            <a:ext cx="9356552" cy="487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1268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1A4D9-7FE4-BABD-D3CE-59D5B1A5E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A56808CA-62FD-CF68-16D5-39560EBDE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07" y="515424"/>
            <a:ext cx="93805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例题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F5CDE7-9B64-BB75-17A8-DBEDD2DEB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983" y="1339318"/>
            <a:ext cx="7222815" cy="551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5193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ont">
      <a:majorFont>
        <a:latin typeface="等线 Light"/>
        <a:ea typeface="等线 Light"/>
        <a:cs typeface=""/>
      </a:majorFont>
      <a:minorFont>
        <a:latin typeface="等线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2311</TotalTime>
  <Words>10774</Words>
  <Application>Microsoft Office PowerPoint</Application>
  <PresentationFormat>宽屏</PresentationFormat>
  <Paragraphs>3299</Paragraphs>
  <Slides>210</Slides>
  <Notes>184</Notes>
  <HiddenSlides>0</HiddenSlides>
  <MMClips>0</MMClips>
  <ScaleCrop>false</ScaleCrop>
  <HeadingPairs>
    <vt:vector size="8" baseType="variant">
      <vt:variant>
        <vt:lpstr>已用的字体</vt:lpstr>
      </vt:variant>
      <vt:variant>
        <vt:i4>33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210</vt:i4>
      </vt:variant>
    </vt:vector>
  </HeadingPairs>
  <TitlesOfParts>
    <vt:vector size="249" baseType="lpstr">
      <vt:lpstr>Adobe Gothic Std B</vt:lpstr>
      <vt:lpstr>-apple-system</vt:lpstr>
      <vt:lpstr>Arial Unicode MS</vt:lpstr>
      <vt:lpstr>Kozuka Gothic Pr6N H</vt:lpstr>
      <vt:lpstr>OpenSymbol</vt:lpstr>
      <vt:lpstr>TimesNewRomanPS-BoldItalicMT</vt:lpstr>
      <vt:lpstr>TimesNewRomanPS-BoldMT</vt:lpstr>
      <vt:lpstr>博洋行书 7000</vt:lpstr>
      <vt:lpstr>等线</vt:lpstr>
      <vt:lpstr>等线 Light</vt:lpstr>
      <vt:lpstr>方正粗黑宋简体</vt:lpstr>
      <vt:lpstr>方正粗金陵简体</vt:lpstr>
      <vt:lpstr>方正公文小标宋</vt:lpstr>
      <vt:lpstr>方正字迹-龙吟体 简</vt:lpstr>
      <vt:lpstr>邯郸康熙字典体【内府简】</vt:lpstr>
      <vt:lpstr>黑体</vt:lpstr>
      <vt:lpstr>华康简宋</vt:lpstr>
      <vt:lpstr>华文楷体</vt:lpstr>
      <vt:lpstr>楷体_GB2312</vt:lpstr>
      <vt:lpstr>宋体</vt:lpstr>
      <vt:lpstr>微软雅黑</vt:lpstr>
      <vt:lpstr>Arial</vt:lpstr>
      <vt:lpstr>Arial Narrow</vt:lpstr>
      <vt:lpstr>Book Antiqua</vt:lpstr>
      <vt:lpstr>Calibri</vt:lpstr>
      <vt:lpstr>Cambria Math</vt:lpstr>
      <vt:lpstr>Courier New</vt:lpstr>
      <vt:lpstr>Garamond</vt:lpstr>
      <vt:lpstr>Symbol</vt:lpstr>
      <vt:lpstr>Tahoma</vt:lpstr>
      <vt:lpstr>Times New Roman</vt:lpstr>
      <vt:lpstr>Verdana</vt:lpstr>
      <vt:lpstr>Wingdings</vt:lpstr>
      <vt:lpstr>Office 主题​​</vt:lpstr>
      <vt:lpstr>图片</vt:lpstr>
      <vt:lpstr>Picture</vt:lpstr>
      <vt:lpstr>Equation</vt:lpstr>
      <vt:lpstr>公式</vt:lpstr>
      <vt:lpstr>BMP 图象</vt:lpstr>
      <vt:lpstr>PowerPoint 演示文稿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组合电路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同步时序电路分析</vt:lpstr>
      <vt:lpstr>同步时序电路设计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总结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数字电路串讲</dc:title>
  <dc:creator>春 肖</dc:creator>
  <cp:lastModifiedBy>洛琦 白</cp:lastModifiedBy>
  <cp:revision>76</cp:revision>
  <dcterms:created xsi:type="dcterms:W3CDTF">2023-12-17T02:04:14Z</dcterms:created>
  <dcterms:modified xsi:type="dcterms:W3CDTF">2024-12-18T07:21:46Z</dcterms:modified>
</cp:coreProperties>
</file>